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70" r:id="rId2"/>
    <p:sldId id="278" r:id="rId3"/>
    <p:sldId id="279" r:id="rId4"/>
    <p:sldId id="280" r:id="rId5"/>
    <p:sldId id="281" r:id="rId6"/>
    <p:sldId id="282" r:id="rId7"/>
    <p:sldId id="283" r:id="rId8"/>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sugamura-m@outlook.jp" initials="t" lastIdx="2" clrIdx="0">
    <p:extLst>
      <p:ext uri="{19B8F6BF-5375-455C-9EA6-DF929625EA0E}">
        <p15:presenceInfo xmlns:p15="http://schemas.microsoft.com/office/powerpoint/2012/main" userId="cbf932051ab9ef2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636" autoAdjust="0"/>
    <p:restoredTop sz="94660"/>
  </p:normalViewPr>
  <p:slideViewPr>
    <p:cSldViewPr snapToGrid="0">
      <p:cViewPr varScale="1">
        <p:scale>
          <a:sx n="86" d="100"/>
          <a:sy n="86" d="100"/>
        </p:scale>
        <p:origin x="160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D52B345-33FD-4D29-BAC7-CD5B94D917BF}" type="datetimeFigureOut">
              <a:rPr kumimoji="1" lang="ja-JP" altLang="en-US" smtClean="0"/>
              <a:t>2020/11/11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D8BFA53-A9E4-4D43-9756-2858804AB416}"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2157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D52B345-33FD-4D29-BAC7-CD5B94D917BF}" type="datetimeFigureOut">
              <a:rPr kumimoji="1" lang="ja-JP" altLang="en-US" smtClean="0"/>
              <a:t>2020/11/11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D8BFA53-A9E4-4D43-9756-2858804AB416}" type="slidenum">
              <a:rPr kumimoji="1" lang="ja-JP" altLang="en-US" smtClean="0"/>
              <a:t>‹#›</a:t>
            </a:fld>
            <a:endParaRPr kumimoji="1" lang="ja-JP" altLang="en-US"/>
          </a:p>
        </p:txBody>
      </p:sp>
    </p:spTree>
    <p:extLst>
      <p:ext uri="{BB962C8B-B14F-4D97-AF65-F5344CB8AC3E}">
        <p14:creationId xmlns:p14="http://schemas.microsoft.com/office/powerpoint/2010/main" val="1073523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D52B345-33FD-4D29-BAC7-CD5B94D917BF}" type="datetimeFigureOut">
              <a:rPr kumimoji="1" lang="ja-JP" altLang="en-US" smtClean="0"/>
              <a:t>2020/11/11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D8BFA53-A9E4-4D43-9756-2858804AB416}" type="slidenum">
              <a:rPr kumimoji="1" lang="ja-JP" altLang="en-US" smtClean="0"/>
              <a:t>‹#›</a:t>
            </a:fld>
            <a:endParaRPr kumimoji="1" lang="ja-JP" altLang="en-US"/>
          </a:p>
        </p:txBody>
      </p:sp>
    </p:spTree>
    <p:extLst>
      <p:ext uri="{BB962C8B-B14F-4D97-AF65-F5344CB8AC3E}">
        <p14:creationId xmlns:p14="http://schemas.microsoft.com/office/powerpoint/2010/main" val="3600850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D52B345-33FD-4D29-BAC7-CD5B94D917BF}" type="datetimeFigureOut">
              <a:rPr kumimoji="1" lang="ja-JP" altLang="en-US" smtClean="0"/>
              <a:t>2020/11/11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D8BFA53-A9E4-4D43-9756-2858804AB416}" type="slidenum">
              <a:rPr kumimoji="1" lang="ja-JP" altLang="en-US" smtClean="0"/>
              <a:t>‹#›</a:t>
            </a:fld>
            <a:endParaRPr kumimoji="1" lang="ja-JP" altLang="en-US"/>
          </a:p>
        </p:txBody>
      </p:sp>
    </p:spTree>
    <p:extLst>
      <p:ext uri="{BB962C8B-B14F-4D97-AF65-F5344CB8AC3E}">
        <p14:creationId xmlns:p14="http://schemas.microsoft.com/office/powerpoint/2010/main" val="3018883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D52B345-33FD-4D29-BAC7-CD5B94D917BF}" type="datetimeFigureOut">
              <a:rPr kumimoji="1" lang="ja-JP" altLang="en-US" smtClean="0"/>
              <a:t>2020/11/11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D8BFA53-A9E4-4D43-9756-2858804AB416}"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52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D52B345-33FD-4D29-BAC7-CD5B94D917BF}" type="datetimeFigureOut">
              <a:rPr kumimoji="1" lang="ja-JP" altLang="en-US" smtClean="0"/>
              <a:t>2020/11/11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D8BFA53-A9E4-4D43-9756-2858804AB416}" type="slidenum">
              <a:rPr kumimoji="1" lang="ja-JP" altLang="en-US" smtClean="0"/>
              <a:t>‹#›</a:t>
            </a:fld>
            <a:endParaRPr kumimoji="1" lang="ja-JP" altLang="en-US"/>
          </a:p>
        </p:txBody>
      </p:sp>
    </p:spTree>
    <p:extLst>
      <p:ext uri="{BB962C8B-B14F-4D97-AF65-F5344CB8AC3E}">
        <p14:creationId xmlns:p14="http://schemas.microsoft.com/office/powerpoint/2010/main" val="359191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D52B345-33FD-4D29-BAC7-CD5B94D917BF}" type="datetimeFigureOut">
              <a:rPr kumimoji="1" lang="ja-JP" altLang="en-US" smtClean="0"/>
              <a:t>2020/11/11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D8BFA53-A9E4-4D43-9756-2858804AB416}" type="slidenum">
              <a:rPr kumimoji="1" lang="ja-JP" altLang="en-US" smtClean="0"/>
              <a:t>‹#›</a:t>
            </a:fld>
            <a:endParaRPr kumimoji="1" lang="ja-JP" altLang="en-US"/>
          </a:p>
        </p:txBody>
      </p:sp>
    </p:spTree>
    <p:extLst>
      <p:ext uri="{BB962C8B-B14F-4D97-AF65-F5344CB8AC3E}">
        <p14:creationId xmlns:p14="http://schemas.microsoft.com/office/powerpoint/2010/main" val="3460505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D52B345-33FD-4D29-BAC7-CD5B94D917BF}" type="datetimeFigureOut">
              <a:rPr kumimoji="1" lang="ja-JP" altLang="en-US" smtClean="0"/>
              <a:t>2020/11/11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D8BFA53-A9E4-4D43-9756-2858804AB416}" type="slidenum">
              <a:rPr kumimoji="1" lang="ja-JP" altLang="en-US" smtClean="0"/>
              <a:t>‹#›</a:t>
            </a:fld>
            <a:endParaRPr kumimoji="1" lang="ja-JP" altLang="en-US"/>
          </a:p>
        </p:txBody>
      </p:sp>
    </p:spTree>
    <p:extLst>
      <p:ext uri="{BB962C8B-B14F-4D97-AF65-F5344CB8AC3E}">
        <p14:creationId xmlns:p14="http://schemas.microsoft.com/office/powerpoint/2010/main" val="3404057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D52B345-33FD-4D29-BAC7-CD5B94D917BF}" type="datetimeFigureOut">
              <a:rPr kumimoji="1" lang="ja-JP" altLang="en-US" smtClean="0"/>
              <a:t>2020/11/11</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AD8BFA53-A9E4-4D43-9756-2858804AB416}" type="slidenum">
              <a:rPr kumimoji="1" lang="ja-JP" altLang="en-US" smtClean="0"/>
              <a:t>‹#›</a:t>
            </a:fld>
            <a:endParaRPr kumimoji="1" lang="ja-JP" altLang="en-US"/>
          </a:p>
        </p:txBody>
      </p:sp>
    </p:spTree>
    <p:extLst>
      <p:ext uri="{BB962C8B-B14F-4D97-AF65-F5344CB8AC3E}">
        <p14:creationId xmlns:p14="http://schemas.microsoft.com/office/powerpoint/2010/main" val="3143671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0D52B345-33FD-4D29-BAC7-CD5B94D917BF}" type="datetimeFigureOut">
              <a:rPr kumimoji="1" lang="ja-JP" altLang="en-US" smtClean="0"/>
              <a:t>2020/11/11</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D8BFA53-A9E4-4D43-9756-2858804AB416}" type="slidenum">
              <a:rPr kumimoji="1" lang="ja-JP" altLang="en-US" smtClean="0"/>
              <a:t>‹#›</a:t>
            </a:fld>
            <a:endParaRPr kumimoji="1" lang="ja-JP" altLang="en-US"/>
          </a:p>
        </p:txBody>
      </p:sp>
    </p:spTree>
    <p:extLst>
      <p:ext uri="{BB962C8B-B14F-4D97-AF65-F5344CB8AC3E}">
        <p14:creationId xmlns:p14="http://schemas.microsoft.com/office/powerpoint/2010/main" val="1715203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D52B345-33FD-4D29-BAC7-CD5B94D917BF}" type="datetimeFigureOut">
              <a:rPr kumimoji="1" lang="ja-JP" altLang="en-US" smtClean="0"/>
              <a:t>2020/11/11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D8BFA53-A9E4-4D43-9756-2858804AB416}" type="slidenum">
              <a:rPr kumimoji="1" lang="ja-JP" altLang="en-US" smtClean="0"/>
              <a:t>‹#›</a:t>
            </a:fld>
            <a:endParaRPr kumimoji="1" lang="ja-JP" altLang="en-US"/>
          </a:p>
        </p:txBody>
      </p:sp>
    </p:spTree>
    <p:extLst>
      <p:ext uri="{BB962C8B-B14F-4D97-AF65-F5344CB8AC3E}">
        <p14:creationId xmlns:p14="http://schemas.microsoft.com/office/powerpoint/2010/main" val="195562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0D52B345-33FD-4D29-BAC7-CD5B94D917BF}" type="datetimeFigureOut">
              <a:rPr kumimoji="1" lang="ja-JP" altLang="en-US" smtClean="0"/>
              <a:t>2020/11/11</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AD8BFA53-A9E4-4D43-9756-2858804AB416}"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6612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C91B2D3-74CE-4F9C-8BF0-DABFFE6C498B}"/>
              </a:ext>
            </a:extLst>
          </p:cNvPr>
          <p:cNvSpPr txBox="1"/>
          <p:nvPr/>
        </p:nvSpPr>
        <p:spPr>
          <a:xfrm>
            <a:off x="204186" y="115407"/>
            <a:ext cx="9490230" cy="6186309"/>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　贈与に係る税金</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800" dirty="0">
                <a:latin typeface="UD デジタル 教科書体 N-R" panose="02020400000000000000" pitchFamily="17" charset="-128"/>
                <a:ea typeface="UD デジタル 教科書体 N-R" panose="02020400000000000000" pitchFamily="17" charset="-128"/>
              </a:rPr>
              <a:t>　</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800" b="1" dirty="0">
                <a:latin typeface="UD デジタル 教科書体 N-R" panose="02020400000000000000" pitchFamily="17" charset="-128"/>
                <a:ea typeface="UD デジタル 教科書体 N-R" panose="02020400000000000000" pitchFamily="17" charset="-128"/>
              </a:rPr>
              <a:t>１．税金の区分（贈与税と相続税）</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税金については、贈与税と相続税の課税対象に分かれます。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①　贈与税　：　贈与、定期贈与、負担付贈与</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②　相続税　：　相続、遺贈、死因贈与</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贈与税と相続税を比較すると、税率、基礎控除、特例などに大</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きな差があること及び不動産が対象となる場合、登録免許税や不</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動産取得税などにも差があることなど注意することが必要です。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また、相続、遺贈、死因贈与により財産を所得した者が、被相</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続人の配偶者・一親等の血族（子又は父母）及び</a:t>
            </a:r>
            <a:r>
              <a:rPr lang="ja-JP" altLang="en-US" sz="2400" dirty="0">
                <a:effectLst/>
                <a:latin typeface="UD デジタル 教科書体 N-R" panose="02020400000000000000" pitchFamily="17" charset="-128"/>
                <a:ea typeface="UD デジタル 教科書体 N-R" panose="02020400000000000000" pitchFamily="17" charset="-128"/>
              </a:rPr>
              <a:t>代襲相続人の孫</a:t>
            </a:r>
            <a:endParaRPr lang="en-US" altLang="ja-JP" sz="2400" dirty="0">
              <a:effectLst/>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以外の者である場合、相続税が２割増しになることにも注意が必</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要です。</a:t>
            </a:r>
            <a:endParaRPr kumimoji="1" lang="en-US" altLang="ja-JP" sz="2400" dirty="0">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6574C32A-A74A-4672-9078-4F09F9903311}"/>
              </a:ext>
            </a:extLst>
          </p:cNvPr>
          <p:cNvSpPr/>
          <p:nvPr/>
        </p:nvSpPr>
        <p:spPr>
          <a:xfrm>
            <a:off x="278978" y="64802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B3F5F3B4-4058-4E25-A319-3D436CCCF0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767492" y="192750"/>
            <a:ext cx="487363" cy="487363"/>
          </a:xfrm>
          <a:prstGeom prst="rect">
            <a:avLst/>
          </a:prstGeom>
        </p:spPr>
      </p:pic>
    </p:spTree>
    <p:extLst>
      <p:ext uri="{BB962C8B-B14F-4D97-AF65-F5344CB8AC3E}">
        <p14:creationId xmlns:p14="http://schemas.microsoft.com/office/powerpoint/2010/main" val="207559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3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E2EC3EF-556B-4F8A-A5AB-41FBE33F6E99}"/>
              </a:ext>
            </a:extLst>
          </p:cNvPr>
          <p:cNvSpPr txBox="1"/>
          <p:nvPr/>
        </p:nvSpPr>
        <p:spPr>
          <a:xfrm>
            <a:off x="167935" y="71017"/>
            <a:ext cx="9570129" cy="7540526"/>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２．贈与税とは（国税庁ＨＰ）</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latin typeface="UD デジタル 教科書体 N-R" panose="02020400000000000000" pitchFamily="17" charset="-128"/>
                <a:ea typeface="UD デジタル 教科書体 N-R" panose="02020400000000000000" pitchFamily="17" charset="-128"/>
              </a:rPr>
              <a:t>贈与税は、個人から財産をもらったときにかかる税金です。</a:t>
            </a:r>
            <a:br>
              <a:rPr lang="ja-JP" altLang="en-US" sz="2400" dirty="0">
                <a:latin typeface="UD デジタル 教科書体 N-R" panose="02020400000000000000" pitchFamily="17" charset="-128"/>
                <a:ea typeface="UD デジタル 教科書体 N-R" panose="02020400000000000000" pitchFamily="17" charset="-128"/>
              </a:rPr>
            </a:br>
            <a:r>
              <a:rPr lang="ja-JP" altLang="en-US" sz="2400" dirty="0">
                <a:latin typeface="UD デジタル 教科書体 N-R" panose="02020400000000000000" pitchFamily="17" charset="-128"/>
                <a:ea typeface="UD デジタル 教科書体 N-R" panose="02020400000000000000" pitchFamily="17" charset="-128"/>
              </a:rPr>
              <a:t> 　　会社など法人から財産をもらったときは贈与税はかかりませ</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んが、所得税がかかります。</a:t>
            </a:r>
            <a:endParaRPr lang="en-US" altLang="ja-JP" sz="2400" dirty="0">
              <a:latin typeface="UD デジタル 教科書体 N-R" panose="02020400000000000000" pitchFamily="17" charset="-128"/>
              <a:ea typeface="UD デジタル 教科書体 N-R" panose="02020400000000000000" pitchFamily="17" charset="-128"/>
            </a:endParaRPr>
          </a:p>
          <a:p>
            <a:br>
              <a:rPr lang="ja-JP" altLang="en-US" sz="2400" dirty="0">
                <a:latin typeface="UD デジタル 教科書体 N-R" panose="02020400000000000000" pitchFamily="17" charset="-128"/>
                <a:ea typeface="UD デジタル 教科書体 N-R" panose="02020400000000000000" pitchFamily="17" charset="-128"/>
              </a:rPr>
            </a:br>
            <a:r>
              <a:rPr lang="ja-JP" altLang="en-US" sz="2400" dirty="0">
                <a:latin typeface="UD デジタル 教科書体 N-R" panose="02020400000000000000" pitchFamily="17" charset="-128"/>
                <a:ea typeface="UD デジタル 教科書体 N-R" panose="02020400000000000000" pitchFamily="17" charset="-128"/>
              </a:rPr>
              <a:t> 　　また、生命保険では、保険料を負担する人と被保険者と受取</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人がすべて違う場合、あるいは債務の免除などにより利益を受</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けた場合などは、贈与を受けたとみなされて贈与税がかかりま</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す。</a:t>
            </a:r>
            <a:br>
              <a:rPr lang="ja-JP" altLang="en-US" sz="2400" dirty="0">
                <a:latin typeface="UD デジタル 教科書体 N-R" panose="02020400000000000000" pitchFamily="17" charset="-128"/>
                <a:ea typeface="UD デジタル 教科書体 N-R" panose="02020400000000000000" pitchFamily="17" charset="-128"/>
              </a:rPr>
            </a:br>
            <a:r>
              <a:rPr lang="ja-JP" altLang="en-US" sz="2400" dirty="0">
                <a:latin typeface="UD デジタル 教科書体 N-R" panose="02020400000000000000" pitchFamily="17" charset="-128"/>
                <a:ea typeface="UD デジタル 教科書体 N-R" panose="02020400000000000000" pitchFamily="17" charset="-128"/>
              </a:rPr>
              <a:t> 　　ただし、死亡した人が自分を被保険者として保険料を負担し</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ていた生命保険金を受け取った場合は、贈与税でなく相続税の</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対象となります。</a:t>
            </a:r>
            <a:endParaRPr lang="en-US" altLang="ja-JP" sz="2400" dirty="0">
              <a:latin typeface="UD デジタル 教科書体 N-R" panose="02020400000000000000" pitchFamily="17" charset="-128"/>
              <a:ea typeface="UD デジタル 教科書体 N-R" panose="02020400000000000000" pitchFamily="17" charset="-128"/>
            </a:endParaRPr>
          </a:p>
          <a:p>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また、贈与税の課税方法には、「暦年課税」と「相続時精算</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課税」の</a:t>
            </a:r>
            <a:r>
              <a:rPr lang="en-US" altLang="ja-JP" sz="2400" dirty="0">
                <a:latin typeface="UD デジタル 教科書体 N-R" panose="02020400000000000000" pitchFamily="17" charset="-128"/>
                <a:ea typeface="UD デジタル 教科書体 N-R" panose="02020400000000000000" pitchFamily="17" charset="-128"/>
              </a:rPr>
              <a:t>2</a:t>
            </a:r>
            <a:r>
              <a:rPr lang="ja-JP" altLang="en-US" sz="2400" dirty="0">
                <a:latin typeface="UD デジタル 教科書体 N-R" panose="02020400000000000000" pitchFamily="17" charset="-128"/>
                <a:ea typeface="UD デジタル 教科書体 N-R" panose="02020400000000000000" pitchFamily="17" charset="-128"/>
              </a:rPr>
              <a:t>つがあり、一定の要件に該当する場合に「相続時精算</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課税」を選択することができます。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lang="en-US" altLang="ja-JP"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E771B447-A599-435E-B835-B3331F60DA09}"/>
              </a:ext>
            </a:extLst>
          </p:cNvPr>
          <p:cNvSpPr/>
          <p:nvPr/>
        </p:nvSpPr>
        <p:spPr>
          <a:xfrm>
            <a:off x="278978" y="64802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D9251E41-6732-42BA-BBBA-7692D3CCC6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67818" y="69998"/>
            <a:ext cx="487363" cy="487363"/>
          </a:xfrm>
          <a:prstGeom prst="rect">
            <a:avLst/>
          </a:prstGeom>
        </p:spPr>
      </p:pic>
    </p:spTree>
    <p:extLst>
      <p:ext uri="{BB962C8B-B14F-4D97-AF65-F5344CB8AC3E}">
        <p14:creationId xmlns:p14="http://schemas.microsoft.com/office/powerpoint/2010/main" val="385712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7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9862DFC-9019-42F9-AF84-D6F2515DD992}"/>
              </a:ext>
            </a:extLst>
          </p:cNvPr>
          <p:cNvSpPr txBox="1"/>
          <p:nvPr/>
        </p:nvSpPr>
        <p:spPr>
          <a:xfrm>
            <a:off x="284085" y="230819"/>
            <a:ext cx="9392575" cy="486287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２．暦年課税</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a:t>
            </a:r>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latin typeface="UD デジタル 教科書体 N-R" panose="02020400000000000000" pitchFamily="17" charset="-128"/>
                <a:ea typeface="UD デジタル 教科書体 N-R" panose="02020400000000000000" pitchFamily="17" charset="-128"/>
              </a:rPr>
              <a:t>贈与税の計算は、まず、その年の</a:t>
            </a:r>
            <a:r>
              <a:rPr lang="en-US" altLang="ja-JP" sz="2400" dirty="0">
                <a:latin typeface="UD デジタル 教科書体 N-R" panose="02020400000000000000" pitchFamily="17" charset="-128"/>
                <a:ea typeface="UD デジタル 教科書体 N-R" panose="02020400000000000000" pitchFamily="17" charset="-128"/>
              </a:rPr>
              <a:t>1</a:t>
            </a:r>
            <a:r>
              <a:rPr lang="ja-JP" altLang="en-US" sz="2400" dirty="0">
                <a:latin typeface="UD デジタル 教科書体 N-R" panose="02020400000000000000" pitchFamily="17" charset="-128"/>
                <a:ea typeface="UD デジタル 教科書体 N-R" panose="02020400000000000000" pitchFamily="17" charset="-128"/>
              </a:rPr>
              <a:t>月</a:t>
            </a:r>
            <a:r>
              <a:rPr lang="en-US" altLang="ja-JP" sz="2400" dirty="0">
                <a:latin typeface="UD デジタル 教科書体 N-R" panose="02020400000000000000" pitchFamily="17" charset="-128"/>
                <a:ea typeface="UD デジタル 教科書体 N-R" panose="02020400000000000000" pitchFamily="17" charset="-128"/>
              </a:rPr>
              <a:t>1</a:t>
            </a:r>
            <a:r>
              <a:rPr lang="ja-JP" altLang="en-US" sz="2400" dirty="0">
                <a:latin typeface="UD デジタル 教科書体 N-R" panose="02020400000000000000" pitchFamily="17" charset="-128"/>
                <a:ea typeface="UD デジタル 教科書体 N-R" panose="02020400000000000000" pitchFamily="17" charset="-128"/>
              </a:rPr>
              <a:t>日から</a:t>
            </a:r>
            <a:r>
              <a:rPr lang="en-US" altLang="ja-JP" sz="2400" dirty="0">
                <a:latin typeface="UD デジタル 教科書体 N-R" panose="02020400000000000000" pitchFamily="17" charset="-128"/>
                <a:ea typeface="UD デジタル 教科書体 N-R" panose="02020400000000000000" pitchFamily="17" charset="-128"/>
              </a:rPr>
              <a:t>12</a:t>
            </a:r>
            <a:r>
              <a:rPr lang="ja-JP" altLang="en-US" sz="2400" dirty="0">
                <a:latin typeface="UD デジタル 教科書体 N-R" panose="02020400000000000000" pitchFamily="17" charset="-128"/>
                <a:ea typeface="UD デジタル 教科書体 N-R" panose="02020400000000000000" pitchFamily="17" charset="-128"/>
              </a:rPr>
              <a:t>月</a:t>
            </a:r>
            <a:r>
              <a:rPr lang="en-US" altLang="ja-JP" sz="2400" dirty="0">
                <a:latin typeface="UD デジタル 教科書体 N-R" panose="02020400000000000000" pitchFamily="17" charset="-128"/>
                <a:ea typeface="UD デジタル 教科書体 N-R" panose="02020400000000000000" pitchFamily="17" charset="-128"/>
              </a:rPr>
              <a:t>31</a:t>
            </a:r>
            <a:r>
              <a:rPr lang="ja-JP" altLang="en-US" sz="2400" dirty="0">
                <a:latin typeface="UD デジタル 教科書体 N-R" panose="02020400000000000000" pitchFamily="17" charset="-128"/>
                <a:ea typeface="UD デジタル 教科書体 N-R" panose="02020400000000000000" pitchFamily="17" charset="-128"/>
              </a:rPr>
              <a:t>日までの</a:t>
            </a:r>
            <a:r>
              <a:rPr lang="en-US" altLang="ja-JP" sz="2400" dirty="0">
                <a:latin typeface="UD デジタル 教科書体 N-R" panose="02020400000000000000" pitchFamily="17" charset="-128"/>
                <a:ea typeface="UD デジタル 教科書体 N-R" panose="02020400000000000000" pitchFamily="17" charset="-128"/>
              </a:rPr>
              <a:t>1</a:t>
            </a:r>
          </a:p>
          <a:p>
            <a:r>
              <a:rPr lang="ja-JP" altLang="en-US" sz="2400" dirty="0">
                <a:latin typeface="UD デジタル 教科書体 N-R" panose="02020400000000000000" pitchFamily="17" charset="-128"/>
                <a:ea typeface="UD デジタル 教科書体 N-R" panose="02020400000000000000" pitchFamily="17" charset="-128"/>
              </a:rPr>
              <a:t>　年間に贈与によりもらった財産の価額を合計します。</a:t>
            </a:r>
            <a:br>
              <a:rPr lang="ja-JP" altLang="en-US" sz="2400" dirty="0">
                <a:latin typeface="UD デジタル 教科書体 N-R" panose="02020400000000000000" pitchFamily="17" charset="-128"/>
                <a:ea typeface="UD デジタル 教科書体 N-R" panose="02020400000000000000" pitchFamily="17" charset="-128"/>
              </a:rPr>
            </a:br>
            <a:r>
              <a:rPr lang="ja-JP" altLang="en-US" sz="2400" dirty="0">
                <a:latin typeface="UD デジタル 教科書体 N-R" panose="02020400000000000000" pitchFamily="17" charset="-128"/>
                <a:ea typeface="UD デジタル 教科書体 N-R" panose="02020400000000000000" pitchFamily="17" charset="-128"/>
              </a:rPr>
              <a:t> 　続いて、その合計額から基礎控除額</a:t>
            </a:r>
            <a:r>
              <a:rPr lang="en-US" altLang="ja-JP" sz="2400" dirty="0">
                <a:latin typeface="UD デジタル 教科書体 N-R" panose="02020400000000000000" pitchFamily="17" charset="-128"/>
                <a:ea typeface="UD デジタル 教科書体 N-R" panose="02020400000000000000" pitchFamily="17" charset="-128"/>
              </a:rPr>
              <a:t>110</a:t>
            </a:r>
            <a:r>
              <a:rPr lang="ja-JP" altLang="en-US" sz="2400" dirty="0">
                <a:latin typeface="UD デジタル 教科書体 N-R" panose="02020400000000000000" pitchFamily="17" charset="-128"/>
                <a:ea typeface="UD デジタル 教科書体 N-R" panose="02020400000000000000" pitchFamily="17" charset="-128"/>
              </a:rPr>
              <a:t>万円を差し引きます。</a:t>
            </a:r>
            <a:br>
              <a:rPr lang="ja-JP" altLang="en-US" sz="2400" dirty="0">
                <a:latin typeface="UD デジタル 教科書体 N-R" panose="02020400000000000000" pitchFamily="17" charset="-128"/>
                <a:ea typeface="UD デジタル 教科書体 N-R" panose="02020400000000000000" pitchFamily="17" charset="-128"/>
              </a:rPr>
            </a:br>
            <a:r>
              <a:rPr lang="ja-JP" altLang="en-US" sz="2400" dirty="0">
                <a:latin typeface="UD デジタル 教科書体 N-R" panose="02020400000000000000" pitchFamily="17" charset="-128"/>
                <a:ea typeface="UD デジタル 教科書体 N-R" panose="02020400000000000000" pitchFamily="17" charset="-128"/>
              </a:rPr>
              <a:t> 　次に、その残りの金額に税率を乗じて税額を計算します。</a:t>
            </a:r>
            <a:br>
              <a:rPr lang="ja-JP" altLang="en-US" sz="2400" dirty="0">
                <a:latin typeface="UD デジタル 教科書体 N-R" panose="02020400000000000000" pitchFamily="17" charset="-128"/>
                <a:ea typeface="UD デジタル 教科書体 N-R" panose="02020400000000000000" pitchFamily="17" charset="-128"/>
              </a:rPr>
            </a:br>
            <a:r>
              <a:rPr lang="ja-JP" altLang="en-US" sz="2400" dirty="0">
                <a:latin typeface="UD デジタル 教科書体 N-R" panose="02020400000000000000" pitchFamily="17" charset="-128"/>
                <a:ea typeface="UD デジタル 教科書体 N-R" panose="02020400000000000000" pitchFamily="17" charset="-128"/>
              </a:rPr>
              <a:t> 　ここでは計算に便利な速算表を掲載します。</a:t>
            </a:r>
            <a:br>
              <a:rPr lang="ja-JP" altLang="en-US" sz="2400" dirty="0">
                <a:latin typeface="UD デジタル 教科書体 N-R" panose="02020400000000000000" pitchFamily="17" charset="-128"/>
                <a:ea typeface="UD デジタル 教科書体 N-R" panose="02020400000000000000" pitchFamily="17" charset="-128"/>
              </a:rPr>
            </a:b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速算表の利用に当たっては基礎控除額の</a:t>
            </a:r>
            <a:r>
              <a:rPr lang="en-US" altLang="ja-JP" sz="2400" dirty="0">
                <a:latin typeface="UD デジタル 教科書体 N-R" panose="02020400000000000000" pitchFamily="17" charset="-128"/>
                <a:ea typeface="UD デジタル 教科書体 N-R" panose="02020400000000000000" pitchFamily="17" charset="-128"/>
              </a:rPr>
              <a:t>110</a:t>
            </a:r>
            <a:r>
              <a:rPr lang="ja-JP" altLang="en-US" sz="2400" dirty="0">
                <a:latin typeface="UD デジタル 教科書体 N-R" panose="02020400000000000000" pitchFamily="17" charset="-128"/>
                <a:ea typeface="UD デジタル 教科書体 N-R" panose="02020400000000000000" pitchFamily="17" charset="-128"/>
              </a:rPr>
              <a:t>万円を差し引いた</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後の金額を当てはめて計算してください。それにより贈与税額が</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分かります。</a:t>
            </a:r>
            <a:endParaRPr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029FFBEA-F629-4F31-8BFC-1F47C1C078EF}"/>
              </a:ext>
            </a:extLst>
          </p:cNvPr>
          <p:cNvSpPr/>
          <p:nvPr/>
        </p:nvSpPr>
        <p:spPr>
          <a:xfrm>
            <a:off x="278978" y="64802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5" name="録音したサウンド">
            <a:hlinkClick r:id="" action="ppaction://media"/>
            <a:extLst>
              <a:ext uri="{FF2B5EF4-FFF2-40B4-BE49-F238E27FC236}">
                <a16:creationId xmlns:a16="http://schemas.microsoft.com/office/drawing/2014/main" id="{817D7C00-3E05-4563-9058-BF4A43AD94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728805" y="224161"/>
            <a:ext cx="487363" cy="487363"/>
          </a:xfrm>
          <a:prstGeom prst="rect">
            <a:avLst/>
          </a:prstGeom>
        </p:spPr>
      </p:pic>
    </p:spTree>
    <p:extLst>
      <p:ext uri="{BB962C8B-B14F-4D97-AF65-F5344CB8AC3E}">
        <p14:creationId xmlns:p14="http://schemas.microsoft.com/office/powerpoint/2010/main" val="1581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6A51B177-264C-4EA9-A54B-DDDD62C4DEB1}"/>
              </a:ext>
            </a:extLst>
          </p:cNvPr>
          <p:cNvSpPr txBox="1"/>
          <p:nvPr/>
        </p:nvSpPr>
        <p:spPr>
          <a:xfrm>
            <a:off x="158319" y="25711"/>
            <a:ext cx="9579005" cy="3416320"/>
          </a:xfrm>
          <a:prstGeom prst="rect">
            <a:avLst/>
          </a:prstGeom>
          <a:noFill/>
        </p:spPr>
        <p:txBody>
          <a:bodyPr wrap="square">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a:t>
            </a:r>
            <a:r>
              <a:rPr kumimoji="1" lang="en-US" altLang="ja-JP" sz="2400" dirty="0">
                <a:latin typeface="UD デジタル 教科書体 N-R" panose="02020400000000000000" pitchFamily="17" charset="-128"/>
                <a:ea typeface="UD デジタル 教科書体 N-R" panose="02020400000000000000" pitchFamily="17" charset="-128"/>
              </a:rPr>
              <a:t>1</a:t>
            </a:r>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1" dirty="0">
                <a:latin typeface="UD デジタル 教科書体 N-R" panose="02020400000000000000" pitchFamily="17" charset="-128"/>
                <a:ea typeface="UD デジタル 教科書体 N-R" panose="02020400000000000000" pitchFamily="17" charset="-128"/>
              </a:rPr>
              <a:t>贈与税の速算表</a:t>
            </a:r>
          </a:p>
          <a:p>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平成</a:t>
            </a:r>
            <a:r>
              <a:rPr lang="en-US" altLang="ja-JP" sz="2400" dirty="0">
                <a:latin typeface="UD デジタル 教科書体 N-R" panose="02020400000000000000" pitchFamily="17" charset="-128"/>
                <a:ea typeface="UD デジタル 教科書体 N-R" panose="02020400000000000000" pitchFamily="17" charset="-128"/>
              </a:rPr>
              <a:t>27</a:t>
            </a:r>
            <a:r>
              <a:rPr lang="ja-JP" altLang="en-US" sz="2400" dirty="0">
                <a:latin typeface="UD デジタル 教科書体 N-R" panose="02020400000000000000" pitchFamily="17" charset="-128"/>
                <a:ea typeface="UD デジタル 教科書体 N-R" panose="02020400000000000000" pitchFamily="17" charset="-128"/>
              </a:rPr>
              <a:t>年以降の贈与税の税率は、次のとおり、「一般贈与</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財産」と「特例贈与財産」に区分されました。</a:t>
            </a:r>
            <a:endParaRPr lang="en-US" altLang="ja-JP" sz="2400" dirty="0">
              <a:latin typeface="UD デジタル 教科書体 N-R" panose="02020400000000000000" pitchFamily="17" charset="-128"/>
              <a:ea typeface="UD デジタル 教科書体 N-R" panose="02020400000000000000" pitchFamily="17" charset="-128"/>
            </a:endParaRPr>
          </a:p>
          <a:p>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①　</a:t>
            </a:r>
            <a:r>
              <a:rPr lang="ja-JP" altLang="en-US" sz="2400" b="1" dirty="0">
                <a:latin typeface="UD デジタル 教科書体 N-R" panose="02020400000000000000" pitchFamily="17" charset="-128"/>
                <a:ea typeface="UD デジタル 教科書体 N-R" panose="02020400000000000000" pitchFamily="17" charset="-128"/>
              </a:rPr>
              <a:t>一般贈与財産用</a:t>
            </a:r>
            <a:r>
              <a:rPr lang="en-US" altLang="ja-JP" sz="2400" b="1" dirty="0">
                <a:latin typeface="UD デジタル 教科書体 N-R" panose="02020400000000000000" pitchFamily="17" charset="-128"/>
                <a:ea typeface="UD デジタル 教科書体 N-R" panose="02020400000000000000" pitchFamily="17" charset="-128"/>
              </a:rPr>
              <a:t>(</a:t>
            </a:r>
            <a:r>
              <a:rPr lang="ja-JP" altLang="en-US" sz="2400" b="1" dirty="0">
                <a:latin typeface="UD デジタル 教科書体 N-R" panose="02020400000000000000" pitchFamily="17" charset="-128"/>
                <a:ea typeface="UD デジタル 教科書体 N-R" panose="02020400000000000000" pitchFamily="17" charset="-128"/>
              </a:rPr>
              <a:t>一般税率</a:t>
            </a:r>
            <a:r>
              <a:rPr lang="en-US" altLang="ja-JP" sz="2400" b="1" dirty="0">
                <a:latin typeface="UD デジタル 教科書体 N-R" panose="02020400000000000000" pitchFamily="17" charset="-128"/>
                <a:ea typeface="UD デジタル 教科書体 N-R" panose="02020400000000000000" pitchFamily="17" charset="-128"/>
              </a:rPr>
              <a:t>)</a:t>
            </a:r>
          </a:p>
          <a:p>
            <a:r>
              <a:rPr lang="ja-JP" altLang="en-US" sz="2400" dirty="0">
                <a:latin typeface="UD デジタル 教科書体 N-R" panose="02020400000000000000" pitchFamily="17" charset="-128"/>
                <a:ea typeface="UD デジタル 教科書体 N-R" panose="02020400000000000000" pitchFamily="17" charset="-128"/>
              </a:rPr>
              <a:t>  一般税率では、兄弟間の贈与、夫婦間の贈与、親から子への贈</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与で子が未成年者の場合などに使用します。</a:t>
            </a:r>
          </a:p>
          <a:p>
            <a:endParaRPr lang="ja-JP" altLang="en-US" sz="2400" dirty="0">
              <a:latin typeface="UD デジタル 教科書体 N-R" panose="02020400000000000000" pitchFamily="17" charset="-128"/>
              <a:ea typeface="UD デジタル 教科書体 N-R" panose="02020400000000000000" pitchFamily="17" charset="-128"/>
            </a:endParaRPr>
          </a:p>
        </p:txBody>
      </p:sp>
      <p:graphicFrame>
        <p:nvGraphicFramePr>
          <p:cNvPr id="4" name="表 3">
            <a:extLst>
              <a:ext uri="{FF2B5EF4-FFF2-40B4-BE49-F238E27FC236}">
                <a16:creationId xmlns:a16="http://schemas.microsoft.com/office/drawing/2014/main" id="{2EF4F4F1-4C00-4393-B68C-27D107D17F9E}"/>
              </a:ext>
            </a:extLst>
          </p:cNvPr>
          <p:cNvGraphicFramePr>
            <a:graphicFrameLocks noGrp="1"/>
          </p:cNvGraphicFramePr>
          <p:nvPr>
            <p:extLst>
              <p:ext uri="{D42A27DB-BD31-4B8C-83A1-F6EECF244321}">
                <p14:modId xmlns:p14="http://schemas.microsoft.com/office/powerpoint/2010/main" val="3602784619"/>
              </p:ext>
            </p:extLst>
          </p:nvPr>
        </p:nvGraphicFramePr>
        <p:xfrm>
          <a:off x="633880" y="3203036"/>
          <a:ext cx="9186572" cy="1984683"/>
        </p:xfrm>
        <a:graphic>
          <a:graphicData uri="http://schemas.openxmlformats.org/drawingml/2006/table">
            <a:tbl>
              <a:tblPr>
                <a:tableStyleId>{5940675A-B579-460E-94D1-54222C63F5DA}</a:tableStyleId>
              </a:tblPr>
              <a:tblGrid>
                <a:gridCol w="1200620">
                  <a:extLst>
                    <a:ext uri="{9D8B030D-6E8A-4147-A177-3AD203B41FA5}">
                      <a16:colId xmlns:a16="http://schemas.microsoft.com/office/drawing/2014/main" val="495405744"/>
                    </a:ext>
                  </a:extLst>
                </a:gridCol>
                <a:gridCol w="998244">
                  <a:extLst>
                    <a:ext uri="{9D8B030D-6E8A-4147-A177-3AD203B41FA5}">
                      <a16:colId xmlns:a16="http://schemas.microsoft.com/office/drawing/2014/main" val="3983654725"/>
                    </a:ext>
                  </a:extLst>
                </a:gridCol>
                <a:gridCol w="998244">
                  <a:extLst>
                    <a:ext uri="{9D8B030D-6E8A-4147-A177-3AD203B41FA5}">
                      <a16:colId xmlns:a16="http://schemas.microsoft.com/office/drawing/2014/main" val="172727797"/>
                    </a:ext>
                  </a:extLst>
                </a:gridCol>
                <a:gridCol w="998244">
                  <a:extLst>
                    <a:ext uri="{9D8B030D-6E8A-4147-A177-3AD203B41FA5}">
                      <a16:colId xmlns:a16="http://schemas.microsoft.com/office/drawing/2014/main" val="4230596287"/>
                    </a:ext>
                  </a:extLst>
                </a:gridCol>
                <a:gridCol w="998244">
                  <a:extLst>
                    <a:ext uri="{9D8B030D-6E8A-4147-A177-3AD203B41FA5}">
                      <a16:colId xmlns:a16="http://schemas.microsoft.com/office/drawing/2014/main" val="2035266166"/>
                    </a:ext>
                  </a:extLst>
                </a:gridCol>
                <a:gridCol w="998244">
                  <a:extLst>
                    <a:ext uri="{9D8B030D-6E8A-4147-A177-3AD203B41FA5}">
                      <a16:colId xmlns:a16="http://schemas.microsoft.com/office/drawing/2014/main" val="1995058850"/>
                    </a:ext>
                  </a:extLst>
                </a:gridCol>
                <a:gridCol w="998244">
                  <a:extLst>
                    <a:ext uri="{9D8B030D-6E8A-4147-A177-3AD203B41FA5}">
                      <a16:colId xmlns:a16="http://schemas.microsoft.com/office/drawing/2014/main" val="2023479374"/>
                    </a:ext>
                  </a:extLst>
                </a:gridCol>
                <a:gridCol w="998244">
                  <a:extLst>
                    <a:ext uri="{9D8B030D-6E8A-4147-A177-3AD203B41FA5}">
                      <a16:colId xmlns:a16="http://schemas.microsoft.com/office/drawing/2014/main" val="931876837"/>
                    </a:ext>
                  </a:extLst>
                </a:gridCol>
                <a:gridCol w="998244">
                  <a:extLst>
                    <a:ext uri="{9D8B030D-6E8A-4147-A177-3AD203B41FA5}">
                      <a16:colId xmlns:a16="http://schemas.microsoft.com/office/drawing/2014/main" val="1253084723"/>
                    </a:ext>
                  </a:extLst>
                </a:gridCol>
              </a:tblGrid>
              <a:tr h="853937">
                <a:tc>
                  <a:txBody>
                    <a:bodyPr/>
                    <a:lstStyle/>
                    <a:p>
                      <a:pPr algn="ctr"/>
                      <a:r>
                        <a:rPr lang="ja-JP" altLang="en-US" sz="1600" b="1" dirty="0"/>
                        <a:t>礎控除後の課税価格</a:t>
                      </a:r>
                    </a:p>
                  </a:txBody>
                  <a:tcPr marL="0" marR="0" marT="36000" marB="36000" anchor="ctr"/>
                </a:tc>
                <a:tc>
                  <a:txBody>
                    <a:bodyPr/>
                    <a:lstStyle/>
                    <a:p>
                      <a:pPr algn="ctr"/>
                      <a:r>
                        <a:rPr lang="en-US" altLang="ja-JP" sz="1600" b="1" dirty="0"/>
                        <a:t>200</a:t>
                      </a:r>
                      <a:r>
                        <a:rPr lang="ja-JP" altLang="en-US" sz="1600" b="1" dirty="0"/>
                        <a:t>万円</a:t>
                      </a:r>
                      <a:br>
                        <a:rPr lang="ja-JP" altLang="en-US" sz="1600" b="1" dirty="0"/>
                      </a:br>
                      <a:r>
                        <a:rPr lang="ja-JP" altLang="en-US" sz="1600" b="1" dirty="0"/>
                        <a:t>以下</a:t>
                      </a:r>
                    </a:p>
                  </a:txBody>
                  <a:tcPr marL="0" marR="0" marT="36000" marB="36000" anchor="ctr"/>
                </a:tc>
                <a:tc>
                  <a:txBody>
                    <a:bodyPr/>
                    <a:lstStyle/>
                    <a:p>
                      <a:pPr algn="ctr"/>
                      <a:r>
                        <a:rPr lang="en-US" altLang="ja-JP" sz="1600" b="1" dirty="0"/>
                        <a:t>300</a:t>
                      </a:r>
                      <a:r>
                        <a:rPr lang="ja-JP" altLang="en-US" sz="1600" b="1" dirty="0"/>
                        <a:t>万円</a:t>
                      </a:r>
                      <a:br>
                        <a:rPr lang="ja-JP" altLang="en-US" sz="1600" b="1" dirty="0"/>
                      </a:br>
                      <a:r>
                        <a:rPr lang="ja-JP" altLang="en-US" sz="1600" b="1" dirty="0"/>
                        <a:t>以下</a:t>
                      </a:r>
                    </a:p>
                  </a:txBody>
                  <a:tcPr marL="0" marR="0" marT="36000" marB="36000" anchor="ctr"/>
                </a:tc>
                <a:tc>
                  <a:txBody>
                    <a:bodyPr/>
                    <a:lstStyle/>
                    <a:p>
                      <a:pPr algn="ctr"/>
                      <a:r>
                        <a:rPr lang="en-US" altLang="ja-JP" sz="1600" b="1" dirty="0"/>
                        <a:t>400</a:t>
                      </a:r>
                      <a:r>
                        <a:rPr lang="ja-JP" altLang="en-US" sz="1600" b="1" dirty="0"/>
                        <a:t>万円</a:t>
                      </a:r>
                      <a:br>
                        <a:rPr lang="ja-JP" altLang="en-US" sz="1600" b="1" dirty="0"/>
                      </a:br>
                      <a:r>
                        <a:rPr lang="ja-JP" altLang="en-US" sz="1600" b="1" dirty="0"/>
                        <a:t>以下</a:t>
                      </a:r>
                    </a:p>
                  </a:txBody>
                  <a:tcPr marL="0" marR="0" marT="36000" marB="36000" anchor="ctr"/>
                </a:tc>
                <a:tc>
                  <a:txBody>
                    <a:bodyPr/>
                    <a:lstStyle/>
                    <a:p>
                      <a:pPr algn="ctr"/>
                      <a:r>
                        <a:rPr lang="en-US" altLang="ja-JP" sz="1600" b="1" dirty="0"/>
                        <a:t>600</a:t>
                      </a:r>
                      <a:r>
                        <a:rPr lang="ja-JP" altLang="en-US" sz="1600" b="1" dirty="0"/>
                        <a:t>万円</a:t>
                      </a:r>
                      <a:br>
                        <a:rPr lang="ja-JP" altLang="en-US" sz="1600" b="1" dirty="0"/>
                      </a:br>
                      <a:r>
                        <a:rPr lang="ja-JP" altLang="en-US" sz="1600" b="1" dirty="0"/>
                        <a:t>以下</a:t>
                      </a:r>
                    </a:p>
                  </a:txBody>
                  <a:tcPr marL="0" marR="0" marT="36000" marB="36000" anchor="ctr"/>
                </a:tc>
                <a:tc>
                  <a:txBody>
                    <a:bodyPr/>
                    <a:lstStyle/>
                    <a:p>
                      <a:pPr algn="ctr"/>
                      <a:r>
                        <a:rPr lang="en-US" altLang="ja-JP" sz="1600" b="1" dirty="0"/>
                        <a:t>1,000</a:t>
                      </a:r>
                      <a:r>
                        <a:rPr lang="ja-JP" altLang="en-US" sz="1600" b="1" dirty="0"/>
                        <a:t>万円</a:t>
                      </a:r>
                      <a:br>
                        <a:rPr lang="ja-JP" altLang="en-US" sz="1600" b="1" dirty="0"/>
                      </a:br>
                      <a:r>
                        <a:rPr lang="ja-JP" altLang="en-US" sz="1600" b="1" dirty="0"/>
                        <a:t>以下</a:t>
                      </a:r>
                    </a:p>
                  </a:txBody>
                  <a:tcPr marL="0" marR="0" marT="36000" marB="36000" anchor="ctr"/>
                </a:tc>
                <a:tc>
                  <a:txBody>
                    <a:bodyPr/>
                    <a:lstStyle/>
                    <a:p>
                      <a:pPr algn="ctr"/>
                      <a:r>
                        <a:rPr lang="en-US" altLang="ja-JP" sz="1600" b="1" dirty="0"/>
                        <a:t>1,500</a:t>
                      </a:r>
                      <a:r>
                        <a:rPr lang="ja-JP" altLang="en-US" sz="1600" b="1" dirty="0"/>
                        <a:t>万円</a:t>
                      </a:r>
                      <a:br>
                        <a:rPr lang="ja-JP" altLang="en-US" sz="1600" b="1" dirty="0"/>
                      </a:br>
                      <a:r>
                        <a:rPr lang="ja-JP" altLang="en-US" sz="1600" b="1" dirty="0"/>
                        <a:t>以下</a:t>
                      </a:r>
                    </a:p>
                  </a:txBody>
                  <a:tcPr marL="0" marR="0" marT="36000" marB="36000" anchor="ctr"/>
                </a:tc>
                <a:tc>
                  <a:txBody>
                    <a:bodyPr/>
                    <a:lstStyle/>
                    <a:p>
                      <a:pPr algn="ctr"/>
                      <a:r>
                        <a:rPr lang="en-US" altLang="ja-JP" sz="1600" b="1" dirty="0"/>
                        <a:t>3,000</a:t>
                      </a:r>
                      <a:r>
                        <a:rPr lang="ja-JP" altLang="en-US" sz="1600" b="1" dirty="0"/>
                        <a:t>万円</a:t>
                      </a:r>
                      <a:br>
                        <a:rPr lang="ja-JP" altLang="en-US" sz="1600" b="1" dirty="0"/>
                      </a:br>
                      <a:r>
                        <a:rPr lang="ja-JP" altLang="en-US" sz="1600" b="1" dirty="0"/>
                        <a:t>以下</a:t>
                      </a:r>
                    </a:p>
                  </a:txBody>
                  <a:tcPr marL="0" marR="0" marT="36000" marB="36000" anchor="ctr"/>
                </a:tc>
                <a:tc>
                  <a:txBody>
                    <a:bodyPr/>
                    <a:lstStyle/>
                    <a:p>
                      <a:pPr algn="ctr"/>
                      <a:r>
                        <a:rPr lang="en-US" altLang="ja-JP" sz="1600" b="1" dirty="0"/>
                        <a:t>3,000</a:t>
                      </a:r>
                      <a:r>
                        <a:rPr lang="ja-JP" altLang="en-US" sz="1600" b="1" dirty="0"/>
                        <a:t>万円</a:t>
                      </a:r>
                      <a:br>
                        <a:rPr lang="ja-JP" altLang="en-US" sz="1600" b="1" dirty="0"/>
                      </a:br>
                      <a:r>
                        <a:rPr lang="ja-JP" altLang="en-US" sz="1600" b="1" dirty="0"/>
                        <a:t>超</a:t>
                      </a:r>
                    </a:p>
                  </a:txBody>
                  <a:tcPr marL="0" marR="0" marT="36000" marB="36000" anchor="ctr"/>
                </a:tc>
                <a:extLst>
                  <a:ext uri="{0D108BD9-81ED-4DB2-BD59-A6C34878D82A}">
                    <a16:rowId xmlns:a16="http://schemas.microsoft.com/office/drawing/2014/main" val="365528339"/>
                  </a:ext>
                </a:extLst>
              </a:tr>
              <a:tr h="639714">
                <a:tc>
                  <a:txBody>
                    <a:bodyPr/>
                    <a:lstStyle/>
                    <a:p>
                      <a:pPr algn="ctr"/>
                      <a:r>
                        <a:rPr lang="ja-JP" altLang="en-US" sz="1600" b="1" dirty="0"/>
                        <a:t>税 率</a:t>
                      </a:r>
                    </a:p>
                  </a:txBody>
                  <a:tcPr marL="0" marR="0" marT="36000" marB="36000" anchor="ctr"/>
                </a:tc>
                <a:tc>
                  <a:txBody>
                    <a:bodyPr/>
                    <a:lstStyle/>
                    <a:p>
                      <a:pPr algn="ctr"/>
                      <a:r>
                        <a:rPr lang="en-US" altLang="ja-JP" sz="1600" b="1" dirty="0"/>
                        <a:t>10</a:t>
                      </a:r>
                      <a:r>
                        <a:rPr lang="ja-JP" altLang="en-US" sz="1600" b="1" dirty="0"/>
                        <a:t>％</a:t>
                      </a:r>
                    </a:p>
                  </a:txBody>
                  <a:tcPr marL="0" marR="0" marT="36000" marB="36000" anchor="ctr"/>
                </a:tc>
                <a:tc>
                  <a:txBody>
                    <a:bodyPr/>
                    <a:lstStyle/>
                    <a:p>
                      <a:pPr algn="ctr"/>
                      <a:r>
                        <a:rPr lang="en-US" altLang="ja-JP" sz="1600" b="1"/>
                        <a:t>15</a:t>
                      </a:r>
                      <a:r>
                        <a:rPr lang="ja-JP" altLang="en-US" sz="1600" b="1"/>
                        <a:t>％</a:t>
                      </a:r>
                    </a:p>
                  </a:txBody>
                  <a:tcPr marL="0" marR="0" marT="36000" marB="36000" anchor="ctr"/>
                </a:tc>
                <a:tc>
                  <a:txBody>
                    <a:bodyPr/>
                    <a:lstStyle/>
                    <a:p>
                      <a:pPr algn="ctr"/>
                      <a:r>
                        <a:rPr lang="en-US" altLang="ja-JP" sz="1600" b="1"/>
                        <a:t>20</a:t>
                      </a:r>
                      <a:r>
                        <a:rPr lang="ja-JP" altLang="en-US" sz="1600" b="1"/>
                        <a:t>％</a:t>
                      </a:r>
                    </a:p>
                  </a:txBody>
                  <a:tcPr marL="0" marR="0" marT="36000" marB="36000" anchor="ctr"/>
                </a:tc>
                <a:tc>
                  <a:txBody>
                    <a:bodyPr/>
                    <a:lstStyle/>
                    <a:p>
                      <a:pPr algn="ctr"/>
                      <a:r>
                        <a:rPr lang="en-US" altLang="ja-JP" sz="1600" b="1"/>
                        <a:t>30</a:t>
                      </a:r>
                      <a:r>
                        <a:rPr lang="ja-JP" altLang="en-US" sz="1600" b="1"/>
                        <a:t>％</a:t>
                      </a:r>
                    </a:p>
                  </a:txBody>
                  <a:tcPr marL="0" marR="0" marT="36000" marB="36000" anchor="ctr"/>
                </a:tc>
                <a:tc>
                  <a:txBody>
                    <a:bodyPr/>
                    <a:lstStyle/>
                    <a:p>
                      <a:pPr algn="ctr"/>
                      <a:r>
                        <a:rPr lang="en-US" altLang="ja-JP" sz="1600" b="1"/>
                        <a:t>40</a:t>
                      </a:r>
                      <a:r>
                        <a:rPr lang="ja-JP" altLang="en-US" sz="1600" b="1"/>
                        <a:t>％</a:t>
                      </a:r>
                    </a:p>
                  </a:txBody>
                  <a:tcPr marL="0" marR="0" marT="36000" marB="36000" anchor="ctr"/>
                </a:tc>
                <a:tc>
                  <a:txBody>
                    <a:bodyPr/>
                    <a:lstStyle/>
                    <a:p>
                      <a:pPr algn="ctr"/>
                      <a:r>
                        <a:rPr lang="en-US" altLang="ja-JP" sz="1600" b="1"/>
                        <a:t>45</a:t>
                      </a:r>
                      <a:r>
                        <a:rPr lang="ja-JP" altLang="en-US" sz="1600" b="1"/>
                        <a:t>％</a:t>
                      </a:r>
                    </a:p>
                  </a:txBody>
                  <a:tcPr marL="0" marR="0" marT="36000" marB="36000" anchor="ctr"/>
                </a:tc>
                <a:tc>
                  <a:txBody>
                    <a:bodyPr/>
                    <a:lstStyle/>
                    <a:p>
                      <a:pPr algn="ctr"/>
                      <a:r>
                        <a:rPr lang="en-US" altLang="ja-JP" sz="1600" b="1"/>
                        <a:t>50</a:t>
                      </a:r>
                      <a:r>
                        <a:rPr lang="ja-JP" altLang="en-US" sz="1600" b="1"/>
                        <a:t>％</a:t>
                      </a:r>
                    </a:p>
                  </a:txBody>
                  <a:tcPr marL="0" marR="0" marT="36000" marB="36000" anchor="ctr"/>
                </a:tc>
                <a:tc>
                  <a:txBody>
                    <a:bodyPr/>
                    <a:lstStyle/>
                    <a:p>
                      <a:pPr algn="ctr"/>
                      <a:r>
                        <a:rPr lang="en-US" altLang="ja-JP" sz="1600" b="1"/>
                        <a:t>55</a:t>
                      </a:r>
                      <a:r>
                        <a:rPr lang="ja-JP" altLang="en-US" sz="1600" b="1"/>
                        <a:t>％</a:t>
                      </a:r>
                    </a:p>
                  </a:txBody>
                  <a:tcPr marL="0" marR="0" marT="36000" marB="36000" anchor="ctr"/>
                </a:tc>
                <a:extLst>
                  <a:ext uri="{0D108BD9-81ED-4DB2-BD59-A6C34878D82A}">
                    <a16:rowId xmlns:a16="http://schemas.microsoft.com/office/drawing/2014/main" val="1622944675"/>
                  </a:ext>
                </a:extLst>
              </a:tr>
              <a:tr h="491032">
                <a:tc>
                  <a:txBody>
                    <a:bodyPr/>
                    <a:lstStyle/>
                    <a:p>
                      <a:pPr algn="ctr"/>
                      <a:r>
                        <a:rPr lang="ja-JP" altLang="en-US" sz="1600" b="1" dirty="0"/>
                        <a:t>控除額</a:t>
                      </a:r>
                    </a:p>
                  </a:txBody>
                  <a:tcPr marL="0" marR="0" marT="36000" marB="36000" anchor="ctr"/>
                </a:tc>
                <a:tc>
                  <a:txBody>
                    <a:bodyPr/>
                    <a:lstStyle/>
                    <a:p>
                      <a:pPr algn="ctr"/>
                      <a:r>
                        <a:rPr lang="en-US" altLang="ja-JP" sz="1600" b="1" dirty="0"/>
                        <a:t>‐</a:t>
                      </a:r>
                    </a:p>
                  </a:txBody>
                  <a:tcPr marL="0" marR="0" marT="36000" marB="36000" anchor="ctr"/>
                </a:tc>
                <a:tc>
                  <a:txBody>
                    <a:bodyPr/>
                    <a:lstStyle/>
                    <a:p>
                      <a:pPr algn="ctr"/>
                      <a:r>
                        <a:rPr lang="en-US" altLang="ja-JP" sz="1600" b="1" dirty="0"/>
                        <a:t>10</a:t>
                      </a:r>
                      <a:r>
                        <a:rPr lang="ja-JP" altLang="en-US" sz="1600" b="1" dirty="0"/>
                        <a:t>万円</a:t>
                      </a:r>
                    </a:p>
                  </a:txBody>
                  <a:tcPr marL="0" marR="0" marT="36000" marB="36000" anchor="ctr"/>
                </a:tc>
                <a:tc>
                  <a:txBody>
                    <a:bodyPr/>
                    <a:lstStyle/>
                    <a:p>
                      <a:pPr algn="ctr"/>
                      <a:r>
                        <a:rPr lang="en-US" altLang="ja-JP" sz="1600" b="1" dirty="0"/>
                        <a:t>25</a:t>
                      </a:r>
                      <a:r>
                        <a:rPr lang="ja-JP" altLang="en-US" sz="1600" b="1" dirty="0"/>
                        <a:t>万円</a:t>
                      </a:r>
                    </a:p>
                  </a:txBody>
                  <a:tcPr marL="0" marR="0" marT="36000" marB="36000" anchor="ctr"/>
                </a:tc>
                <a:tc>
                  <a:txBody>
                    <a:bodyPr/>
                    <a:lstStyle/>
                    <a:p>
                      <a:pPr algn="ctr"/>
                      <a:r>
                        <a:rPr lang="en-US" altLang="ja-JP" sz="1600" b="1" dirty="0"/>
                        <a:t>65</a:t>
                      </a:r>
                      <a:r>
                        <a:rPr lang="ja-JP" altLang="en-US" sz="1600" b="1" dirty="0"/>
                        <a:t>万円</a:t>
                      </a:r>
                    </a:p>
                  </a:txBody>
                  <a:tcPr marL="0" marR="0" marT="36000" marB="36000" anchor="ctr"/>
                </a:tc>
                <a:tc>
                  <a:txBody>
                    <a:bodyPr/>
                    <a:lstStyle/>
                    <a:p>
                      <a:pPr algn="ctr"/>
                      <a:r>
                        <a:rPr lang="en-US" altLang="ja-JP" sz="1600" b="1" dirty="0"/>
                        <a:t>125</a:t>
                      </a:r>
                      <a:r>
                        <a:rPr lang="ja-JP" altLang="en-US" sz="1600" b="1" dirty="0"/>
                        <a:t>万円</a:t>
                      </a:r>
                    </a:p>
                  </a:txBody>
                  <a:tcPr marL="0" marR="0" marT="36000" marB="36000" anchor="ctr"/>
                </a:tc>
                <a:tc>
                  <a:txBody>
                    <a:bodyPr/>
                    <a:lstStyle/>
                    <a:p>
                      <a:pPr algn="ctr"/>
                      <a:r>
                        <a:rPr lang="en-US" altLang="ja-JP" sz="1600" b="1" dirty="0"/>
                        <a:t>175</a:t>
                      </a:r>
                      <a:r>
                        <a:rPr lang="ja-JP" altLang="en-US" sz="1600" b="1" dirty="0"/>
                        <a:t>万円</a:t>
                      </a:r>
                    </a:p>
                  </a:txBody>
                  <a:tcPr marL="0" marR="0" marT="36000" marB="36000" anchor="ctr"/>
                </a:tc>
                <a:tc>
                  <a:txBody>
                    <a:bodyPr/>
                    <a:lstStyle/>
                    <a:p>
                      <a:pPr algn="ctr"/>
                      <a:r>
                        <a:rPr lang="en-US" altLang="ja-JP" sz="1600" b="1" dirty="0"/>
                        <a:t>250</a:t>
                      </a:r>
                      <a:r>
                        <a:rPr lang="ja-JP" altLang="en-US" sz="1600" b="1" dirty="0"/>
                        <a:t>万円</a:t>
                      </a:r>
                    </a:p>
                  </a:txBody>
                  <a:tcPr marL="0" marR="0" marT="36000" marB="36000" anchor="ctr"/>
                </a:tc>
                <a:tc>
                  <a:txBody>
                    <a:bodyPr/>
                    <a:lstStyle/>
                    <a:p>
                      <a:pPr algn="ctr"/>
                      <a:r>
                        <a:rPr lang="en-US" altLang="ja-JP" sz="1600" b="1" dirty="0"/>
                        <a:t>400</a:t>
                      </a:r>
                      <a:r>
                        <a:rPr lang="ja-JP" altLang="en-US" sz="1600" b="1" dirty="0"/>
                        <a:t>万円</a:t>
                      </a:r>
                    </a:p>
                  </a:txBody>
                  <a:tcPr marL="0" marR="0" marT="36000" marB="36000" anchor="ctr"/>
                </a:tc>
                <a:extLst>
                  <a:ext uri="{0D108BD9-81ED-4DB2-BD59-A6C34878D82A}">
                    <a16:rowId xmlns:a16="http://schemas.microsoft.com/office/drawing/2014/main" val="2116079006"/>
                  </a:ext>
                </a:extLst>
              </a:tr>
            </a:tbl>
          </a:graphicData>
        </a:graphic>
      </p:graphicFrame>
      <p:sp>
        <p:nvSpPr>
          <p:cNvPr id="2" name="正方形/長方形 1">
            <a:extLst>
              <a:ext uri="{FF2B5EF4-FFF2-40B4-BE49-F238E27FC236}">
                <a16:creationId xmlns:a16="http://schemas.microsoft.com/office/drawing/2014/main" id="{91FD0D4B-F2C3-4086-9B4B-2096232160C4}"/>
              </a:ext>
            </a:extLst>
          </p:cNvPr>
          <p:cNvSpPr/>
          <p:nvPr/>
        </p:nvSpPr>
        <p:spPr>
          <a:xfrm>
            <a:off x="278978" y="64802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6" name="録音したサウンド">
            <a:hlinkClick r:id="" action="ppaction://media"/>
            <a:extLst>
              <a:ext uri="{FF2B5EF4-FFF2-40B4-BE49-F238E27FC236}">
                <a16:creationId xmlns:a16="http://schemas.microsoft.com/office/drawing/2014/main" id="{CF40A8C4-B674-4404-9D4C-958802179F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03003" y="69998"/>
            <a:ext cx="487363" cy="487363"/>
          </a:xfrm>
          <a:prstGeom prst="rect">
            <a:avLst/>
          </a:prstGeom>
        </p:spPr>
      </p:pic>
    </p:spTree>
    <p:extLst>
      <p:ext uri="{BB962C8B-B14F-4D97-AF65-F5344CB8AC3E}">
        <p14:creationId xmlns:p14="http://schemas.microsoft.com/office/powerpoint/2010/main" val="143895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C5F8D2D-F559-4BF8-A71F-BC40F7549540}"/>
              </a:ext>
            </a:extLst>
          </p:cNvPr>
          <p:cNvSpPr txBox="1"/>
          <p:nvPr/>
        </p:nvSpPr>
        <p:spPr>
          <a:xfrm>
            <a:off x="142043" y="245861"/>
            <a:ext cx="9579005" cy="1569660"/>
          </a:xfrm>
          <a:prstGeom prst="rect">
            <a:avLst/>
          </a:prstGeom>
          <a:noFill/>
        </p:spPr>
        <p:txBody>
          <a:bodyPr wrap="square">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②　</a:t>
            </a:r>
            <a:r>
              <a:rPr lang="zh-TW" altLang="en-US" sz="2400" b="1" dirty="0">
                <a:latin typeface="UD デジタル 教科書体 N-R" panose="02020400000000000000" pitchFamily="17" charset="-128"/>
                <a:ea typeface="UD デジタル 教科書体 N-R" panose="02020400000000000000" pitchFamily="17" charset="-128"/>
              </a:rPr>
              <a:t>特例贈与財産用</a:t>
            </a:r>
            <a:r>
              <a:rPr lang="en-US" altLang="zh-TW" sz="2400" b="1" dirty="0">
                <a:latin typeface="UD デジタル 教科書体 N-R" panose="02020400000000000000" pitchFamily="17" charset="-128"/>
                <a:ea typeface="UD デジタル 教科書体 N-R" panose="02020400000000000000" pitchFamily="17" charset="-128"/>
              </a:rPr>
              <a:t>(</a:t>
            </a:r>
            <a:r>
              <a:rPr lang="zh-TW" altLang="en-US" sz="2400" b="1" dirty="0">
                <a:latin typeface="UD デジタル 教科書体 N-R" panose="02020400000000000000" pitchFamily="17" charset="-128"/>
                <a:ea typeface="UD デジタル 教科書体 N-R" panose="02020400000000000000" pitchFamily="17" charset="-128"/>
              </a:rPr>
              <a:t>特例税率</a:t>
            </a:r>
            <a:r>
              <a:rPr lang="en-US" altLang="zh-TW" sz="2400" b="1" dirty="0">
                <a:latin typeface="UD デジタル 教科書体 N-R" panose="02020400000000000000" pitchFamily="17" charset="-128"/>
                <a:ea typeface="UD デジタル 教科書体 N-R" panose="02020400000000000000" pitchFamily="17" charset="-128"/>
              </a:rPr>
              <a:t>)</a:t>
            </a: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dirty="0">
                <a:latin typeface="UD デジタル 教科書体 N-R" panose="02020400000000000000" pitchFamily="17" charset="-128"/>
                <a:ea typeface="UD デジタル 教科書体 N-R" panose="02020400000000000000" pitchFamily="17" charset="-128"/>
              </a:rPr>
              <a:t>この速算表は、直系尊属（祖父母や父母など）から、その年</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の</a:t>
            </a:r>
            <a:r>
              <a:rPr lang="en-US" altLang="ja-JP" sz="2400" dirty="0">
                <a:latin typeface="UD デジタル 教科書体 N-R" panose="02020400000000000000" pitchFamily="17" charset="-128"/>
                <a:ea typeface="UD デジタル 教科書体 N-R" panose="02020400000000000000" pitchFamily="17" charset="-128"/>
              </a:rPr>
              <a:t>1</a:t>
            </a:r>
            <a:r>
              <a:rPr lang="ja-JP" altLang="en-US" sz="2400" dirty="0">
                <a:latin typeface="UD デジタル 教科書体 N-R" panose="02020400000000000000" pitchFamily="17" charset="-128"/>
                <a:ea typeface="UD デジタル 教科書体 N-R" panose="02020400000000000000" pitchFamily="17" charset="-128"/>
              </a:rPr>
              <a:t>月</a:t>
            </a:r>
            <a:r>
              <a:rPr lang="en-US" altLang="ja-JP" sz="2400" dirty="0">
                <a:latin typeface="UD デジタル 教科書体 N-R" panose="02020400000000000000" pitchFamily="17" charset="-128"/>
                <a:ea typeface="UD デジタル 教科書体 N-R" panose="02020400000000000000" pitchFamily="17" charset="-128"/>
              </a:rPr>
              <a:t>1</a:t>
            </a:r>
            <a:r>
              <a:rPr lang="ja-JP" altLang="en-US" sz="2400" dirty="0">
                <a:latin typeface="UD デジタル 教科書体 N-R" panose="02020400000000000000" pitchFamily="17" charset="-128"/>
                <a:ea typeface="UD デジタル 教科書体 N-R" panose="02020400000000000000" pitchFamily="17" charset="-128"/>
              </a:rPr>
              <a:t>日において</a:t>
            </a:r>
            <a:r>
              <a:rPr lang="en-US" altLang="ja-JP" sz="2400" dirty="0">
                <a:latin typeface="UD デジタル 教科書体 N-R" panose="02020400000000000000" pitchFamily="17" charset="-128"/>
                <a:ea typeface="UD デジタル 教科書体 N-R" panose="02020400000000000000" pitchFamily="17" charset="-128"/>
              </a:rPr>
              <a:t>20</a:t>
            </a:r>
            <a:r>
              <a:rPr lang="ja-JP" altLang="en-US" sz="2400" dirty="0">
                <a:latin typeface="UD デジタル 教科書体 N-R" panose="02020400000000000000" pitchFamily="17" charset="-128"/>
                <a:ea typeface="UD デジタル 教科書体 N-R" panose="02020400000000000000" pitchFamily="17" charset="-128"/>
              </a:rPr>
              <a:t>歳以上の者（子・孫など）</a:t>
            </a:r>
            <a:r>
              <a:rPr lang="en-US" altLang="ja-JP" sz="2400" dirty="0">
                <a:latin typeface="UD デジタル 教科書体 N-R" panose="02020400000000000000" pitchFamily="17" charset="-128"/>
                <a:ea typeface="UD デジタル 教科書体 N-R" panose="02020400000000000000" pitchFamily="17" charset="-128"/>
              </a:rPr>
              <a:t>※</a:t>
            </a:r>
            <a:r>
              <a:rPr lang="ja-JP" altLang="en-US" sz="2400" dirty="0">
                <a:latin typeface="UD デジタル 教科書体 N-R" panose="02020400000000000000" pitchFamily="17" charset="-128"/>
                <a:ea typeface="UD デジタル 教科書体 N-R" panose="02020400000000000000" pitchFamily="17" charset="-128"/>
              </a:rPr>
              <a:t>への贈与税の</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計算に使用します。</a:t>
            </a:r>
            <a:endParaRPr lang="ja-JP" altLang="en-US" sz="2400" dirty="0"/>
          </a:p>
        </p:txBody>
      </p:sp>
      <p:graphicFrame>
        <p:nvGraphicFramePr>
          <p:cNvPr id="4" name="表 3">
            <a:extLst>
              <a:ext uri="{FF2B5EF4-FFF2-40B4-BE49-F238E27FC236}">
                <a16:creationId xmlns:a16="http://schemas.microsoft.com/office/drawing/2014/main" id="{A6BFD20D-2444-4BBB-A935-625E691BDAB4}"/>
              </a:ext>
            </a:extLst>
          </p:cNvPr>
          <p:cNvGraphicFramePr>
            <a:graphicFrameLocks noGrp="1"/>
          </p:cNvGraphicFramePr>
          <p:nvPr>
            <p:extLst>
              <p:ext uri="{D42A27DB-BD31-4B8C-83A1-F6EECF244321}">
                <p14:modId xmlns:p14="http://schemas.microsoft.com/office/powerpoint/2010/main" val="2441981008"/>
              </p:ext>
            </p:extLst>
          </p:nvPr>
        </p:nvGraphicFramePr>
        <p:xfrm>
          <a:off x="745725" y="2077521"/>
          <a:ext cx="8895429" cy="2350893"/>
        </p:xfrm>
        <a:graphic>
          <a:graphicData uri="http://schemas.openxmlformats.org/drawingml/2006/table">
            <a:tbl>
              <a:tblPr>
                <a:tableStyleId>{5940675A-B579-460E-94D1-54222C63F5DA}</a:tableStyleId>
              </a:tblPr>
              <a:tblGrid>
                <a:gridCol w="988381">
                  <a:extLst>
                    <a:ext uri="{9D8B030D-6E8A-4147-A177-3AD203B41FA5}">
                      <a16:colId xmlns:a16="http://schemas.microsoft.com/office/drawing/2014/main" val="1432614391"/>
                    </a:ext>
                  </a:extLst>
                </a:gridCol>
                <a:gridCol w="988381">
                  <a:extLst>
                    <a:ext uri="{9D8B030D-6E8A-4147-A177-3AD203B41FA5}">
                      <a16:colId xmlns:a16="http://schemas.microsoft.com/office/drawing/2014/main" val="739547820"/>
                    </a:ext>
                  </a:extLst>
                </a:gridCol>
                <a:gridCol w="988381">
                  <a:extLst>
                    <a:ext uri="{9D8B030D-6E8A-4147-A177-3AD203B41FA5}">
                      <a16:colId xmlns:a16="http://schemas.microsoft.com/office/drawing/2014/main" val="398927593"/>
                    </a:ext>
                  </a:extLst>
                </a:gridCol>
                <a:gridCol w="988381">
                  <a:extLst>
                    <a:ext uri="{9D8B030D-6E8A-4147-A177-3AD203B41FA5}">
                      <a16:colId xmlns:a16="http://schemas.microsoft.com/office/drawing/2014/main" val="3192823396"/>
                    </a:ext>
                  </a:extLst>
                </a:gridCol>
                <a:gridCol w="988381">
                  <a:extLst>
                    <a:ext uri="{9D8B030D-6E8A-4147-A177-3AD203B41FA5}">
                      <a16:colId xmlns:a16="http://schemas.microsoft.com/office/drawing/2014/main" val="2785172570"/>
                    </a:ext>
                  </a:extLst>
                </a:gridCol>
                <a:gridCol w="988381">
                  <a:extLst>
                    <a:ext uri="{9D8B030D-6E8A-4147-A177-3AD203B41FA5}">
                      <a16:colId xmlns:a16="http://schemas.microsoft.com/office/drawing/2014/main" val="3036099095"/>
                    </a:ext>
                  </a:extLst>
                </a:gridCol>
                <a:gridCol w="988381">
                  <a:extLst>
                    <a:ext uri="{9D8B030D-6E8A-4147-A177-3AD203B41FA5}">
                      <a16:colId xmlns:a16="http://schemas.microsoft.com/office/drawing/2014/main" val="2912365345"/>
                    </a:ext>
                  </a:extLst>
                </a:gridCol>
                <a:gridCol w="988381">
                  <a:extLst>
                    <a:ext uri="{9D8B030D-6E8A-4147-A177-3AD203B41FA5}">
                      <a16:colId xmlns:a16="http://schemas.microsoft.com/office/drawing/2014/main" val="782985615"/>
                    </a:ext>
                  </a:extLst>
                </a:gridCol>
                <a:gridCol w="988381">
                  <a:extLst>
                    <a:ext uri="{9D8B030D-6E8A-4147-A177-3AD203B41FA5}">
                      <a16:colId xmlns:a16="http://schemas.microsoft.com/office/drawing/2014/main" val="2572739015"/>
                    </a:ext>
                  </a:extLst>
                </a:gridCol>
              </a:tblGrid>
              <a:tr h="1011907">
                <a:tc>
                  <a:txBody>
                    <a:bodyPr/>
                    <a:lstStyle/>
                    <a:p>
                      <a:pPr algn="ctr"/>
                      <a:r>
                        <a:rPr lang="ja-JP" altLang="en-US" sz="1600" b="1" dirty="0"/>
                        <a:t>礎控除後の課税価格</a:t>
                      </a:r>
                      <a:endParaRPr lang="ja-JP" altLang="en-US" sz="1600" b="1" dirty="0">
                        <a:latin typeface="+mn-ea"/>
                        <a:ea typeface="+mn-ea"/>
                      </a:endParaRPr>
                    </a:p>
                  </a:txBody>
                  <a:tcPr anchor="ctr"/>
                </a:tc>
                <a:tc>
                  <a:txBody>
                    <a:bodyPr/>
                    <a:lstStyle/>
                    <a:p>
                      <a:pPr algn="ctr"/>
                      <a:r>
                        <a:rPr lang="en-US" altLang="ja-JP" sz="1600" b="1"/>
                        <a:t>200</a:t>
                      </a:r>
                      <a:r>
                        <a:rPr lang="ja-JP" altLang="en-US" sz="1600" b="1"/>
                        <a:t>万円</a:t>
                      </a:r>
                      <a:br>
                        <a:rPr lang="ja-JP" altLang="en-US" sz="1600" b="1"/>
                      </a:br>
                      <a:r>
                        <a:rPr lang="ja-JP" altLang="en-US" sz="1600" b="1"/>
                        <a:t>以下</a:t>
                      </a:r>
                      <a:endParaRPr lang="ja-JP" altLang="en-US" sz="1600" b="1">
                        <a:latin typeface="+mn-ea"/>
                        <a:ea typeface="+mn-ea"/>
                      </a:endParaRPr>
                    </a:p>
                  </a:txBody>
                  <a:tcPr anchor="ctr"/>
                </a:tc>
                <a:tc>
                  <a:txBody>
                    <a:bodyPr/>
                    <a:lstStyle/>
                    <a:p>
                      <a:pPr algn="ctr"/>
                      <a:r>
                        <a:rPr lang="en-US" altLang="ja-JP" sz="1600" b="1"/>
                        <a:t>400</a:t>
                      </a:r>
                      <a:r>
                        <a:rPr lang="ja-JP" altLang="en-US" sz="1600" b="1"/>
                        <a:t>万円</a:t>
                      </a:r>
                      <a:br>
                        <a:rPr lang="ja-JP" altLang="en-US" sz="1600" b="1"/>
                      </a:br>
                      <a:r>
                        <a:rPr lang="ja-JP" altLang="en-US" sz="1600" b="1"/>
                        <a:t>以下</a:t>
                      </a:r>
                      <a:endParaRPr lang="ja-JP" altLang="en-US" sz="1600" b="1">
                        <a:latin typeface="+mn-ea"/>
                        <a:ea typeface="+mn-ea"/>
                      </a:endParaRPr>
                    </a:p>
                  </a:txBody>
                  <a:tcPr anchor="ctr"/>
                </a:tc>
                <a:tc>
                  <a:txBody>
                    <a:bodyPr/>
                    <a:lstStyle/>
                    <a:p>
                      <a:pPr algn="ctr"/>
                      <a:r>
                        <a:rPr lang="en-US" altLang="ja-JP" sz="1600" b="1"/>
                        <a:t>600</a:t>
                      </a:r>
                      <a:r>
                        <a:rPr lang="ja-JP" altLang="en-US" sz="1600" b="1"/>
                        <a:t>万円</a:t>
                      </a:r>
                      <a:br>
                        <a:rPr lang="ja-JP" altLang="en-US" sz="1600" b="1"/>
                      </a:br>
                      <a:r>
                        <a:rPr lang="ja-JP" altLang="en-US" sz="1600" b="1"/>
                        <a:t>以下</a:t>
                      </a:r>
                      <a:endParaRPr lang="ja-JP" altLang="en-US" sz="1600" b="1">
                        <a:latin typeface="+mn-ea"/>
                        <a:ea typeface="+mn-ea"/>
                      </a:endParaRPr>
                    </a:p>
                  </a:txBody>
                  <a:tcPr anchor="ctr"/>
                </a:tc>
                <a:tc>
                  <a:txBody>
                    <a:bodyPr/>
                    <a:lstStyle/>
                    <a:p>
                      <a:pPr algn="ctr"/>
                      <a:r>
                        <a:rPr lang="en-US" altLang="ja-JP" sz="1600" b="1" dirty="0"/>
                        <a:t>1,000</a:t>
                      </a:r>
                      <a:r>
                        <a:rPr lang="ja-JP" altLang="en-US" sz="1600" b="1" dirty="0"/>
                        <a:t>万円以下</a:t>
                      </a:r>
                      <a:endParaRPr lang="ja-JP" altLang="en-US" sz="1600" b="1" dirty="0">
                        <a:latin typeface="+mn-ea"/>
                        <a:ea typeface="+mn-ea"/>
                      </a:endParaRPr>
                    </a:p>
                  </a:txBody>
                  <a:tcPr anchor="ctr"/>
                </a:tc>
                <a:tc>
                  <a:txBody>
                    <a:bodyPr/>
                    <a:lstStyle/>
                    <a:p>
                      <a:pPr algn="ctr"/>
                      <a:r>
                        <a:rPr lang="en-US" altLang="ja-JP" sz="1600" b="1" dirty="0"/>
                        <a:t>1,500</a:t>
                      </a:r>
                      <a:r>
                        <a:rPr lang="ja-JP" altLang="en-US" sz="1600" b="1" dirty="0"/>
                        <a:t>万円以下</a:t>
                      </a:r>
                      <a:endParaRPr lang="ja-JP" altLang="en-US" sz="1600" b="1" dirty="0">
                        <a:latin typeface="+mn-ea"/>
                        <a:ea typeface="+mn-ea"/>
                      </a:endParaRPr>
                    </a:p>
                  </a:txBody>
                  <a:tcPr anchor="ctr"/>
                </a:tc>
                <a:tc>
                  <a:txBody>
                    <a:bodyPr/>
                    <a:lstStyle/>
                    <a:p>
                      <a:pPr algn="ctr"/>
                      <a:r>
                        <a:rPr lang="en-US" altLang="ja-JP" sz="1600" b="1" dirty="0"/>
                        <a:t>3,000</a:t>
                      </a:r>
                      <a:r>
                        <a:rPr lang="ja-JP" altLang="en-US" sz="1600" b="1" dirty="0"/>
                        <a:t>万円以下</a:t>
                      </a:r>
                      <a:endParaRPr lang="ja-JP" altLang="en-US" sz="1600" b="1" dirty="0">
                        <a:latin typeface="+mn-ea"/>
                        <a:ea typeface="+mn-ea"/>
                      </a:endParaRPr>
                    </a:p>
                  </a:txBody>
                  <a:tcPr anchor="ctr"/>
                </a:tc>
                <a:tc>
                  <a:txBody>
                    <a:bodyPr/>
                    <a:lstStyle/>
                    <a:p>
                      <a:pPr algn="ctr"/>
                      <a:r>
                        <a:rPr lang="en-US" altLang="ja-JP" sz="1600" b="1" dirty="0"/>
                        <a:t>4,500</a:t>
                      </a:r>
                      <a:r>
                        <a:rPr lang="ja-JP" altLang="en-US" sz="1600" b="1" dirty="0"/>
                        <a:t>万円以下</a:t>
                      </a:r>
                      <a:endParaRPr lang="ja-JP" altLang="en-US" sz="1600" b="1" dirty="0">
                        <a:latin typeface="+mn-ea"/>
                        <a:ea typeface="+mn-ea"/>
                      </a:endParaRPr>
                    </a:p>
                  </a:txBody>
                  <a:tcPr anchor="ctr"/>
                </a:tc>
                <a:tc>
                  <a:txBody>
                    <a:bodyPr/>
                    <a:lstStyle/>
                    <a:p>
                      <a:pPr algn="ctr"/>
                      <a:r>
                        <a:rPr lang="en-US" altLang="ja-JP" sz="1600" b="1" dirty="0"/>
                        <a:t>4,500</a:t>
                      </a:r>
                      <a:r>
                        <a:rPr lang="ja-JP" altLang="en-US" sz="1600" b="1" dirty="0"/>
                        <a:t>万円超</a:t>
                      </a:r>
                      <a:endParaRPr lang="ja-JP" altLang="en-US" sz="1600" b="1" dirty="0">
                        <a:latin typeface="+mn-ea"/>
                        <a:ea typeface="+mn-ea"/>
                      </a:endParaRPr>
                    </a:p>
                  </a:txBody>
                  <a:tcPr anchor="ctr"/>
                </a:tc>
                <a:extLst>
                  <a:ext uri="{0D108BD9-81ED-4DB2-BD59-A6C34878D82A}">
                    <a16:rowId xmlns:a16="http://schemas.microsoft.com/office/drawing/2014/main" val="1354580701"/>
                  </a:ext>
                </a:extLst>
              </a:tr>
              <a:tr h="669493">
                <a:tc>
                  <a:txBody>
                    <a:bodyPr/>
                    <a:lstStyle/>
                    <a:p>
                      <a:pPr algn="ctr"/>
                      <a:r>
                        <a:rPr lang="ja-JP" altLang="en-US" sz="1600" b="1"/>
                        <a:t>税 率</a:t>
                      </a:r>
                      <a:endParaRPr lang="ja-JP" altLang="en-US" sz="1600" b="1">
                        <a:latin typeface="+mn-ea"/>
                        <a:ea typeface="+mn-ea"/>
                      </a:endParaRPr>
                    </a:p>
                  </a:txBody>
                  <a:tcPr anchor="ctr"/>
                </a:tc>
                <a:tc>
                  <a:txBody>
                    <a:bodyPr/>
                    <a:lstStyle/>
                    <a:p>
                      <a:pPr algn="ctr"/>
                      <a:r>
                        <a:rPr lang="en-US" altLang="ja-JP" sz="1600" b="1"/>
                        <a:t>10</a:t>
                      </a:r>
                      <a:r>
                        <a:rPr lang="ja-JP" altLang="en-US" sz="1600" b="1"/>
                        <a:t>％</a:t>
                      </a:r>
                      <a:endParaRPr lang="ja-JP" altLang="en-US" sz="1600" b="1">
                        <a:latin typeface="+mn-ea"/>
                        <a:ea typeface="+mn-ea"/>
                      </a:endParaRPr>
                    </a:p>
                  </a:txBody>
                  <a:tcPr anchor="ctr"/>
                </a:tc>
                <a:tc>
                  <a:txBody>
                    <a:bodyPr/>
                    <a:lstStyle/>
                    <a:p>
                      <a:pPr algn="ctr"/>
                      <a:r>
                        <a:rPr lang="en-US" altLang="ja-JP" sz="1600" b="1"/>
                        <a:t>15</a:t>
                      </a:r>
                      <a:r>
                        <a:rPr lang="ja-JP" altLang="en-US" sz="1600" b="1"/>
                        <a:t>％</a:t>
                      </a:r>
                      <a:endParaRPr lang="ja-JP" altLang="en-US" sz="1600" b="1">
                        <a:latin typeface="+mn-ea"/>
                        <a:ea typeface="+mn-ea"/>
                      </a:endParaRPr>
                    </a:p>
                  </a:txBody>
                  <a:tcPr anchor="ctr"/>
                </a:tc>
                <a:tc>
                  <a:txBody>
                    <a:bodyPr/>
                    <a:lstStyle/>
                    <a:p>
                      <a:pPr algn="ctr"/>
                      <a:r>
                        <a:rPr lang="en-US" altLang="ja-JP" sz="1600" b="1"/>
                        <a:t>20</a:t>
                      </a:r>
                      <a:r>
                        <a:rPr lang="ja-JP" altLang="en-US" sz="1600" b="1"/>
                        <a:t>％</a:t>
                      </a:r>
                      <a:endParaRPr lang="ja-JP" altLang="en-US" sz="1600" b="1">
                        <a:latin typeface="+mn-ea"/>
                        <a:ea typeface="+mn-ea"/>
                      </a:endParaRPr>
                    </a:p>
                  </a:txBody>
                  <a:tcPr anchor="ctr"/>
                </a:tc>
                <a:tc>
                  <a:txBody>
                    <a:bodyPr/>
                    <a:lstStyle/>
                    <a:p>
                      <a:pPr algn="ctr"/>
                      <a:r>
                        <a:rPr lang="en-US" altLang="ja-JP" sz="1600" b="1"/>
                        <a:t>30</a:t>
                      </a:r>
                      <a:r>
                        <a:rPr lang="ja-JP" altLang="en-US" sz="1600" b="1"/>
                        <a:t>％</a:t>
                      </a:r>
                      <a:endParaRPr lang="ja-JP" altLang="en-US" sz="1600" b="1">
                        <a:latin typeface="+mn-ea"/>
                        <a:ea typeface="+mn-ea"/>
                      </a:endParaRPr>
                    </a:p>
                  </a:txBody>
                  <a:tcPr anchor="ctr"/>
                </a:tc>
                <a:tc>
                  <a:txBody>
                    <a:bodyPr/>
                    <a:lstStyle/>
                    <a:p>
                      <a:pPr algn="ctr"/>
                      <a:r>
                        <a:rPr lang="en-US" altLang="ja-JP" sz="1600" b="1"/>
                        <a:t>40</a:t>
                      </a:r>
                      <a:r>
                        <a:rPr lang="ja-JP" altLang="en-US" sz="1600" b="1"/>
                        <a:t>％</a:t>
                      </a:r>
                      <a:endParaRPr lang="ja-JP" altLang="en-US" sz="1600" b="1">
                        <a:latin typeface="+mn-ea"/>
                        <a:ea typeface="+mn-ea"/>
                      </a:endParaRPr>
                    </a:p>
                  </a:txBody>
                  <a:tcPr anchor="ctr"/>
                </a:tc>
                <a:tc>
                  <a:txBody>
                    <a:bodyPr/>
                    <a:lstStyle/>
                    <a:p>
                      <a:pPr algn="ctr"/>
                      <a:r>
                        <a:rPr lang="en-US" altLang="ja-JP" sz="1600" b="1"/>
                        <a:t>45</a:t>
                      </a:r>
                      <a:r>
                        <a:rPr lang="ja-JP" altLang="en-US" sz="1600" b="1"/>
                        <a:t>％</a:t>
                      </a:r>
                      <a:endParaRPr lang="ja-JP" altLang="en-US" sz="1600" b="1">
                        <a:latin typeface="+mn-ea"/>
                        <a:ea typeface="+mn-ea"/>
                      </a:endParaRPr>
                    </a:p>
                  </a:txBody>
                  <a:tcPr anchor="ctr"/>
                </a:tc>
                <a:tc>
                  <a:txBody>
                    <a:bodyPr/>
                    <a:lstStyle/>
                    <a:p>
                      <a:pPr algn="ctr"/>
                      <a:r>
                        <a:rPr lang="en-US" altLang="ja-JP" sz="1600" b="1"/>
                        <a:t>50</a:t>
                      </a:r>
                      <a:r>
                        <a:rPr lang="ja-JP" altLang="en-US" sz="1600" b="1"/>
                        <a:t>％</a:t>
                      </a:r>
                      <a:endParaRPr lang="ja-JP" altLang="en-US" sz="1600" b="1">
                        <a:latin typeface="+mn-ea"/>
                        <a:ea typeface="+mn-ea"/>
                      </a:endParaRPr>
                    </a:p>
                  </a:txBody>
                  <a:tcPr anchor="ctr"/>
                </a:tc>
                <a:tc>
                  <a:txBody>
                    <a:bodyPr/>
                    <a:lstStyle/>
                    <a:p>
                      <a:pPr algn="ctr"/>
                      <a:r>
                        <a:rPr lang="en-US" altLang="ja-JP" sz="1600" b="1" dirty="0"/>
                        <a:t>55</a:t>
                      </a:r>
                      <a:r>
                        <a:rPr lang="ja-JP" altLang="en-US" sz="1600" b="1" dirty="0"/>
                        <a:t>％</a:t>
                      </a:r>
                      <a:endParaRPr lang="ja-JP" altLang="en-US" sz="1600" b="1" dirty="0">
                        <a:latin typeface="+mn-ea"/>
                        <a:ea typeface="+mn-ea"/>
                      </a:endParaRPr>
                    </a:p>
                  </a:txBody>
                  <a:tcPr anchor="ctr"/>
                </a:tc>
                <a:extLst>
                  <a:ext uri="{0D108BD9-81ED-4DB2-BD59-A6C34878D82A}">
                    <a16:rowId xmlns:a16="http://schemas.microsoft.com/office/drawing/2014/main" val="854900474"/>
                  </a:ext>
                </a:extLst>
              </a:tr>
              <a:tr h="669493">
                <a:tc>
                  <a:txBody>
                    <a:bodyPr/>
                    <a:lstStyle/>
                    <a:p>
                      <a:pPr algn="ctr"/>
                      <a:r>
                        <a:rPr lang="ja-JP" altLang="en-US" sz="1600" b="1"/>
                        <a:t>控除額</a:t>
                      </a:r>
                      <a:endParaRPr lang="ja-JP" altLang="en-US" sz="1600" b="1">
                        <a:latin typeface="+mn-ea"/>
                        <a:ea typeface="+mn-ea"/>
                      </a:endParaRPr>
                    </a:p>
                  </a:txBody>
                  <a:tcPr anchor="ctr"/>
                </a:tc>
                <a:tc>
                  <a:txBody>
                    <a:bodyPr/>
                    <a:lstStyle/>
                    <a:p>
                      <a:pPr algn="ctr"/>
                      <a:r>
                        <a:rPr lang="en-US" altLang="ja-JP" sz="1600" b="1"/>
                        <a:t>‐</a:t>
                      </a:r>
                      <a:endParaRPr lang="en-US" altLang="ja-JP" sz="1600" b="1">
                        <a:latin typeface="+mn-ea"/>
                        <a:ea typeface="+mn-ea"/>
                      </a:endParaRPr>
                    </a:p>
                  </a:txBody>
                  <a:tcPr anchor="ctr"/>
                </a:tc>
                <a:tc>
                  <a:txBody>
                    <a:bodyPr/>
                    <a:lstStyle/>
                    <a:p>
                      <a:pPr algn="ctr"/>
                      <a:r>
                        <a:rPr lang="en-US" altLang="ja-JP" sz="1600" b="1"/>
                        <a:t>10</a:t>
                      </a:r>
                      <a:r>
                        <a:rPr lang="ja-JP" altLang="en-US" sz="1600" b="1"/>
                        <a:t>万円</a:t>
                      </a:r>
                      <a:endParaRPr lang="ja-JP" altLang="en-US" sz="1600" b="1">
                        <a:latin typeface="+mn-ea"/>
                        <a:ea typeface="+mn-ea"/>
                      </a:endParaRPr>
                    </a:p>
                  </a:txBody>
                  <a:tcPr anchor="ctr"/>
                </a:tc>
                <a:tc>
                  <a:txBody>
                    <a:bodyPr/>
                    <a:lstStyle/>
                    <a:p>
                      <a:pPr algn="ctr"/>
                      <a:r>
                        <a:rPr lang="en-US" altLang="ja-JP" sz="1600" b="1" dirty="0"/>
                        <a:t>30</a:t>
                      </a:r>
                      <a:r>
                        <a:rPr lang="ja-JP" altLang="en-US" sz="1600" b="1" dirty="0"/>
                        <a:t>万円</a:t>
                      </a:r>
                      <a:endParaRPr lang="ja-JP" altLang="en-US" sz="1600" b="1" dirty="0">
                        <a:latin typeface="+mn-ea"/>
                        <a:ea typeface="+mn-ea"/>
                      </a:endParaRPr>
                    </a:p>
                  </a:txBody>
                  <a:tcPr marL="0" marR="0" marT="36000" marB="36000" anchor="ctr"/>
                </a:tc>
                <a:tc>
                  <a:txBody>
                    <a:bodyPr/>
                    <a:lstStyle/>
                    <a:p>
                      <a:pPr algn="ctr"/>
                      <a:r>
                        <a:rPr lang="en-US" altLang="ja-JP" sz="1600" b="1" dirty="0"/>
                        <a:t>90</a:t>
                      </a:r>
                      <a:r>
                        <a:rPr lang="ja-JP" altLang="en-US" sz="1600" b="1" dirty="0"/>
                        <a:t>万円</a:t>
                      </a:r>
                      <a:endParaRPr lang="ja-JP" altLang="en-US" sz="1600" b="1" dirty="0">
                        <a:latin typeface="+mn-ea"/>
                        <a:ea typeface="+mn-ea"/>
                      </a:endParaRPr>
                    </a:p>
                  </a:txBody>
                  <a:tcPr anchor="ctr"/>
                </a:tc>
                <a:tc>
                  <a:txBody>
                    <a:bodyPr/>
                    <a:lstStyle/>
                    <a:p>
                      <a:pPr algn="ctr"/>
                      <a:r>
                        <a:rPr lang="en-US" altLang="ja-JP" sz="1600" b="1"/>
                        <a:t>190</a:t>
                      </a:r>
                      <a:r>
                        <a:rPr lang="ja-JP" altLang="en-US" sz="1600" b="1"/>
                        <a:t>万円</a:t>
                      </a:r>
                      <a:endParaRPr lang="ja-JP" altLang="en-US" sz="1600" b="1">
                        <a:latin typeface="+mn-ea"/>
                        <a:ea typeface="+mn-ea"/>
                      </a:endParaRPr>
                    </a:p>
                  </a:txBody>
                  <a:tcPr anchor="ctr"/>
                </a:tc>
                <a:tc>
                  <a:txBody>
                    <a:bodyPr/>
                    <a:lstStyle/>
                    <a:p>
                      <a:pPr algn="ctr"/>
                      <a:r>
                        <a:rPr lang="en-US" altLang="ja-JP" sz="1600" b="1" dirty="0"/>
                        <a:t>265</a:t>
                      </a:r>
                      <a:r>
                        <a:rPr lang="ja-JP" altLang="en-US" sz="1600" b="1" dirty="0"/>
                        <a:t>万円</a:t>
                      </a:r>
                      <a:endParaRPr lang="ja-JP" altLang="en-US" sz="1600" b="1" dirty="0">
                        <a:latin typeface="+mn-ea"/>
                        <a:ea typeface="+mn-ea"/>
                      </a:endParaRPr>
                    </a:p>
                  </a:txBody>
                  <a:tcPr anchor="ctr"/>
                </a:tc>
                <a:tc>
                  <a:txBody>
                    <a:bodyPr/>
                    <a:lstStyle/>
                    <a:p>
                      <a:pPr algn="ctr"/>
                      <a:r>
                        <a:rPr lang="en-US" altLang="ja-JP" sz="1600" b="1" dirty="0"/>
                        <a:t>415</a:t>
                      </a:r>
                      <a:r>
                        <a:rPr lang="ja-JP" altLang="en-US" sz="1600" b="1" dirty="0"/>
                        <a:t>万円</a:t>
                      </a:r>
                      <a:endParaRPr lang="ja-JP" altLang="en-US" sz="1600" b="1" dirty="0">
                        <a:latin typeface="+mn-ea"/>
                        <a:ea typeface="+mn-ea"/>
                      </a:endParaRPr>
                    </a:p>
                  </a:txBody>
                  <a:tcPr anchor="ctr"/>
                </a:tc>
                <a:tc>
                  <a:txBody>
                    <a:bodyPr/>
                    <a:lstStyle/>
                    <a:p>
                      <a:pPr algn="ctr"/>
                      <a:r>
                        <a:rPr lang="en-US" altLang="ja-JP" sz="1600" b="1" dirty="0"/>
                        <a:t>640</a:t>
                      </a:r>
                      <a:r>
                        <a:rPr lang="ja-JP" altLang="en-US" sz="1600" b="1" dirty="0"/>
                        <a:t>万円</a:t>
                      </a:r>
                      <a:endParaRPr lang="ja-JP" altLang="en-US" sz="1600" b="1" dirty="0">
                        <a:latin typeface="+mn-ea"/>
                        <a:ea typeface="+mn-ea"/>
                      </a:endParaRPr>
                    </a:p>
                  </a:txBody>
                  <a:tcPr anchor="ctr"/>
                </a:tc>
                <a:extLst>
                  <a:ext uri="{0D108BD9-81ED-4DB2-BD59-A6C34878D82A}">
                    <a16:rowId xmlns:a16="http://schemas.microsoft.com/office/drawing/2014/main" val="2066881281"/>
                  </a:ext>
                </a:extLst>
              </a:tr>
            </a:tbl>
          </a:graphicData>
        </a:graphic>
      </p:graphicFrame>
      <p:sp>
        <p:nvSpPr>
          <p:cNvPr id="5" name="テキスト ボックス 4">
            <a:extLst>
              <a:ext uri="{FF2B5EF4-FFF2-40B4-BE49-F238E27FC236}">
                <a16:creationId xmlns:a16="http://schemas.microsoft.com/office/drawing/2014/main" id="{70EDC934-1904-4D32-8FBD-FD97C9D89FC9}"/>
              </a:ext>
            </a:extLst>
          </p:cNvPr>
          <p:cNvSpPr txBox="1"/>
          <p:nvPr/>
        </p:nvSpPr>
        <p:spPr>
          <a:xfrm>
            <a:off x="532660" y="4731798"/>
            <a:ext cx="9268288" cy="1200329"/>
          </a:xfrm>
          <a:prstGeom prst="rect">
            <a:avLst/>
          </a:prstGeom>
          <a:noFill/>
        </p:spPr>
        <p:txBody>
          <a:bodyPr wrap="square" rtlCol="0">
            <a:spAutoFit/>
          </a:bodyPr>
          <a:lstStyle/>
          <a:p>
            <a:r>
              <a:rPr lang="en-US" altLang="ja-JP" sz="2400" dirty="0">
                <a:effectLst/>
                <a:latin typeface="UD デジタル 教科書体 N-R" panose="02020400000000000000" pitchFamily="17" charset="-128"/>
                <a:ea typeface="UD デジタル 教科書体 N-R" panose="02020400000000000000" pitchFamily="17" charset="-128"/>
              </a:rPr>
              <a:t>※ </a:t>
            </a:r>
            <a:r>
              <a:rPr lang="ja-JP" altLang="en-US" sz="2400" dirty="0">
                <a:effectLst/>
                <a:latin typeface="UD デジタル 教科書体 N-R" panose="02020400000000000000" pitchFamily="17" charset="-128"/>
                <a:ea typeface="UD デジタル 教科書体 N-R" panose="02020400000000000000" pitchFamily="17" charset="-128"/>
              </a:rPr>
              <a:t>「その年の</a:t>
            </a:r>
            <a:r>
              <a:rPr lang="en-US" altLang="ja-JP" sz="2400" dirty="0">
                <a:effectLst/>
                <a:latin typeface="UD デジタル 教科書体 N-R" panose="02020400000000000000" pitchFamily="17" charset="-128"/>
                <a:ea typeface="UD デジタル 教科書体 N-R" panose="02020400000000000000" pitchFamily="17" charset="-128"/>
              </a:rPr>
              <a:t>1</a:t>
            </a:r>
            <a:r>
              <a:rPr lang="ja-JP" altLang="en-US" sz="2400" dirty="0">
                <a:effectLst/>
                <a:latin typeface="UD デジタル 教科書体 N-R" panose="02020400000000000000" pitchFamily="17" charset="-128"/>
                <a:ea typeface="UD デジタル 教科書体 N-R" panose="02020400000000000000" pitchFamily="17" charset="-128"/>
              </a:rPr>
              <a:t>月</a:t>
            </a:r>
            <a:r>
              <a:rPr lang="en-US" altLang="ja-JP" sz="2400" dirty="0">
                <a:effectLst/>
                <a:latin typeface="UD デジタル 教科書体 N-R" panose="02020400000000000000" pitchFamily="17" charset="-128"/>
                <a:ea typeface="UD デジタル 教科書体 N-R" panose="02020400000000000000" pitchFamily="17" charset="-128"/>
              </a:rPr>
              <a:t>1</a:t>
            </a:r>
            <a:r>
              <a:rPr lang="ja-JP" altLang="en-US" sz="2400" dirty="0">
                <a:effectLst/>
                <a:latin typeface="UD デジタル 教科書体 N-R" panose="02020400000000000000" pitchFamily="17" charset="-128"/>
                <a:ea typeface="UD デジタル 教科書体 N-R" panose="02020400000000000000" pitchFamily="17" charset="-128"/>
              </a:rPr>
              <a:t>日において</a:t>
            </a:r>
            <a:r>
              <a:rPr lang="en-US" altLang="ja-JP" sz="2400" dirty="0">
                <a:effectLst/>
                <a:latin typeface="UD デジタル 教科書体 N-R" panose="02020400000000000000" pitchFamily="17" charset="-128"/>
                <a:ea typeface="UD デジタル 教科書体 N-R" panose="02020400000000000000" pitchFamily="17" charset="-128"/>
              </a:rPr>
              <a:t>20</a:t>
            </a:r>
            <a:r>
              <a:rPr lang="ja-JP" altLang="en-US" sz="2400" dirty="0">
                <a:effectLst/>
                <a:latin typeface="UD デジタル 教科書体 N-R" panose="02020400000000000000" pitchFamily="17" charset="-128"/>
                <a:ea typeface="UD デジタル 教科書体 N-R" panose="02020400000000000000" pitchFamily="17" charset="-128"/>
              </a:rPr>
              <a:t>歳以上の者（子・孫など）」と</a:t>
            </a:r>
            <a:endParaRPr lang="en-US" altLang="ja-JP" sz="240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effectLst/>
                <a:latin typeface="UD デジタル 教科書体 N-R" panose="02020400000000000000" pitchFamily="17" charset="-128"/>
                <a:ea typeface="UD デジタル 教科書体 N-R" panose="02020400000000000000" pitchFamily="17" charset="-128"/>
              </a:rPr>
              <a:t>は、贈与を受けた年の</a:t>
            </a:r>
            <a:r>
              <a:rPr lang="en-US" altLang="ja-JP" sz="2400" dirty="0">
                <a:effectLst/>
                <a:latin typeface="UD デジタル 教科書体 N-R" panose="02020400000000000000" pitchFamily="17" charset="-128"/>
                <a:ea typeface="UD デジタル 教科書体 N-R" panose="02020400000000000000" pitchFamily="17" charset="-128"/>
              </a:rPr>
              <a:t>1</a:t>
            </a:r>
            <a:r>
              <a:rPr lang="ja-JP" altLang="en-US" sz="2400" dirty="0">
                <a:effectLst/>
                <a:latin typeface="UD デジタル 教科書体 N-R" panose="02020400000000000000" pitchFamily="17" charset="-128"/>
                <a:ea typeface="UD デジタル 教科書体 N-R" panose="02020400000000000000" pitchFamily="17" charset="-128"/>
              </a:rPr>
              <a:t>月</a:t>
            </a:r>
            <a:r>
              <a:rPr lang="en-US" altLang="ja-JP" sz="2400" dirty="0">
                <a:effectLst/>
                <a:latin typeface="UD デジタル 教科書体 N-R" panose="02020400000000000000" pitchFamily="17" charset="-128"/>
                <a:ea typeface="UD デジタル 教科書体 N-R" panose="02020400000000000000" pitchFamily="17" charset="-128"/>
              </a:rPr>
              <a:t>1</a:t>
            </a:r>
            <a:r>
              <a:rPr lang="ja-JP" altLang="en-US" sz="2400" dirty="0">
                <a:effectLst/>
                <a:latin typeface="UD デジタル 教科書体 N-R" panose="02020400000000000000" pitchFamily="17" charset="-128"/>
                <a:ea typeface="UD デジタル 教科書体 N-R" panose="02020400000000000000" pitchFamily="17" charset="-128"/>
              </a:rPr>
              <a:t>日現在で</a:t>
            </a:r>
            <a:r>
              <a:rPr lang="en-US" altLang="ja-JP" sz="2400" dirty="0">
                <a:effectLst/>
                <a:latin typeface="UD デジタル 教科書体 N-R" panose="02020400000000000000" pitchFamily="17" charset="-128"/>
                <a:ea typeface="UD デジタル 教科書体 N-R" panose="02020400000000000000" pitchFamily="17" charset="-128"/>
              </a:rPr>
              <a:t>20</a:t>
            </a:r>
            <a:r>
              <a:rPr lang="ja-JP" altLang="en-US" sz="2400" dirty="0">
                <a:effectLst/>
                <a:latin typeface="UD デジタル 教科書体 N-R" panose="02020400000000000000" pitchFamily="17" charset="-128"/>
                <a:ea typeface="UD デジタル 教科書体 N-R" panose="02020400000000000000" pitchFamily="17" charset="-128"/>
              </a:rPr>
              <a:t>歳以上の直系卑属のこ</a:t>
            </a:r>
            <a:endParaRPr lang="en-US" altLang="ja-JP" sz="240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effectLst/>
                <a:latin typeface="UD デジタル 教科書体 N-R" panose="02020400000000000000" pitchFamily="17" charset="-128"/>
                <a:ea typeface="UD デジタル 教科書体 N-R" panose="02020400000000000000" pitchFamily="17" charset="-128"/>
              </a:rPr>
              <a:t>とをいいます。</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89DB4E4A-1586-488B-B880-CEF350738060}"/>
              </a:ext>
            </a:extLst>
          </p:cNvPr>
          <p:cNvSpPr/>
          <p:nvPr/>
        </p:nvSpPr>
        <p:spPr>
          <a:xfrm>
            <a:off x="278978" y="64802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6" name="録音したサウンド">
            <a:hlinkClick r:id="" action="ppaction://media"/>
            <a:extLst>
              <a:ext uri="{FF2B5EF4-FFF2-40B4-BE49-F238E27FC236}">
                <a16:creationId xmlns:a16="http://schemas.microsoft.com/office/drawing/2014/main" id="{0EE7FE37-A46C-4534-9ACA-00D7B0D7D9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948561" y="132019"/>
            <a:ext cx="487363" cy="487363"/>
          </a:xfrm>
          <a:prstGeom prst="rect">
            <a:avLst/>
          </a:prstGeom>
        </p:spPr>
      </p:pic>
    </p:spTree>
    <p:extLst>
      <p:ext uri="{BB962C8B-B14F-4D97-AF65-F5344CB8AC3E}">
        <p14:creationId xmlns:p14="http://schemas.microsoft.com/office/powerpoint/2010/main" val="30644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1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06E11A1-F173-4585-B99D-46F0E3B4EB68}"/>
              </a:ext>
            </a:extLst>
          </p:cNvPr>
          <p:cNvSpPr txBox="1"/>
          <p:nvPr/>
        </p:nvSpPr>
        <p:spPr>
          <a:xfrm>
            <a:off x="221942" y="55341"/>
            <a:ext cx="9472474" cy="643253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２．相続時精算課税</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latin typeface="UD デジタル 教科書体 N-R" panose="02020400000000000000" pitchFamily="17" charset="-128"/>
                <a:ea typeface="UD デジタル 教科書体 N-R" panose="02020400000000000000" pitchFamily="17" charset="-128"/>
              </a:rPr>
              <a:t>相続時精算課税の制度とは、</a:t>
            </a:r>
            <a:r>
              <a:rPr lang="ja-JP" altLang="en-US" sz="2400" u="sng" dirty="0">
                <a:latin typeface="UD デジタル 教科書体 N-R" panose="02020400000000000000" pitchFamily="17" charset="-128"/>
                <a:ea typeface="UD デジタル 教科書体 N-R" panose="02020400000000000000" pitchFamily="17" charset="-128"/>
              </a:rPr>
              <a:t>原則として</a:t>
            </a:r>
            <a:r>
              <a:rPr lang="en-US" altLang="ja-JP" sz="2400" u="sng" dirty="0">
                <a:latin typeface="UD デジタル 教科書体 N-R" panose="02020400000000000000" pitchFamily="17" charset="-128"/>
                <a:ea typeface="UD デジタル 教科書体 N-R" panose="02020400000000000000" pitchFamily="17" charset="-128"/>
              </a:rPr>
              <a:t>60</a:t>
            </a:r>
            <a:r>
              <a:rPr lang="ja-JP" altLang="en-US" sz="2400" u="sng" dirty="0">
                <a:latin typeface="UD デジタル 教科書体 N-R" panose="02020400000000000000" pitchFamily="17" charset="-128"/>
                <a:ea typeface="UD デジタル 教科書体 N-R" panose="02020400000000000000" pitchFamily="17" charset="-128"/>
              </a:rPr>
              <a:t>歳以上の父母又は</a:t>
            </a:r>
            <a:endParaRPr lang="en-US" altLang="ja-JP" sz="2400" u="sng"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u="sng" dirty="0">
                <a:latin typeface="UD デジタル 教科書体 N-R" panose="02020400000000000000" pitchFamily="17" charset="-128"/>
                <a:ea typeface="UD デジタル 教科書体 N-R" panose="02020400000000000000" pitchFamily="17" charset="-128"/>
              </a:rPr>
              <a:t>祖父母から</a:t>
            </a:r>
            <a:r>
              <a:rPr lang="ja-JP" altLang="en-US" sz="2400" dirty="0">
                <a:latin typeface="UD デジタル 教科書体 N-R" panose="02020400000000000000" pitchFamily="17" charset="-128"/>
                <a:ea typeface="UD デジタル 教科書体 N-R" panose="02020400000000000000" pitchFamily="17" charset="-128"/>
              </a:rPr>
              <a:t>、</a:t>
            </a:r>
            <a:r>
              <a:rPr lang="en-US" altLang="ja-JP" sz="2400" u="sng" dirty="0">
                <a:latin typeface="UD デジタル 教科書体 N-R" panose="02020400000000000000" pitchFamily="17" charset="-128"/>
                <a:ea typeface="UD デジタル 教科書体 N-R" panose="02020400000000000000" pitchFamily="17" charset="-128"/>
              </a:rPr>
              <a:t>20</a:t>
            </a:r>
            <a:r>
              <a:rPr lang="ja-JP" altLang="en-US" sz="2400" u="sng" dirty="0">
                <a:latin typeface="UD デジタル 教科書体 N-R" panose="02020400000000000000" pitchFamily="17" charset="-128"/>
                <a:ea typeface="UD デジタル 教科書体 N-R" panose="02020400000000000000" pitchFamily="17" charset="-128"/>
              </a:rPr>
              <a:t>歳以上の子又は孫</a:t>
            </a:r>
            <a:r>
              <a:rPr lang="ja-JP" altLang="en-US" sz="2400" dirty="0">
                <a:latin typeface="UD デジタル 教科書体 N-R" panose="02020400000000000000" pitchFamily="17" charset="-128"/>
                <a:ea typeface="UD デジタル 教科書体 N-R" panose="02020400000000000000" pitchFamily="17" charset="-128"/>
              </a:rPr>
              <a:t>に対し、</a:t>
            </a:r>
            <a:r>
              <a:rPr lang="ja-JP" altLang="en-US" sz="2400" u="sng" dirty="0">
                <a:latin typeface="UD デジタル 教科書体 N-R" panose="02020400000000000000" pitchFamily="17" charset="-128"/>
                <a:ea typeface="UD デジタル 教科書体 N-R" panose="02020400000000000000" pitchFamily="17" charset="-128"/>
              </a:rPr>
              <a:t>財産を贈与した場合</a:t>
            </a:r>
            <a:endParaRPr lang="en-US" altLang="ja-JP" sz="2400" u="sng"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u="sng" dirty="0">
                <a:latin typeface="UD デジタル 教科書体 N-R" panose="02020400000000000000" pitchFamily="17" charset="-128"/>
                <a:ea typeface="UD デジタル 教科書体 N-R" panose="02020400000000000000" pitchFamily="17" charset="-128"/>
              </a:rPr>
              <a:t>において選択できる贈与税の制度です。</a:t>
            </a:r>
            <a:endParaRPr lang="en-US" altLang="ja-JP" sz="2400" u="sng" dirty="0">
              <a:latin typeface="UD デジタル 教科書体 N-R" panose="02020400000000000000" pitchFamily="17" charset="-128"/>
              <a:ea typeface="UD デジタル 教科書体 N-R" panose="02020400000000000000" pitchFamily="17" charset="-128"/>
            </a:endParaRPr>
          </a:p>
          <a:p>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「相続時精算課税」を選択した贈与者ごとにその年の</a:t>
            </a:r>
            <a:r>
              <a:rPr lang="en-US" altLang="ja-JP" sz="2400" dirty="0">
                <a:latin typeface="UD デジタル 教科書体 N-R" panose="02020400000000000000" pitchFamily="17" charset="-128"/>
                <a:ea typeface="UD デジタル 教科書体 N-R" panose="02020400000000000000" pitchFamily="17" charset="-128"/>
              </a:rPr>
              <a:t>1</a:t>
            </a:r>
            <a:r>
              <a:rPr lang="ja-JP" altLang="en-US" sz="2400" dirty="0">
                <a:latin typeface="UD デジタル 教科書体 N-R" panose="02020400000000000000" pitchFamily="17" charset="-128"/>
                <a:ea typeface="UD デジタル 教科書体 N-R" panose="02020400000000000000" pitchFamily="17" charset="-128"/>
              </a:rPr>
              <a:t>月</a:t>
            </a:r>
            <a:r>
              <a:rPr lang="en-US" altLang="ja-JP" sz="2400" dirty="0">
                <a:latin typeface="UD デジタル 教科書体 N-R" panose="02020400000000000000" pitchFamily="17" charset="-128"/>
                <a:ea typeface="UD デジタル 教科書体 N-R" panose="02020400000000000000" pitchFamily="17" charset="-128"/>
              </a:rPr>
              <a:t>1</a:t>
            </a:r>
            <a:r>
              <a:rPr lang="ja-JP" altLang="en-US" sz="2400" dirty="0">
                <a:latin typeface="UD デジタル 教科書体 N-R" panose="02020400000000000000" pitchFamily="17" charset="-128"/>
                <a:ea typeface="UD デジタル 教科書体 N-R" panose="02020400000000000000" pitchFamily="17" charset="-128"/>
              </a:rPr>
              <a:t>日</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から</a:t>
            </a:r>
            <a:r>
              <a:rPr lang="en-US" altLang="ja-JP" sz="2400" dirty="0">
                <a:latin typeface="UD デジタル 教科書体 N-R" panose="02020400000000000000" pitchFamily="17" charset="-128"/>
                <a:ea typeface="UD デジタル 教科書体 N-R" panose="02020400000000000000" pitchFamily="17" charset="-128"/>
              </a:rPr>
              <a:t>12</a:t>
            </a:r>
            <a:r>
              <a:rPr lang="ja-JP" altLang="en-US" sz="2400" dirty="0">
                <a:latin typeface="UD デジタル 教科書体 N-R" panose="02020400000000000000" pitchFamily="17" charset="-128"/>
                <a:ea typeface="UD デジタル 教科書体 N-R" panose="02020400000000000000" pitchFamily="17" charset="-128"/>
              </a:rPr>
              <a:t>月</a:t>
            </a:r>
            <a:r>
              <a:rPr lang="en-US" altLang="ja-JP" sz="2400" dirty="0">
                <a:latin typeface="UD デジタル 教科書体 N-R" panose="02020400000000000000" pitchFamily="17" charset="-128"/>
                <a:ea typeface="UD デジタル 教科書体 N-R" panose="02020400000000000000" pitchFamily="17" charset="-128"/>
              </a:rPr>
              <a:t>31</a:t>
            </a:r>
            <a:r>
              <a:rPr lang="ja-JP" altLang="en-US" sz="2400" dirty="0">
                <a:latin typeface="UD デジタル 教科書体 N-R" panose="02020400000000000000" pitchFamily="17" charset="-128"/>
                <a:ea typeface="UD デジタル 教科書体 N-R" panose="02020400000000000000" pitchFamily="17" charset="-128"/>
              </a:rPr>
              <a:t>日までの</a:t>
            </a:r>
            <a:r>
              <a:rPr lang="en-US" altLang="ja-JP" sz="2400" dirty="0">
                <a:latin typeface="UD デジタル 教科書体 N-R" panose="02020400000000000000" pitchFamily="17" charset="-128"/>
                <a:ea typeface="UD デジタル 教科書体 N-R" panose="02020400000000000000" pitchFamily="17" charset="-128"/>
              </a:rPr>
              <a:t>1</a:t>
            </a:r>
            <a:r>
              <a:rPr lang="ja-JP" altLang="en-US" sz="2400" dirty="0">
                <a:latin typeface="UD デジタル 教科書体 N-R" panose="02020400000000000000" pitchFamily="17" charset="-128"/>
                <a:ea typeface="UD デジタル 教科書体 N-R" panose="02020400000000000000" pitchFamily="17" charset="-128"/>
              </a:rPr>
              <a:t>年間に贈与を受けた財産の価額の合計額</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から</a:t>
            </a:r>
            <a:r>
              <a:rPr lang="en-US" altLang="ja-JP" sz="2400" dirty="0">
                <a:latin typeface="UD デジタル 教科書体 N-R" panose="02020400000000000000" pitchFamily="17" charset="-128"/>
                <a:ea typeface="UD デジタル 教科書体 N-R" panose="02020400000000000000" pitchFamily="17" charset="-128"/>
              </a:rPr>
              <a:t>2,500</a:t>
            </a:r>
            <a:r>
              <a:rPr lang="ja-JP" altLang="en-US" sz="2400" dirty="0">
                <a:latin typeface="UD デジタル 教科書体 N-R" panose="02020400000000000000" pitchFamily="17" charset="-128"/>
                <a:ea typeface="UD デジタル 教科書体 N-R" panose="02020400000000000000" pitchFamily="17" charset="-128"/>
              </a:rPr>
              <a:t>万円の特別控除額を控除した残額に対して贈与税が</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かかります。</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なお、この特別控除額は贈与税の期限内申告書を提出する場</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合のみ控除することができます。（贈与を受けた年の翌年</a:t>
            </a:r>
            <a:r>
              <a:rPr lang="en-US" altLang="ja-JP" sz="2400" dirty="0">
                <a:latin typeface="UD デジタル 教科書体 N-R" panose="02020400000000000000" pitchFamily="17" charset="-128"/>
                <a:ea typeface="UD デジタル 教科書体 N-R" panose="02020400000000000000" pitchFamily="17" charset="-128"/>
              </a:rPr>
              <a:t>2</a:t>
            </a:r>
            <a:r>
              <a:rPr lang="ja-JP" altLang="en-US" sz="2400" dirty="0">
                <a:latin typeface="UD デジタル 教科書体 N-R" panose="02020400000000000000" pitchFamily="17" charset="-128"/>
                <a:ea typeface="UD デジタル 教科書体 N-R" panose="02020400000000000000" pitchFamily="17" charset="-128"/>
              </a:rPr>
              <a:t>月</a:t>
            </a:r>
            <a:r>
              <a:rPr lang="en-US" altLang="ja-JP" sz="2400" dirty="0">
                <a:latin typeface="UD デジタル 教科書体 N-R" panose="02020400000000000000" pitchFamily="17" charset="-128"/>
                <a:ea typeface="UD デジタル 教科書体 N-R" panose="02020400000000000000" pitchFamily="17" charset="-128"/>
              </a:rPr>
              <a:t>1</a:t>
            </a:r>
            <a:r>
              <a:rPr lang="ja-JP" altLang="en-US" sz="2400" dirty="0">
                <a:latin typeface="UD デジタル 教科書体 N-R" panose="02020400000000000000" pitchFamily="17" charset="-128"/>
                <a:ea typeface="UD デジタル 教科書体 N-R" panose="02020400000000000000" pitchFamily="17" charset="-128"/>
              </a:rPr>
              <a:t>　　</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日～</a:t>
            </a:r>
            <a:r>
              <a:rPr lang="en-US" altLang="ja-JP" sz="2400" dirty="0">
                <a:latin typeface="UD デジタル 教科書体 N-R" panose="02020400000000000000" pitchFamily="17" charset="-128"/>
                <a:ea typeface="UD デジタル 教科書体 N-R" panose="02020400000000000000" pitchFamily="17" charset="-128"/>
              </a:rPr>
              <a:t>3</a:t>
            </a:r>
            <a:r>
              <a:rPr lang="ja-JP" altLang="en-US" sz="2400" dirty="0">
                <a:latin typeface="UD デジタル 教科書体 N-R" panose="02020400000000000000" pitchFamily="17" charset="-128"/>
                <a:ea typeface="UD デジタル 教科書体 N-R" panose="02020400000000000000" pitchFamily="17" charset="-128"/>
              </a:rPr>
              <a:t>月</a:t>
            </a:r>
            <a:r>
              <a:rPr lang="en-US" altLang="ja-JP" sz="2400" dirty="0">
                <a:latin typeface="UD デジタル 教科書体 N-R" panose="02020400000000000000" pitchFamily="17" charset="-128"/>
                <a:ea typeface="UD デジタル 教科書体 N-R" panose="02020400000000000000" pitchFamily="17" charset="-128"/>
              </a:rPr>
              <a:t>15</a:t>
            </a:r>
            <a:r>
              <a:rPr lang="ja-JP" altLang="en-US" sz="2400" dirty="0">
                <a:latin typeface="UD デジタル 教科書体 N-R" panose="02020400000000000000" pitchFamily="17" charset="-128"/>
                <a:ea typeface="UD デジタル 教科書体 N-R" panose="02020400000000000000" pitchFamily="17" charset="-128"/>
              </a:rPr>
              <a:t>日が申告・納付の期限です。）</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また、贈与は</a:t>
            </a:r>
            <a:r>
              <a:rPr lang="en-US" altLang="ja-JP" sz="2400" dirty="0">
                <a:latin typeface="UD デジタル 教科書体 N-R" panose="02020400000000000000" pitchFamily="17" charset="-128"/>
                <a:ea typeface="UD デジタル 教科書体 N-R" panose="02020400000000000000" pitchFamily="17" charset="-128"/>
              </a:rPr>
              <a:t>1</a:t>
            </a:r>
            <a:r>
              <a:rPr lang="ja-JP" altLang="en-US" sz="2400" dirty="0">
                <a:latin typeface="UD デジタル 教科書体 N-R" panose="02020400000000000000" pitchFamily="17" charset="-128"/>
                <a:ea typeface="UD デジタル 教科書体 N-R" panose="02020400000000000000" pitchFamily="17" charset="-128"/>
              </a:rPr>
              <a:t>回に限らず、</a:t>
            </a:r>
            <a:r>
              <a:rPr lang="en-US" altLang="ja-JP" sz="2400" dirty="0">
                <a:latin typeface="UD デジタル 教科書体 N-R" panose="02020400000000000000" pitchFamily="17" charset="-128"/>
                <a:ea typeface="UD デジタル 教科書体 N-R" panose="02020400000000000000" pitchFamily="17" charset="-128"/>
              </a:rPr>
              <a:t>2,500</a:t>
            </a:r>
            <a:r>
              <a:rPr lang="ja-JP" altLang="en-US" sz="2400" dirty="0">
                <a:latin typeface="UD デジタル 教科書体 N-R" panose="02020400000000000000" pitchFamily="17" charset="-128"/>
                <a:ea typeface="UD デジタル 教科書体 N-R" panose="02020400000000000000" pitchFamily="17" charset="-128"/>
              </a:rPr>
              <a:t>万円に達するまで何回でも</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利用できます。（事業のための援助を複数回行う場合など）</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en-US" altLang="ja-JP" sz="2400" dirty="0">
                <a:latin typeface="UD デジタル 教科書体 N-R" panose="02020400000000000000" pitchFamily="17" charset="-128"/>
                <a:ea typeface="UD デジタル 教科書体 N-R" panose="02020400000000000000" pitchFamily="17" charset="-128"/>
              </a:rPr>
              <a:t>2,500</a:t>
            </a:r>
            <a:r>
              <a:rPr lang="ja-JP" altLang="en-US" sz="2400" dirty="0">
                <a:latin typeface="UD デジタル 教科書体 N-R" panose="02020400000000000000" pitchFamily="17" charset="-128"/>
                <a:ea typeface="UD デジタル 教科書体 N-R" panose="02020400000000000000" pitchFamily="17" charset="-128"/>
              </a:rPr>
              <a:t>万円に達するまで毎年申告が必要</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endParaRPr lang="en-US" altLang="ja-JP" sz="2400" dirty="0">
              <a:latin typeface="UD デジタル 教科書体 N-R" panose="02020400000000000000" pitchFamily="17" charset="-128"/>
              <a:ea typeface="UD デジタル 教科書体 N-R" panose="02020400000000000000" pitchFamily="17" charset="-128"/>
            </a:endParaRPr>
          </a:p>
        </p:txBody>
      </p:sp>
      <p:sp>
        <p:nvSpPr>
          <p:cNvPr id="4" name="正方形/長方形 3">
            <a:extLst>
              <a:ext uri="{FF2B5EF4-FFF2-40B4-BE49-F238E27FC236}">
                <a16:creationId xmlns:a16="http://schemas.microsoft.com/office/drawing/2014/main" id="{6A45FB56-C091-4BA3-9A20-320795843202}"/>
              </a:ext>
            </a:extLst>
          </p:cNvPr>
          <p:cNvSpPr/>
          <p:nvPr/>
        </p:nvSpPr>
        <p:spPr>
          <a:xfrm>
            <a:off x="278978" y="64802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EF97EE45-0A15-4E14-831C-7C75B6FD7E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785247" y="110826"/>
            <a:ext cx="487363" cy="487363"/>
          </a:xfrm>
          <a:prstGeom prst="rect">
            <a:avLst/>
          </a:prstGeom>
        </p:spPr>
      </p:pic>
    </p:spTree>
    <p:extLst>
      <p:ext uri="{BB962C8B-B14F-4D97-AF65-F5344CB8AC3E}">
        <p14:creationId xmlns:p14="http://schemas.microsoft.com/office/powerpoint/2010/main" val="9415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2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EEE8D6A-9659-4664-B152-B8E2FCD1AFD2}"/>
              </a:ext>
            </a:extLst>
          </p:cNvPr>
          <p:cNvSpPr txBox="1"/>
          <p:nvPr/>
        </p:nvSpPr>
        <p:spPr>
          <a:xfrm>
            <a:off x="218209" y="1498610"/>
            <a:ext cx="1051298" cy="3139321"/>
          </a:xfrm>
          <a:prstGeom prst="rect">
            <a:avLst/>
          </a:prstGeom>
          <a:noFill/>
        </p:spPr>
        <p:txBody>
          <a:bodyPr wrap="square" rtlCol="0">
            <a:spAutoFit/>
          </a:bodyPr>
          <a:lstStyle/>
          <a:p>
            <a:r>
              <a:rPr kumimoji="1" lang="ja-JP" altLang="en-US" dirty="0"/>
              <a:t>１年目</a:t>
            </a:r>
            <a:endParaRPr kumimoji="1" lang="en-US" altLang="ja-JP" dirty="0"/>
          </a:p>
          <a:p>
            <a:endParaRPr kumimoji="1" lang="en-US" altLang="ja-JP" dirty="0"/>
          </a:p>
          <a:p>
            <a:r>
              <a:rPr kumimoji="1" lang="ja-JP" altLang="en-US" dirty="0"/>
              <a:t>２年目</a:t>
            </a:r>
            <a:endParaRPr kumimoji="1" lang="en-US" altLang="ja-JP" dirty="0"/>
          </a:p>
          <a:p>
            <a:endParaRPr kumimoji="1" lang="en-US" altLang="ja-JP" dirty="0"/>
          </a:p>
          <a:p>
            <a:r>
              <a:rPr kumimoji="1" lang="ja-JP" altLang="en-US" dirty="0"/>
              <a:t>３年目</a:t>
            </a:r>
            <a:endParaRPr kumimoji="1" lang="en-US" altLang="ja-JP" dirty="0"/>
          </a:p>
          <a:p>
            <a:endParaRPr kumimoji="1" lang="en-US" altLang="ja-JP" dirty="0"/>
          </a:p>
          <a:p>
            <a:r>
              <a:rPr kumimoji="1" lang="ja-JP" altLang="en-US" dirty="0"/>
              <a:t>４年目</a:t>
            </a:r>
            <a:endParaRPr kumimoji="1" lang="en-US" altLang="ja-JP" dirty="0"/>
          </a:p>
          <a:p>
            <a:endParaRPr kumimoji="1" lang="en-US" altLang="ja-JP" dirty="0"/>
          </a:p>
          <a:p>
            <a:r>
              <a:rPr kumimoji="1" lang="ja-JP" altLang="en-US" dirty="0"/>
              <a:t>５年目</a:t>
            </a:r>
            <a:endParaRPr kumimoji="1" lang="en-US" altLang="ja-JP" dirty="0"/>
          </a:p>
          <a:p>
            <a:endParaRPr kumimoji="1" lang="en-US" altLang="ja-JP" dirty="0"/>
          </a:p>
          <a:p>
            <a:r>
              <a:rPr kumimoji="1" lang="ja-JP" altLang="en-US" dirty="0"/>
              <a:t>６年目</a:t>
            </a:r>
          </a:p>
        </p:txBody>
      </p:sp>
      <p:cxnSp>
        <p:nvCxnSpPr>
          <p:cNvPr id="5" name="直線コネクタ 4">
            <a:extLst>
              <a:ext uri="{FF2B5EF4-FFF2-40B4-BE49-F238E27FC236}">
                <a16:creationId xmlns:a16="http://schemas.microsoft.com/office/drawing/2014/main" id="{5C2061D0-7365-407E-B041-FF4E5C5C5A1E}"/>
              </a:ext>
            </a:extLst>
          </p:cNvPr>
          <p:cNvCxnSpPr/>
          <p:nvPr/>
        </p:nvCxnSpPr>
        <p:spPr>
          <a:xfrm>
            <a:off x="1269507" y="1189608"/>
            <a:ext cx="0" cy="3383658"/>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294D3F44-603D-47D1-AA1B-D9DF631B79AA}"/>
              </a:ext>
            </a:extLst>
          </p:cNvPr>
          <p:cNvSpPr/>
          <p:nvPr/>
        </p:nvSpPr>
        <p:spPr>
          <a:xfrm>
            <a:off x="1269507" y="1457047"/>
            <a:ext cx="943753" cy="3817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dirty="0">
                <a:solidFill>
                  <a:schemeClr val="tx1"/>
                </a:solidFill>
              </a:rPr>
              <a:t>500</a:t>
            </a:r>
            <a:r>
              <a:rPr kumimoji="1" lang="ja-JP" altLang="en-US" dirty="0">
                <a:solidFill>
                  <a:schemeClr val="tx1"/>
                </a:solidFill>
              </a:rPr>
              <a:t>万円</a:t>
            </a:r>
          </a:p>
        </p:txBody>
      </p:sp>
      <p:sp>
        <p:nvSpPr>
          <p:cNvPr id="10" name="正方形/長方形 9">
            <a:extLst>
              <a:ext uri="{FF2B5EF4-FFF2-40B4-BE49-F238E27FC236}">
                <a16:creationId xmlns:a16="http://schemas.microsoft.com/office/drawing/2014/main" id="{C326AF8C-ECD3-449F-8A1C-DAB1318E5FC7}"/>
              </a:ext>
            </a:extLst>
          </p:cNvPr>
          <p:cNvSpPr/>
          <p:nvPr/>
        </p:nvSpPr>
        <p:spPr>
          <a:xfrm>
            <a:off x="2170058" y="2014696"/>
            <a:ext cx="943753" cy="3817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dirty="0">
                <a:solidFill>
                  <a:schemeClr val="tx1"/>
                </a:solidFill>
              </a:rPr>
              <a:t>600</a:t>
            </a:r>
            <a:r>
              <a:rPr kumimoji="1" lang="ja-JP" altLang="en-US" dirty="0">
                <a:solidFill>
                  <a:schemeClr val="tx1"/>
                </a:solidFill>
              </a:rPr>
              <a:t>万円</a:t>
            </a:r>
          </a:p>
        </p:txBody>
      </p:sp>
      <p:sp>
        <p:nvSpPr>
          <p:cNvPr id="12" name="正方形/長方形 11">
            <a:extLst>
              <a:ext uri="{FF2B5EF4-FFF2-40B4-BE49-F238E27FC236}">
                <a16:creationId xmlns:a16="http://schemas.microsoft.com/office/drawing/2014/main" id="{6786E80E-439E-4A00-933A-8D39E6A857F2}"/>
              </a:ext>
            </a:extLst>
          </p:cNvPr>
          <p:cNvSpPr/>
          <p:nvPr/>
        </p:nvSpPr>
        <p:spPr>
          <a:xfrm>
            <a:off x="3112170" y="2582736"/>
            <a:ext cx="943753" cy="3817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dirty="0">
                <a:solidFill>
                  <a:schemeClr val="tx1"/>
                </a:solidFill>
              </a:rPr>
              <a:t>400</a:t>
            </a:r>
            <a:r>
              <a:rPr kumimoji="1" lang="ja-JP" altLang="en-US" dirty="0">
                <a:solidFill>
                  <a:schemeClr val="tx1"/>
                </a:solidFill>
              </a:rPr>
              <a:t>万円</a:t>
            </a:r>
          </a:p>
        </p:txBody>
      </p:sp>
      <p:sp>
        <p:nvSpPr>
          <p:cNvPr id="14" name="正方形/長方形 13">
            <a:extLst>
              <a:ext uri="{FF2B5EF4-FFF2-40B4-BE49-F238E27FC236}">
                <a16:creationId xmlns:a16="http://schemas.microsoft.com/office/drawing/2014/main" id="{B2580AC0-5DF3-4643-BF54-4965605264DE}"/>
              </a:ext>
            </a:extLst>
          </p:cNvPr>
          <p:cNvSpPr/>
          <p:nvPr/>
        </p:nvSpPr>
        <p:spPr>
          <a:xfrm>
            <a:off x="4054283" y="3150776"/>
            <a:ext cx="943753" cy="3817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dirty="0">
                <a:solidFill>
                  <a:schemeClr val="tx1"/>
                </a:solidFill>
              </a:rPr>
              <a:t>300</a:t>
            </a:r>
            <a:r>
              <a:rPr kumimoji="1" lang="ja-JP" altLang="en-US" dirty="0">
                <a:solidFill>
                  <a:schemeClr val="tx1"/>
                </a:solidFill>
              </a:rPr>
              <a:t>万円</a:t>
            </a:r>
          </a:p>
        </p:txBody>
      </p:sp>
      <p:sp>
        <p:nvSpPr>
          <p:cNvPr id="16" name="正方形/長方形 15">
            <a:extLst>
              <a:ext uri="{FF2B5EF4-FFF2-40B4-BE49-F238E27FC236}">
                <a16:creationId xmlns:a16="http://schemas.microsoft.com/office/drawing/2014/main" id="{E609BA4F-7E93-45F7-8773-1831BE542DDD}"/>
              </a:ext>
            </a:extLst>
          </p:cNvPr>
          <p:cNvSpPr/>
          <p:nvPr/>
        </p:nvSpPr>
        <p:spPr>
          <a:xfrm>
            <a:off x="5017174" y="3646077"/>
            <a:ext cx="943753" cy="3817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dirty="0">
                <a:solidFill>
                  <a:schemeClr val="tx1"/>
                </a:solidFill>
              </a:rPr>
              <a:t>700</a:t>
            </a:r>
            <a:r>
              <a:rPr kumimoji="1" lang="ja-JP" altLang="en-US" dirty="0">
                <a:solidFill>
                  <a:schemeClr val="tx1"/>
                </a:solidFill>
              </a:rPr>
              <a:t>万円</a:t>
            </a:r>
          </a:p>
        </p:txBody>
      </p:sp>
      <p:sp>
        <p:nvSpPr>
          <p:cNvPr id="18" name="正方形/長方形 17">
            <a:extLst>
              <a:ext uri="{FF2B5EF4-FFF2-40B4-BE49-F238E27FC236}">
                <a16:creationId xmlns:a16="http://schemas.microsoft.com/office/drawing/2014/main" id="{987483A1-4B6B-4D86-8336-8687031279E8}"/>
              </a:ext>
            </a:extLst>
          </p:cNvPr>
          <p:cNvSpPr/>
          <p:nvPr/>
        </p:nvSpPr>
        <p:spPr>
          <a:xfrm>
            <a:off x="5969673" y="4214116"/>
            <a:ext cx="943753" cy="3817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dirty="0">
                <a:solidFill>
                  <a:schemeClr val="tx1"/>
                </a:solidFill>
              </a:rPr>
              <a:t>500</a:t>
            </a:r>
            <a:r>
              <a:rPr kumimoji="1" lang="ja-JP" altLang="en-US" dirty="0">
                <a:solidFill>
                  <a:schemeClr val="tx1"/>
                </a:solidFill>
              </a:rPr>
              <a:t>万円</a:t>
            </a:r>
          </a:p>
        </p:txBody>
      </p:sp>
      <p:sp>
        <p:nvSpPr>
          <p:cNvPr id="19" name="矢印: 五方向 18">
            <a:extLst>
              <a:ext uri="{FF2B5EF4-FFF2-40B4-BE49-F238E27FC236}">
                <a16:creationId xmlns:a16="http://schemas.microsoft.com/office/drawing/2014/main" id="{7A86CE05-C756-4ECA-9FFF-06FF8750C9D4}"/>
              </a:ext>
            </a:extLst>
          </p:cNvPr>
          <p:cNvSpPr/>
          <p:nvPr/>
        </p:nvSpPr>
        <p:spPr>
          <a:xfrm rot="5400000">
            <a:off x="3349358" y="-1172016"/>
            <a:ext cx="557963" cy="4700167"/>
          </a:xfrm>
          <a:prstGeom prst="homePlat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20" name="テキスト ボックス 19">
            <a:extLst>
              <a:ext uri="{FF2B5EF4-FFF2-40B4-BE49-F238E27FC236}">
                <a16:creationId xmlns:a16="http://schemas.microsoft.com/office/drawing/2014/main" id="{DF27BCF7-9377-454F-A833-16DE17A9A3ED}"/>
              </a:ext>
            </a:extLst>
          </p:cNvPr>
          <p:cNvSpPr txBox="1"/>
          <p:nvPr/>
        </p:nvSpPr>
        <p:spPr>
          <a:xfrm>
            <a:off x="2995225" y="590097"/>
            <a:ext cx="1412349" cy="369332"/>
          </a:xfrm>
          <a:prstGeom prst="rect">
            <a:avLst/>
          </a:prstGeom>
          <a:noFill/>
        </p:spPr>
        <p:txBody>
          <a:bodyPr wrap="square" rtlCol="0">
            <a:spAutoFit/>
          </a:bodyPr>
          <a:lstStyle/>
          <a:p>
            <a:r>
              <a:rPr kumimoji="1" lang="ja-JP" altLang="en-US" dirty="0"/>
              <a:t>特別控除</a:t>
            </a:r>
          </a:p>
        </p:txBody>
      </p:sp>
      <p:sp>
        <p:nvSpPr>
          <p:cNvPr id="21" name="テキスト ボックス 20">
            <a:extLst>
              <a:ext uri="{FF2B5EF4-FFF2-40B4-BE49-F238E27FC236}">
                <a16:creationId xmlns:a16="http://schemas.microsoft.com/office/drawing/2014/main" id="{12BB6ADD-7C4C-44A8-8D6E-3B2EC8451EA6}"/>
              </a:ext>
            </a:extLst>
          </p:cNvPr>
          <p:cNvSpPr txBox="1"/>
          <p:nvPr/>
        </p:nvSpPr>
        <p:spPr>
          <a:xfrm>
            <a:off x="2861134" y="974081"/>
            <a:ext cx="1908294" cy="369332"/>
          </a:xfrm>
          <a:prstGeom prst="rect">
            <a:avLst/>
          </a:prstGeom>
          <a:noFill/>
        </p:spPr>
        <p:txBody>
          <a:bodyPr wrap="square" rtlCol="0">
            <a:spAutoFit/>
          </a:bodyPr>
          <a:lstStyle/>
          <a:p>
            <a:r>
              <a:rPr kumimoji="1" lang="ja-JP" altLang="en-US" dirty="0"/>
              <a:t>２，５００万円</a:t>
            </a:r>
          </a:p>
        </p:txBody>
      </p:sp>
      <p:cxnSp>
        <p:nvCxnSpPr>
          <p:cNvPr id="23" name="直線コネクタ 22">
            <a:extLst>
              <a:ext uri="{FF2B5EF4-FFF2-40B4-BE49-F238E27FC236}">
                <a16:creationId xmlns:a16="http://schemas.microsoft.com/office/drawing/2014/main" id="{BAB767C6-7323-4167-928D-3DBB8963D481}"/>
              </a:ext>
            </a:extLst>
          </p:cNvPr>
          <p:cNvCxnSpPr/>
          <p:nvPr/>
        </p:nvCxnSpPr>
        <p:spPr>
          <a:xfrm>
            <a:off x="5978423" y="1158747"/>
            <a:ext cx="0" cy="3569117"/>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878F30B0-0211-47D9-8039-B8B89C9395E2}"/>
              </a:ext>
            </a:extLst>
          </p:cNvPr>
          <p:cNvCxnSpPr/>
          <p:nvPr/>
        </p:nvCxnSpPr>
        <p:spPr>
          <a:xfrm>
            <a:off x="1028700" y="1647917"/>
            <a:ext cx="24080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F0D4F33A-BEBF-4136-A46B-1414E82A9AA1}"/>
              </a:ext>
            </a:extLst>
          </p:cNvPr>
          <p:cNvCxnSpPr/>
          <p:nvPr/>
        </p:nvCxnSpPr>
        <p:spPr>
          <a:xfrm>
            <a:off x="955963" y="2223654"/>
            <a:ext cx="116214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64D75FBB-60DC-487A-B3C0-3410F1D9E16A}"/>
              </a:ext>
            </a:extLst>
          </p:cNvPr>
          <p:cNvCxnSpPr>
            <a:cxnSpLocks/>
          </p:cNvCxnSpPr>
          <p:nvPr/>
        </p:nvCxnSpPr>
        <p:spPr>
          <a:xfrm>
            <a:off x="983671" y="2770911"/>
            <a:ext cx="201155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81C36B29-8070-4327-A3B7-DE9C0AD117E7}"/>
              </a:ext>
            </a:extLst>
          </p:cNvPr>
          <p:cNvCxnSpPr>
            <a:cxnSpLocks/>
            <a:endCxn id="14" idx="1"/>
          </p:cNvCxnSpPr>
          <p:nvPr/>
        </p:nvCxnSpPr>
        <p:spPr>
          <a:xfrm>
            <a:off x="955963" y="3341646"/>
            <a:ext cx="309832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A55CCEBA-4E6D-4A97-BFE1-121481E40FF2}"/>
              </a:ext>
            </a:extLst>
          </p:cNvPr>
          <p:cNvCxnSpPr>
            <a:cxnSpLocks/>
          </p:cNvCxnSpPr>
          <p:nvPr/>
        </p:nvCxnSpPr>
        <p:spPr>
          <a:xfrm>
            <a:off x="962889" y="3868121"/>
            <a:ext cx="399011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34">
            <a:extLst>
              <a:ext uri="{FF2B5EF4-FFF2-40B4-BE49-F238E27FC236}">
                <a16:creationId xmlns:a16="http://schemas.microsoft.com/office/drawing/2014/main" id="{C34862F4-3A99-4624-9A84-A89BBF8E3D2C}"/>
              </a:ext>
            </a:extLst>
          </p:cNvPr>
          <p:cNvCxnSpPr>
            <a:cxnSpLocks/>
          </p:cNvCxnSpPr>
          <p:nvPr/>
        </p:nvCxnSpPr>
        <p:spPr>
          <a:xfrm>
            <a:off x="969815" y="4425770"/>
            <a:ext cx="489065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0A80FBBB-8B83-489F-9335-B183A9CDC495}"/>
              </a:ext>
            </a:extLst>
          </p:cNvPr>
          <p:cNvSpPr txBox="1"/>
          <p:nvPr/>
        </p:nvSpPr>
        <p:spPr>
          <a:xfrm>
            <a:off x="7446824" y="4236021"/>
            <a:ext cx="1527462" cy="379498"/>
          </a:xfrm>
          <a:prstGeom prst="rect">
            <a:avLst/>
          </a:prstGeom>
          <a:noFill/>
        </p:spPr>
        <p:txBody>
          <a:bodyPr wrap="square" rtlCol="0">
            <a:spAutoFit/>
          </a:bodyPr>
          <a:lstStyle/>
          <a:p>
            <a:r>
              <a:rPr kumimoji="1" lang="ja-JP" altLang="en-US" dirty="0"/>
              <a:t>課税率</a:t>
            </a:r>
            <a:r>
              <a:rPr kumimoji="1" lang="en-US" altLang="ja-JP" dirty="0"/>
              <a:t>20</a:t>
            </a:r>
            <a:r>
              <a:rPr kumimoji="1" lang="ja-JP" altLang="en-US" dirty="0"/>
              <a:t>％</a:t>
            </a:r>
          </a:p>
        </p:txBody>
      </p:sp>
      <p:sp>
        <p:nvSpPr>
          <p:cNvPr id="39" name="テキスト ボックス 38">
            <a:extLst>
              <a:ext uri="{FF2B5EF4-FFF2-40B4-BE49-F238E27FC236}">
                <a16:creationId xmlns:a16="http://schemas.microsoft.com/office/drawing/2014/main" id="{4A9E7256-97A4-42B6-8B36-17806BF7689C}"/>
              </a:ext>
            </a:extLst>
          </p:cNvPr>
          <p:cNvSpPr txBox="1"/>
          <p:nvPr/>
        </p:nvSpPr>
        <p:spPr>
          <a:xfrm>
            <a:off x="209465" y="94717"/>
            <a:ext cx="6097817" cy="461665"/>
          </a:xfrm>
          <a:prstGeom prst="rect">
            <a:avLst/>
          </a:prstGeom>
          <a:noFill/>
        </p:spPr>
        <p:txBody>
          <a:bodyPr wrap="square" rtlCol="0">
            <a:spAutoFit/>
          </a:bodyPr>
          <a:lstStyle/>
          <a:p>
            <a:r>
              <a:rPr kumimoji="1" lang="en-US" altLang="ja-JP" sz="2400" dirty="0"/>
              <a:t>《</a:t>
            </a:r>
            <a:r>
              <a:rPr kumimoji="1" lang="ja-JP" altLang="en-US" sz="2400" dirty="0"/>
              <a:t>相続時清算課税制度のイメージ</a:t>
            </a:r>
            <a:r>
              <a:rPr kumimoji="1" lang="en-US" altLang="ja-JP" sz="2400" dirty="0"/>
              <a:t>》</a:t>
            </a:r>
            <a:endParaRPr kumimoji="1" lang="ja-JP" altLang="en-US" sz="2400" dirty="0"/>
          </a:p>
        </p:txBody>
      </p:sp>
      <p:sp>
        <p:nvSpPr>
          <p:cNvPr id="40" name="テキスト ボックス 39">
            <a:extLst>
              <a:ext uri="{FF2B5EF4-FFF2-40B4-BE49-F238E27FC236}">
                <a16:creationId xmlns:a16="http://schemas.microsoft.com/office/drawing/2014/main" id="{3A07FE61-DD74-48E7-A80A-8BB1E5677734}"/>
              </a:ext>
            </a:extLst>
          </p:cNvPr>
          <p:cNvSpPr txBox="1"/>
          <p:nvPr/>
        </p:nvSpPr>
        <p:spPr>
          <a:xfrm>
            <a:off x="6132096" y="2478532"/>
            <a:ext cx="3529819" cy="1477328"/>
          </a:xfrm>
          <a:prstGeom prst="rect">
            <a:avLst/>
          </a:prstGeom>
          <a:noFill/>
        </p:spPr>
        <p:txBody>
          <a:bodyPr wrap="square" rtlCol="0">
            <a:spAutoFit/>
          </a:bodyPr>
          <a:lstStyle/>
          <a:p>
            <a:r>
              <a:rPr kumimoji="1" lang="ja-JP" altLang="en-US" dirty="0">
                <a:latin typeface="UD デジタル 教科書体 N-R" panose="02020400000000000000" pitchFamily="17" charset="-128"/>
                <a:ea typeface="UD デジタル 教科書体 N-R" panose="02020400000000000000" pitchFamily="17" charset="-128"/>
              </a:rPr>
              <a:t>◆　相続財産の額が累計</a:t>
            </a:r>
            <a:r>
              <a:rPr kumimoji="1" lang="en-US" altLang="ja-JP" dirty="0">
                <a:latin typeface="UD デジタル 教科書体 N-R" panose="02020400000000000000" pitchFamily="17" charset="-128"/>
                <a:ea typeface="UD デジタル 教科書体 N-R" panose="02020400000000000000" pitchFamily="17" charset="-128"/>
              </a:rPr>
              <a:t>2,500</a:t>
            </a:r>
            <a:r>
              <a:rPr kumimoji="1" lang="ja-JP" altLang="en-US" dirty="0">
                <a:latin typeface="UD デジタル 教科書体 N-R" panose="02020400000000000000" pitchFamily="17" charset="-128"/>
                <a:ea typeface="UD デジタル 教科書体 N-R" panose="02020400000000000000" pitchFamily="17" charset="-128"/>
              </a:rPr>
              <a:t>万</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円までを特別控除とし、こ</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れを超えた部分についての　　</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み課税率を一律</a:t>
            </a:r>
            <a:r>
              <a:rPr kumimoji="1" lang="en-US" altLang="ja-JP" dirty="0">
                <a:latin typeface="UD デジタル 教科書体 N-R" panose="02020400000000000000" pitchFamily="17" charset="-128"/>
                <a:ea typeface="UD デジタル 教科書体 N-R" panose="02020400000000000000" pitchFamily="17" charset="-128"/>
              </a:rPr>
              <a:t>20</a:t>
            </a:r>
            <a:r>
              <a:rPr kumimoji="1" lang="ja-JP" altLang="en-US" dirty="0">
                <a:latin typeface="UD デジタル 教科書体 N-R" panose="02020400000000000000" pitchFamily="17" charset="-128"/>
                <a:ea typeface="UD デジタル 教科書体 N-R" panose="02020400000000000000" pitchFamily="17" charset="-128"/>
              </a:rPr>
              <a:t>％として</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贈与税が課税される</a:t>
            </a:r>
          </a:p>
        </p:txBody>
      </p:sp>
      <p:sp>
        <p:nvSpPr>
          <p:cNvPr id="41" name="矢印: 下 40">
            <a:extLst>
              <a:ext uri="{FF2B5EF4-FFF2-40B4-BE49-F238E27FC236}">
                <a16:creationId xmlns:a16="http://schemas.microsoft.com/office/drawing/2014/main" id="{DAB54857-6B52-4B88-A2E4-BD247704078D}"/>
              </a:ext>
            </a:extLst>
          </p:cNvPr>
          <p:cNvSpPr/>
          <p:nvPr/>
        </p:nvSpPr>
        <p:spPr>
          <a:xfrm rot="5400000">
            <a:off x="7068969" y="4176591"/>
            <a:ext cx="290946" cy="471673"/>
          </a:xfrm>
          <a:prstGeom prst="downArrow">
            <a:avLst>
              <a:gd name="adj1" fmla="val 50000"/>
              <a:gd name="adj2" fmla="val 4285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5091E7C8-92C7-46CC-AA29-A9DD55EDF0A7}"/>
              </a:ext>
            </a:extLst>
          </p:cNvPr>
          <p:cNvSpPr txBox="1"/>
          <p:nvPr/>
        </p:nvSpPr>
        <p:spPr>
          <a:xfrm>
            <a:off x="285289" y="5506710"/>
            <a:ext cx="9376626" cy="707886"/>
          </a:xfrm>
          <a:prstGeom prst="rect">
            <a:avLst/>
          </a:prstGeom>
          <a:noFill/>
        </p:spPr>
        <p:txBody>
          <a:bodyPr wrap="square" rtlCol="0">
            <a:spAutoFit/>
          </a:bodyPr>
          <a:lstStyle/>
          <a:p>
            <a:r>
              <a:rPr lang="ja-JP" altLang="en-US" sz="2000" b="1" dirty="0">
                <a:latin typeface="UD デジタル 教科書体 N-R" panose="02020400000000000000" pitchFamily="17" charset="-128"/>
                <a:ea typeface="UD デジタル 教科書体 N-R" panose="02020400000000000000" pitchFamily="17" charset="-128"/>
              </a:rPr>
              <a:t>＊相続時精算課税の申告及び税額の計算や特定贈与者が死亡した場合の相続税の</a:t>
            </a:r>
            <a:endParaRPr lang="en-US" altLang="ja-JP" sz="2000" b="1" dirty="0">
              <a:latin typeface="UD デジタル 教科書体 N-R" panose="02020400000000000000" pitchFamily="17" charset="-128"/>
              <a:ea typeface="UD デジタル 教科書体 N-R" panose="02020400000000000000" pitchFamily="17" charset="-128"/>
            </a:endParaRPr>
          </a:p>
          <a:p>
            <a:r>
              <a:rPr lang="ja-JP" altLang="en-US" sz="2000" b="1" dirty="0">
                <a:latin typeface="UD デジタル 教科書体 N-R" panose="02020400000000000000" pitchFamily="17" charset="-128"/>
                <a:ea typeface="UD デジタル 教科書体 N-R" panose="02020400000000000000" pitchFamily="17" charset="-128"/>
              </a:rPr>
              <a:t>　計算と申告については、専門の税理士へ相談してください。</a:t>
            </a:r>
            <a:endParaRPr lang="en-US" altLang="ja-JP" sz="2000" b="1" dirty="0">
              <a:latin typeface="UD デジタル 教科書体 N-R" panose="02020400000000000000" pitchFamily="17" charset="-128"/>
              <a:ea typeface="UD デジタル 教科書体 N-R" panose="02020400000000000000" pitchFamily="17" charset="-128"/>
            </a:endParaRPr>
          </a:p>
        </p:txBody>
      </p:sp>
      <p:sp>
        <p:nvSpPr>
          <p:cNvPr id="43" name="右中かっこ 42">
            <a:extLst>
              <a:ext uri="{FF2B5EF4-FFF2-40B4-BE49-F238E27FC236}">
                <a16:creationId xmlns:a16="http://schemas.microsoft.com/office/drawing/2014/main" id="{1B2EFD75-B34F-4659-B3FB-47B11FAF89A0}"/>
              </a:ext>
            </a:extLst>
          </p:cNvPr>
          <p:cNvSpPr/>
          <p:nvPr/>
        </p:nvSpPr>
        <p:spPr>
          <a:xfrm rot="5400000">
            <a:off x="3961519" y="1974478"/>
            <a:ext cx="240075" cy="5663738"/>
          </a:xfrm>
          <a:prstGeom prst="rightBrace">
            <a:avLst>
              <a:gd name="adj1" fmla="val 0"/>
              <a:gd name="adj2" fmla="val 50000"/>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684C78EB-0FE3-46D9-91A8-1AB7F0C35394}"/>
              </a:ext>
            </a:extLst>
          </p:cNvPr>
          <p:cNvSpPr txBox="1"/>
          <p:nvPr/>
        </p:nvSpPr>
        <p:spPr>
          <a:xfrm>
            <a:off x="2784760" y="4946073"/>
            <a:ext cx="2847110" cy="369332"/>
          </a:xfrm>
          <a:prstGeom prst="rect">
            <a:avLst/>
          </a:prstGeom>
          <a:noFill/>
        </p:spPr>
        <p:txBody>
          <a:bodyPr wrap="square" rtlCol="0">
            <a:spAutoFit/>
          </a:bodyPr>
          <a:lstStyle/>
          <a:p>
            <a:r>
              <a:rPr kumimoji="1" lang="ja-JP" altLang="en-US" dirty="0"/>
              <a:t>贈与額の総額：</a:t>
            </a:r>
            <a:r>
              <a:rPr kumimoji="1" lang="en-US" altLang="ja-JP" dirty="0"/>
              <a:t>3,000</a:t>
            </a:r>
            <a:r>
              <a:rPr kumimoji="1" lang="ja-JP" altLang="en-US" dirty="0"/>
              <a:t>万円</a:t>
            </a:r>
          </a:p>
        </p:txBody>
      </p:sp>
      <p:sp>
        <p:nvSpPr>
          <p:cNvPr id="45" name="テキスト ボックス 44">
            <a:extLst>
              <a:ext uri="{FF2B5EF4-FFF2-40B4-BE49-F238E27FC236}">
                <a16:creationId xmlns:a16="http://schemas.microsoft.com/office/drawing/2014/main" id="{49046236-C216-469B-A30A-9CEF61D92129}"/>
              </a:ext>
            </a:extLst>
          </p:cNvPr>
          <p:cNvSpPr txBox="1"/>
          <p:nvPr/>
        </p:nvSpPr>
        <p:spPr>
          <a:xfrm>
            <a:off x="63975" y="1093842"/>
            <a:ext cx="1412349" cy="369332"/>
          </a:xfrm>
          <a:prstGeom prst="rect">
            <a:avLst/>
          </a:prstGeom>
          <a:noFill/>
        </p:spPr>
        <p:txBody>
          <a:bodyPr wrap="square" rtlCol="0">
            <a:spAutoFit/>
          </a:bodyPr>
          <a:lstStyle/>
          <a:p>
            <a:r>
              <a:rPr kumimoji="1" lang="ja-JP" altLang="en-US" dirty="0"/>
              <a:t>贈与期間</a:t>
            </a:r>
          </a:p>
        </p:txBody>
      </p:sp>
      <p:sp>
        <p:nvSpPr>
          <p:cNvPr id="2" name="正方形/長方形 1">
            <a:extLst>
              <a:ext uri="{FF2B5EF4-FFF2-40B4-BE49-F238E27FC236}">
                <a16:creationId xmlns:a16="http://schemas.microsoft.com/office/drawing/2014/main" id="{3CCBFA89-DB34-4087-BC84-A47A3675AAF8}"/>
              </a:ext>
            </a:extLst>
          </p:cNvPr>
          <p:cNvSpPr/>
          <p:nvPr/>
        </p:nvSpPr>
        <p:spPr>
          <a:xfrm>
            <a:off x="278978" y="64802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4" name="録音したサウンド">
            <a:hlinkClick r:id="" action="ppaction://media"/>
            <a:extLst>
              <a:ext uri="{FF2B5EF4-FFF2-40B4-BE49-F238E27FC236}">
                <a16:creationId xmlns:a16="http://schemas.microsoft.com/office/drawing/2014/main" id="{1FA9D0E5-C881-4915-A01E-7E9F11D0FA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043067" y="75079"/>
            <a:ext cx="487363" cy="487363"/>
          </a:xfrm>
          <a:prstGeom prst="rect">
            <a:avLst/>
          </a:prstGeom>
        </p:spPr>
      </p:pic>
    </p:spTree>
    <p:extLst>
      <p:ext uri="{BB962C8B-B14F-4D97-AF65-F5344CB8AC3E}">
        <p14:creationId xmlns:p14="http://schemas.microsoft.com/office/powerpoint/2010/main" val="236893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5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1431</TotalTime>
  <Words>1387</Words>
  <Application>Microsoft Office PowerPoint</Application>
  <PresentationFormat>A4 210 x 297 mm</PresentationFormat>
  <Paragraphs>161</Paragraphs>
  <Slides>7</Slides>
  <Notes>0</Notes>
  <HiddenSlides>0</HiddenSlides>
  <MMClips>7</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7</vt:i4>
      </vt:variant>
    </vt:vector>
  </HeadingPairs>
  <TitlesOfParts>
    <vt:vector size="11" baseType="lpstr">
      <vt:lpstr>UD デジタル 教科書体 N-R</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tsugamura-m@outlook.jp</dc:creator>
  <cp:lastModifiedBy>tsugamura-m@outlook.jp</cp:lastModifiedBy>
  <cp:revision>116</cp:revision>
  <dcterms:created xsi:type="dcterms:W3CDTF">2020-10-26T01:28:18Z</dcterms:created>
  <dcterms:modified xsi:type="dcterms:W3CDTF">2020-11-11T08:57:08Z</dcterms:modified>
</cp:coreProperties>
</file>