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0" r:id="rId2"/>
    <p:sldId id="271" r:id="rId3"/>
    <p:sldId id="272" r:id="rId4"/>
    <p:sldId id="273" r:id="rId5"/>
    <p:sldId id="274" r:id="rId6"/>
    <p:sldId id="298" r:id="rId7"/>
    <p:sldId id="281" r:id="rId8"/>
    <p:sldId id="290"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2020/7/16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F46A5B0-A89A-4F3F-8AF6-61DC5FA72490}"/>
              </a:ext>
            </a:extLst>
          </p:cNvPr>
          <p:cNvSpPr/>
          <p:nvPr/>
        </p:nvSpPr>
        <p:spPr>
          <a:xfrm>
            <a:off x="1149589" y="2505670"/>
            <a:ext cx="7802137" cy="92333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法定後見の申立て手続き</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1C46F39F-168C-4D01-A6AE-BEB9C0B3E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56411" y="2723653"/>
            <a:ext cx="487363" cy="487363"/>
          </a:xfrm>
          <a:prstGeom prst="rect">
            <a:avLst/>
          </a:prstGeom>
        </p:spPr>
      </p:pic>
    </p:spTree>
    <p:extLst>
      <p:ext uri="{BB962C8B-B14F-4D97-AF65-F5344CB8AC3E}">
        <p14:creationId xmlns:p14="http://schemas.microsoft.com/office/powerpoint/2010/main" val="9826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D9ACF45-AC80-4C96-8924-4659977D0A0F}"/>
              </a:ext>
            </a:extLst>
          </p:cNvPr>
          <p:cNvSpPr txBox="1"/>
          <p:nvPr/>
        </p:nvSpPr>
        <p:spPr>
          <a:xfrm>
            <a:off x="182880" y="45720"/>
            <a:ext cx="9581076"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１．法定成年後見人の申立（家庭裁判所へ）手続きの流れ</a:t>
            </a:r>
          </a:p>
        </p:txBody>
      </p:sp>
      <p:sp>
        <p:nvSpPr>
          <p:cNvPr id="3" name="正方形/長方形 2">
            <a:extLst>
              <a:ext uri="{FF2B5EF4-FFF2-40B4-BE49-F238E27FC236}">
                <a16:creationId xmlns:a16="http://schemas.microsoft.com/office/drawing/2014/main" id="{8E3D5D75-6818-45C8-AADB-8CF5E5912582}"/>
              </a:ext>
            </a:extLst>
          </p:cNvPr>
          <p:cNvSpPr/>
          <p:nvPr/>
        </p:nvSpPr>
        <p:spPr>
          <a:xfrm>
            <a:off x="226257" y="994302"/>
            <a:ext cx="9537700" cy="9075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本人，配偶者，４親等内の親族，成年後見人，任意後見人，</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任意後見受任者，成年後見監督人等，市区町村長，検察官</a:t>
            </a:r>
            <a:endPar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26D9AB9B-401B-4632-9BDC-825771540D93}"/>
              </a:ext>
            </a:extLst>
          </p:cNvPr>
          <p:cNvSpPr txBox="1"/>
          <p:nvPr/>
        </p:nvSpPr>
        <p:spPr>
          <a:xfrm>
            <a:off x="226257" y="609309"/>
            <a:ext cx="3085114"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申立人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二等辺三角形 4">
            <a:extLst>
              <a:ext uri="{FF2B5EF4-FFF2-40B4-BE49-F238E27FC236}">
                <a16:creationId xmlns:a16="http://schemas.microsoft.com/office/drawing/2014/main" id="{00694825-F5DD-4423-8790-DF1C742FFFD6}"/>
              </a:ext>
            </a:extLst>
          </p:cNvPr>
          <p:cNvSpPr/>
          <p:nvPr/>
        </p:nvSpPr>
        <p:spPr>
          <a:xfrm rot="10800000">
            <a:off x="4534564" y="1948538"/>
            <a:ext cx="800913" cy="37740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FC3E02C-B171-4B2B-832A-9E5A41322617}"/>
              </a:ext>
            </a:extLst>
          </p:cNvPr>
          <p:cNvSpPr/>
          <p:nvPr/>
        </p:nvSpPr>
        <p:spPr>
          <a:xfrm>
            <a:off x="274491" y="2625821"/>
            <a:ext cx="9489465" cy="35974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１．申立書</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２．親族関係図</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３．申立事情説明書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４．診断書（成年後見制度用）、診断書附票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５．本人情報シート</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６．財産目録、収支状況報告書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７．後見人候補者事情説明書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８．親族の同意書</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９．その他必要書類　</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chemeClr val="accent2"/>
                </a:solidFill>
                <a:latin typeface="UD デジタル 教科書体 N-R" panose="02020400000000000000" pitchFamily="17" charset="-128"/>
                <a:ea typeface="UD デジタル 教科書体 N-R" panose="02020400000000000000" pitchFamily="17" charset="-128"/>
              </a:rPr>
              <a:t>＊後見・保佐・補助開始申立てセット</a:t>
            </a:r>
            <a:r>
              <a:rPr kumimoji="1" lang="en-US" altLang="ja-JP" sz="2200" b="1" dirty="0">
                <a:solidFill>
                  <a:schemeClr val="accent2"/>
                </a:solidFill>
                <a:latin typeface="UD デジタル 教科書体 N-R" panose="02020400000000000000" pitchFamily="17" charset="-128"/>
                <a:ea typeface="UD デジタル 教科書体 N-R" panose="02020400000000000000" pitchFamily="17" charset="-128"/>
              </a:rPr>
              <a:t>(</a:t>
            </a:r>
            <a:r>
              <a:rPr kumimoji="1" lang="ja-JP" altLang="en-US" sz="2200" b="1" dirty="0">
                <a:solidFill>
                  <a:schemeClr val="accent2"/>
                </a:solidFill>
                <a:latin typeface="UD デジタル 教科書体 N-R" panose="02020400000000000000" pitchFamily="17" charset="-128"/>
                <a:ea typeface="UD デジタル 教科書体 N-R" panose="02020400000000000000" pitchFamily="17" charset="-128"/>
              </a:rPr>
              <a:t>家庭裁判所書式参照）　　　　</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p>
        </p:txBody>
      </p:sp>
      <p:sp>
        <p:nvSpPr>
          <p:cNvPr id="7" name="テキスト ボックス 6">
            <a:extLst>
              <a:ext uri="{FF2B5EF4-FFF2-40B4-BE49-F238E27FC236}">
                <a16:creationId xmlns:a16="http://schemas.microsoft.com/office/drawing/2014/main" id="{DE412492-F477-4AAC-A717-443FF0F6FC0D}"/>
              </a:ext>
            </a:extLst>
          </p:cNvPr>
          <p:cNvSpPr txBox="1"/>
          <p:nvPr/>
        </p:nvSpPr>
        <p:spPr>
          <a:xfrm>
            <a:off x="29687" y="2226297"/>
            <a:ext cx="6016003"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申立準備（書類の作成準備）</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p>
        </p:txBody>
      </p:sp>
      <p:sp>
        <p:nvSpPr>
          <p:cNvPr id="10" name="正方形/長方形 9">
            <a:extLst>
              <a:ext uri="{FF2B5EF4-FFF2-40B4-BE49-F238E27FC236}">
                <a16:creationId xmlns:a16="http://schemas.microsoft.com/office/drawing/2014/main" id="{2445B00B-12C8-4ACB-8B6A-C2C9F5AED6A3}"/>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D2241E64-3595-4A98-9477-F450C1EF6A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0325" y="486754"/>
            <a:ext cx="487363" cy="487363"/>
          </a:xfrm>
          <a:prstGeom prst="rect">
            <a:avLst/>
          </a:prstGeom>
        </p:spPr>
      </p:pic>
    </p:spTree>
    <p:extLst>
      <p:ext uri="{BB962C8B-B14F-4D97-AF65-F5344CB8AC3E}">
        <p14:creationId xmlns:p14="http://schemas.microsoft.com/office/powerpoint/2010/main" val="2714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AA5D25-D904-42CF-A4A1-529C13DE3349}"/>
              </a:ext>
            </a:extLst>
          </p:cNvPr>
          <p:cNvSpPr/>
          <p:nvPr/>
        </p:nvSpPr>
        <p:spPr>
          <a:xfrm>
            <a:off x="382282" y="485986"/>
            <a:ext cx="9409788" cy="8190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１．申立書の事前提出</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２．提出後面接日を予約する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二等辺三角形 2">
            <a:extLst>
              <a:ext uri="{FF2B5EF4-FFF2-40B4-BE49-F238E27FC236}">
                <a16:creationId xmlns:a16="http://schemas.microsoft.com/office/drawing/2014/main" id="{3CDB89FE-D02E-479D-AFF7-F161089FAB22}"/>
              </a:ext>
            </a:extLst>
          </p:cNvPr>
          <p:cNvSpPr/>
          <p:nvPr/>
        </p:nvSpPr>
        <p:spPr>
          <a:xfrm rot="10800000">
            <a:off x="4730759" y="115410"/>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6B54A16-DBAB-4DB2-80BA-C151CA351F14}"/>
              </a:ext>
            </a:extLst>
          </p:cNvPr>
          <p:cNvSpPr txBox="1"/>
          <p:nvPr/>
        </p:nvSpPr>
        <p:spPr>
          <a:xfrm>
            <a:off x="359422" y="108819"/>
            <a:ext cx="49671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申立書提出・面接予約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CCFC55AA-EF01-4F64-95B8-0340DB695B2D}"/>
              </a:ext>
            </a:extLst>
          </p:cNvPr>
          <p:cNvSpPr/>
          <p:nvPr/>
        </p:nvSpPr>
        <p:spPr>
          <a:xfrm>
            <a:off x="382281" y="1915588"/>
            <a:ext cx="9338767" cy="43541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１．予約時間に出頭</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・申立人及び後見人候補者出頭。本人は可能であれば出頭。</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（不可の場合は訪問面接可）</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２．面接</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）追加書類の指示、鑑定を要する場合はその指示等をする。</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＊申立の前に、主治医に対して、鑑定を引き受けてくれるか、ま</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た費用についての意向などを確認しておくとよい。</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2</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）本人の流動資産が多額の場合（概ね</a:t>
            </a:r>
            <a:r>
              <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1,200</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万円以上）</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後見制度支援信託の利用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後見制度支援預金の利用</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③　①又は②を利用しない場合は専門職後見人又は専門職後見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監督人を選任する</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9EE1F7F1-DD6F-45E4-84A5-AA0BF43D08EE}"/>
              </a:ext>
            </a:extLst>
          </p:cNvPr>
          <p:cNvSpPr txBox="1"/>
          <p:nvPr/>
        </p:nvSpPr>
        <p:spPr>
          <a:xfrm>
            <a:off x="391160" y="1453923"/>
            <a:ext cx="27863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面接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985A4FC8-ED77-42A9-8B88-D6BEA9252D00}"/>
              </a:ext>
            </a:extLst>
          </p:cNvPr>
          <p:cNvSpPr/>
          <p:nvPr/>
        </p:nvSpPr>
        <p:spPr>
          <a:xfrm rot="10800000">
            <a:off x="4758867" y="1404148"/>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3369442-397F-436C-89C1-243B799D5B2F}"/>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10" name="録音したサウンド">
            <a:hlinkClick r:id="" action="ppaction://media"/>
            <a:extLst>
              <a:ext uri="{FF2B5EF4-FFF2-40B4-BE49-F238E27FC236}">
                <a16:creationId xmlns:a16="http://schemas.microsoft.com/office/drawing/2014/main" id="{1CFB0EC4-91DA-4150-8DFE-515C6555C6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7212" y="58080"/>
            <a:ext cx="487363" cy="487363"/>
          </a:xfrm>
          <a:prstGeom prst="rect">
            <a:avLst/>
          </a:prstGeom>
        </p:spPr>
      </p:pic>
    </p:spTree>
    <p:extLst>
      <p:ext uri="{BB962C8B-B14F-4D97-AF65-F5344CB8AC3E}">
        <p14:creationId xmlns:p14="http://schemas.microsoft.com/office/powerpoint/2010/main" val="193461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90F2C00-19F4-444C-9A43-6DB2BB026FD8}"/>
              </a:ext>
            </a:extLst>
          </p:cNvPr>
          <p:cNvSpPr/>
          <p:nvPr/>
        </p:nvSpPr>
        <p:spPr>
          <a:xfrm>
            <a:off x="383540" y="643313"/>
            <a:ext cx="9301998" cy="18307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後見の開始に係る判断を行うこと</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を後見開始の審判という。</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１．審判書が成年後見人に届いてから２週間以内に、不服の申立てが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されなければ、後見開始の審判の効力が確定します。</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２．申し立てから約１カ月～２カ月程度（</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鑑定</a:t>
            </a:r>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が必要な場合は３カ月</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程度）</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4240BA8-F6EC-427F-9CA7-95ACEE8790CB}"/>
              </a:ext>
            </a:extLst>
          </p:cNvPr>
          <p:cNvSpPr txBox="1"/>
          <p:nvPr/>
        </p:nvSpPr>
        <p:spPr>
          <a:xfrm>
            <a:off x="375920" y="172429"/>
            <a:ext cx="2786380"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審判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4" name="二等辺三角形 3">
            <a:extLst>
              <a:ext uri="{FF2B5EF4-FFF2-40B4-BE49-F238E27FC236}">
                <a16:creationId xmlns:a16="http://schemas.microsoft.com/office/drawing/2014/main" id="{05B2E242-A8A1-4931-B10E-625BEC64A643}"/>
              </a:ext>
            </a:extLst>
          </p:cNvPr>
          <p:cNvSpPr/>
          <p:nvPr/>
        </p:nvSpPr>
        <p:spPr>
          <a:xfrm rot="10800000">
            <a:off x="4580879" y="129452"/>
            <a:ext cx="695196" cy="29238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F93AFDF-C228-4358-BD9F-D2ADA8660096}"/>
              </a:ext>
            </a:extLst>
          </p:cNvPr>
          <p:cNvSpPr/>
          <p:nvPr/>
        </p:nvSpPr>
        <p:spPr>
          <a:xfrm>
            <a:off x="391159" y="3225829"/>
            <a:ext cx="9294379" cy="24203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審判が確定すれば審判の内容を登記してもらうため、裁判所から東</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京法務局に登記の依頼がされます。この登記は後見登記と呼ばれてお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り、後見人の氏名や後見人の権限などが記載されています。</a:t>
            </a:r>
            <a:b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b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後見登記は裁判所が依頼してから２週間程度で完了し、完了後に後</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見人へ登記番号が通知されるので、通知された登記番号をもとに法務</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局で登記事項証明書を取得しましょう。</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テキスト ボックス 5">
            <a:extLst>
              <a:ext uri="{FF2B5EF4-FFF2-40B4-BE49-F238E27FC236}">
                <a16:creationId xmlns:a16="http://schemas.microsoft.com/office/drawing/2014/main" id="{7BCEB138-8EBD-4CA3-B542-AC18128DBE55}"/>
              </a:ext>
            </a:extLst>
          </p:cNvPr>
          <p:cNvSpPr txBox="1"/>
          <p:nvPr/>
        </p:nvSpPr>
        <p:spPr>
          <a:xfrm>
            <a:off x="214864" y="2686278"/>
            <a:ext cx="3859986"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後見の登記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A9F63DBC-A3DC-4A30-9388-9F086C888EB4}"/>
              </a:ext>
            </a:extLst>
          </p:cNvPr>
          <p:cNvSpPr/>
          <p:nvPr/>
        </p:nvSpPr>
        <p:spPr>
          <a:xfrm rot="10800000">
            <a:off x="4591236" y="2527913"/>
            <a:ext cx="695196" cy="292388"/>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E88373E-6E20-4EF2-8B2B-6DDB465B3BA0}"/>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D4647F09-D62B-4779-94B9-C85564752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74937" y="88298"/>
            <a:ext cx="487363" cy="487363"/>
          </a:xfrm>
          <a:prstGeom prst="rect">
            <a:avLst/>
          </a:prstGeom>
        </p:spPr>
      </p:pic>
    </p:spTree>
    <p:extLst>
      <p:ext uri="{BB962C8B-B14F-4D97-AF65-F5344CB8AC3E}">
        <p14:creationId xmlns:p14="http://schemas.microsoft.com/office/powerpoint/2010/main" val="359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0ECF79-6D1D-48C1-90E4-12E4AB24C3B1}"/>
              </a:ext>
            </a:extLst>
          </p:cNvPr>
          <p:cNvSpPr txBox="1"/>
          <p:nvPr/>
        </p:nvSpPr>
        <p:spPr>
          <a:xfrm>
            <a:off x="336683" y="274320"/>
            <a:ext cx="5202983"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成年後見人の事前実施準備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4700A2E-D1C8-4DDD-A8A5-C1938B9781B6}"/>
              </a:ext>
            </a:extLst>
          </p:cNvPr>
          <p:cNvSpPr/>
          <p:nvPr/>
        </p:nvSpPr>
        <p:spPr>
          <a:xfrm>
            <a:off x="464820" y="663214"/>
            <a:ext cx="9037320" cy="2520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審判後</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2</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週間で確定した後、速やかに記録を謄写する（但し自ら　</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が申立代理人の場合は、通常記録を保有していることから必要</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ない）</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審判確定後、２週間程度で登記がはいるため、その後登記事項</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証明書を取り付ける。（但し、確定後早期に着手する必要があ</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るときは、確定証明書と取り付ける）</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③　申立人と面談引き継ぎ</a:t>
            </a:r>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9EBCAC8D-0F1E-4642-9857-A52DAD01F3D5}"/>
              </a:ext>
            </a:extLst>
          </p:cNvPr>
          <p:cNvSpPr txBox="1"/>
          <p:nvPr/>
        </p:nvSpPr>
        <p:spPr>
          <a:xfrm>
            <a:off x="464820" y="3538193"/>
            <a:ext cx="4799638" cy="461665"/>
          </a:xfrm>
          <a:prstGeom prst="rect">
            <a:avLst/>
          </a:prstGeom>
          <a:noFill/>
        </p:spPr>
        <p:txBody>
          <a:bodyPr wrap="square" rtlCol="0">
            <a:spAutoFit/>
          </a:bodyPr>
          <a:lstStyle/>
          <a:p>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成年後見人の業務開始　</a:t>
            </a:r>
            <a:r>
              <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a:t>
            </a:r>
            <a:endPar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FF78720-907E-4B96-973F-44DF8EFC523F}"/>
              </a:ext>
            </a:extLst>
          </p:cNvPr>
          <p:cNvSpPr/>
          <p:nvPr/>
        </p:nvSpPr>
        <p:spPr>
          <a:xfrm>
            <a:off x="464818" y="3998130"/>
            <a:ext cx="9037319" cy="1958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①　申立人から引き継いだ預金口座等の後見登録設定</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②　年金事務所、税務署、保険会社等への連絡</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③　審判日から２ヶ月以内に裁判所に対して初回報告をする</a:t>
            </a:r>
            <a:r>
              <a:rPr lang="en-US" altLang="ja-JP" sz="2200" b="1"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財産目</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録、年間収支予定表作成）要式は必ず家庭裁判所の「後見サイ</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r>
              <a:rPr lang="ja-JP" altLang="en-US" sz="2200" b="1" dirty="0">
                <a:solidFill>
                  <a:schemeClr val="tx1"/>
                </a:solidFill>
                <a:latin typeface="UD デジタル 教科書体 N-R" panose="02020400000000000000" pitchFamily="17" charset="-128"/>
                <a:ea typeface="UD デジタル 教科書体 N-R" panose="02020400000000000000" pitchFamily="17" charset="-128"/>
              </a:rPr>
              <a:t>　　　ト」を参照し使用すること。</a:t>
            </a:r>
            <a:endParaRPr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a:p>
            <a:endParaRPr kumimoji="1" lang="en-US" altLang="ja-JP" sz="22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二等辺三角形 5">
            <a:extLst>
              <a:ext uri="{FF2B5EF4-FFF2-40B4-BE49-F238E27FC236}">
                <a16:creationId xmlns:a16="http://schemas.microsoft.com/office/drawing/2014/main" id="{2FFE36EA-EB96-4E43-B009-A0AD43DF8A26}"/>
              </a:ext>
            </a:extLst>
          </p:cNvPr>
          <p:cNvSpPr/>
          <p:nvPr/>
        </p:nvSpPr>
        <p:spPr>
          <a:xfrm rot="10800000">
            <a:off x="4526278" y="62714"/>
            <a:ext cx="818077" cy="29238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625AA369-F50B-41EB-BB71-F6D43CD38545}"/>
              </a:ext>
            </a:extLst>
          </p:cNvPr>
          <p:cNvSpPr/>
          <p:nvPr/>
        </p:nvSpPr>
        <p:spPr>
          <a:xfrm rot="10800000">
            <a:off x="4563268" y="3286795"/>
            <a:ext cx="818077" cy="292389"/>
          </a:xfrm>
          <a:prstGeom prst="triangl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7BB54F-A19A-4963-AEBC-E3536FEE23D4}"/>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7AD6616C-EFF8-4161-8857-D5AA27469E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30049" y="238833"/>
            <a:ext cx="487363" cy="487363"/>
          </a:xfrm>
          <a:prstGeom prst="rect">
            <a:avLst/>
          </a:prstGeom>
        </p:spPr>
      </p:pic>
    </p:spTree>
    <p:extLst>
      <p:ext uri="{BB962C8B-B14F-4D97-AF65-F5344CB8AC3E}">
        <p14:creationId xmlns:p14="http://schemas.microsoft.com/office/powerpoint/2010/main" val="33742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92DF63-21F0-4703-A1DB-8AF907CA4B29}"/>
              </a:ext>
            </a:extLst>
          </p:cNvPr>
          <p:cNvSpPr txBox="1"/>
          <p:nvPr/>
        </p:nvSpPr>
        <p:spPr>
          <a:xfrm>
            <a:off x="186430" y="115407"/>
            <a:ext cx="7998781"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lang="ja-JP" altLang="en-US" sz="2800" b="1" dirty="0">
                <a:latin typeface="UD デジタル 教科書体 N-R" panose="02020400000000000000" pitchFamily="17" charset="-128"/>
                <a:ea typeface="UD デジタル 教科書体 N-R" panose="02020400000000000000" pitchFamily="17" charset="-128"/>
              </a:rPr>
              <a:t>成年後見の申立にかかる費用</a:t>
            </a:r>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83E9D34C-FA6B-40CA-8145-C1F712FCFCC0}"/>
              </a:ext>
            </a:extLst>
          </p:cNvPr>
          <p:cNvGraphicFramePr>
            <a:graphicFrameLocks noGrp="1"/>
          </p:cNvGraphicFramePr>
          <p:nvPr>
            <p:extLst>
              <p:ext uri="{D42A27DB-BD31-4B8C-83A1-F6EECF244321}">
                <p14:modId xmlns:p14="http://schemas.microsoft.com/office/powerpoint/2010/main" val="131176500"/>
              </p:ext>
            </p:extLst>
          </p:nvPr>
        </p:nvGraphicFramePr>
        <p:xfrm>
          <a:off x="612559" y="1393795"/>
          <a:ext cx="8877670" cy="3812583"/>
        </p:xfrm>
        <a:graphic>
          <a:graphicData uri="http://schemas.openxmlformats.org/drawingml/2006/table">
            <a:tbl>
              <a:tblPr>
                <a:tableStyleId>{5940675A-B579-460E-94D1-54222C63F5DA}</a:tableStyleId>
              </a:tblPr>
              <a:tblGrid>
                <a:gridCol w="5932973">
                  <a:extLst>
                    <a:ext uri="{9D8B030D-6E8A-4147-A177-3AD203B41FA5}">
                      <a16:colId xmlns:a16="http://schemas.microsoft.com/office/drawing/2014/main" val="3924815551"/>
                    </a:ext>
                  </a:extLst>
                </a:gridCol>
                <a:gridCol w="2944697">
                  <a:extLst>
                    <a:ext uri="{9D8B030D-6E8A-4147-A177-3AD203B41FA5}">
                      <a16:colId xmlns:a16="http://schemas.microsoft.com/office/drawing/2014/main" val="1941528761"/>
                    </a:ext>
                  </a:extLst>
                </a:gridCol>
              </a:tblGrid>
              <a:tr h="408097">
                <a:tc>
                  <a:txBody>
                    <a:bodyPr/>
                    <a:lstStyle/>
                    <a:p>
                      <a:pPr algn="ctr"/>
                      <a:r>
                        <a:rPr lang="ja-JP" altLang="en-US" sz="2400" b="1" dirty="0">
                          <a:latin typeface="UD デジタル 教科書体 N-R" panose="02020400000000000000" pitchFamily="17" charset="-128"/>
                          <a:ea typeface="UD デジタル 教科書体 N-R" panose="02020400000000000000" pitchFamily="17" charset="-128"/>
                        </a:rPr>
                        <a:t>項　　　目</a:t>
                      </a:r>
                    </a:p>
                  </a:txBody>
                  <a:tcPr marL="45199" marR="45199" marT="22600" marB="22600" anchor="ctr"/>
                </a:tc>
                <a:tc>
                  <a:txBody>
                    <a:bodyPr/>
                    <a:lstStyle/>
                    <a:p>
                      <a:pPr algn="ctr"/>
                      <a:r>
                        <a:rPr lang="ja-JP" altLang="en-US" sz="2400" b="1" dirty="0">
                          <a:latin typeface="UD デジタル 教科書体 N-R" panose="02020400000000000000" pitchFamily="17" charset="-128"/>
                          <a:ea typeface="UD デジタル 教科書体 N-R" panose="02020400000000000000" pitchFamily="17" charset="-128"/>
                        </a:rPr>
                        <a:t>金　　　額</a:t>
                      </a:r>
                    </a:p>
                  </a:txBody>
                  <a:tcPr marL="45199" marR="45199" marT="22600" marB="22600" anchor="ctr"/>
                </a:tc>
                <a:extLst>
                  <a:ext uri="{0D108BD9-81ED-4DB2-BD59-A6C34878D82A}">
                    <a16:rowId xmlns:a16="http://schemas.microsoft.com/office/drawing/2014/main" val="3543064018"/>
                  </a:ext>
                </a:extLst>
              </a:tr>
              <a:tr h="408097">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申立手数料</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800</a:t>
                      </a:r>
                      <a:r>
                        <a:rPr lang="ja-JP" altLang="en-US" sz="2400" b="1">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1985296660"/>
                  </a:ext>
                </a:extLst>
              </a:tr>
              <a:tr h="420696">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連絡用の郵便切手代</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3</a:t>
                      </a:r>
                      <a:r>
                        <a:rPr lang="ja-JP" altLang="en-US" sz="2400" b="1">
                          <a:latin typeface="UD デジタル 教科書体 N-R" panose="02020400000000000000" pitchFamily="17" charset="-128"/>
                          <a:ea typeface="UD デジタル 教科書体 N-R" panose="02020400000000000000" pitchFamily="17" charset="-128"/>
                        </a:rPr>
                        <a:t>千～</a:t>
                      </a:r>
                      <a:r>
                        <a:rPr lang="en-US" altLang="ja-JP" sz="2400" b="1">
                          <a:latin typeface="UD デジタル 教科書体 N-R" panose="02020400000000000000" pitchFamily="17" charset="-128"/>
                          <a:ea typeface="UD デジタル 教科書体 N-R" panose="02020400000000000000" pitchFamily="17" charset="-128"/>
                        </a:rPr>
                        <a:t>5</a:t>
                      </a:r>
                      <a:r>
                        <a:rPr lang="ja-JP" altLang="en-US" sz="2400" b="1">
                          <a:latin typeface="UD デジタル 教科書体 N-R" panose="02020400000000000000" pitchFamily="17" charset="-128"/>
                          <a:ea typeface="UD デジタル 教科書体 N-R" panose="02020400000000000000" pitchFamily="17" charset="-128"/>
                        </a:rPr>
                        <a:t>千円程度</a:t>
                      </a:r>
                    </a:p>
                  </a:txBody>
                  <a:tcPr marL="45199" marR="45199" marT="22600" marB="22600" anchor="ctr"/>
                </a:tc>
                <a:extLst>
                  <a:ext uri="{0D108BD9-81ED-4DB2-BD59-A6C34878D82A}">
                    <a16:rowId xmlns:a16="http://schemas.microsoft.com/office/drawing/2014/main" val="2954436260"/>
                  </a:ext>
                </a:extLst>
              </a:tr>
              <a:tr h="408097">
                <a:tc>
                  <a:txBody>
                    <a:bodyPr/>
                    <a:lstStyle/>
                    <a:p>
                      <a:r>
                        <a:rPr lang="zh-TW" altLang="en-US" sz="2400" b="1">
                          <a:latin typeface="UD デジタル 教科書体 N-R" panose="02020400000000000000" pitchFamily="17" charset="-128"/>
                          <a:ea typeface="UD デジタル 教科書体 N-R" panose="02020400000000000000" pitchFamily="17" charset="-128"/>
                        </a:rPr>
                        <a:t>後見登記手数料</a:t>
                      </a:r>
                    </a:p>
                  </a:txBody>
                  <a:tcPr marL="45199" marR="45199" marT="22600" marB="22600" anchor="ctr"/>
                </a:tc>
                <a:tc>
                  <a:txBody>
                    <a:bodyPr/>
                    <a:lstStyle/>
                    <a:p>
                      <a:r>
                        <a:rPr lang="en-US" altLang="ja-JP" sz="2400" b="1">
                          <a:latin typeface="UD デジタル 教科書体 N-R" panose="02020400000000000000" pitchFamily="17" charset="-128"/>
                          <a:ea typeface="UD デジタル 教科書体 N-R" panose="02020400000000000000" pitchFamily="17" charset="-128"/>
                        </a:rPr>
                        <a:t>2,600</a:t>
                      </a:r>
                      <a:r>
                        <a:rPr lang="ja-JP" altLang="en-US" sz="2400" b="1">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3084314566"/>
                  </a:ext>
                </a:extLst>
              </a:tr>
              <a:tr h="420696">
                <a:tc>
                  <a:txBody>
                    <a:bodyPr/>
                    <a:lstStyle/>
                    <a:p>
                      <a:r>
                        <a:rPr lang="ja-JP" altLang="en-US" sz="2400" b="1" dirty="0">
                          <a:latin typeface="UD デジタル 教科書体 N-R" panose="02020400000000000000" pitchFamily="17" charset="-128"/>
                          <a:ea typeface="UD デジタル 教科書体 N-R" panose="02020400000000000000" pitchFamily="17" charset="-128"/>
                        </a:rPr>
                        <a:t>本人の診断書の作成手数料</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1</a:t>
                      </a:r>
                      <a:r>
                        <a:rPr lang="ja-JP" altLang="en-US" sz="2400" b="1" dirty="0">
                          <a:latin typeface="UD デジタル 教科書体 N-R" panose="02020400000000000000" pitchFamily="17" charset="-128"/>
                          <a:ea typeface="UD デジタル 教科書体 N-R" panose="02020400000000000000" pitchFamily="17" charset="-128"/>
                        </a:rPr>
                        <a:t>万円程度</a:t>
                      </a:r>
                    </a:p>
                  </a:txBody>
                  <a:tcPr marL="45199" marR="45199" marT="22600" marB="22600" anchor="ctr"/>
                </a:tc>
                <a:extLst>
                  <a:ext uri="{0D108BD9-81ED-4DB2-BD59-A6C34878D82A}">
                    <a16:rowId xmlns:a16="http://schemas.microsoft.com/office/drawing/2014/main" val="2724691194"/>
                  </a:ext>
                </a:extLst>
              </a:tr>
              <a:tr h="961591">
                <a:tc>
                  <a:txBody>
                    <a:bodyPr/>
                    <a:lstStyle/>
                    <a:p>
                      <a:r>
                        <a:rPr lang="ja-JP" altLang="en-US" sz="2400" b="1">
                          <a:latin typeface="UD デジタル 教科書体 N-R" panose="02020400000000000000" pitchFamily="17" charset="-128"/>
                          <a:ea typeface="UD デジタル 教科書体 N-R" panose="02020400000000000000" pitchFamily="17" charset="-128"/>
                        </a:rPr>
                        <a:t>本人の成年後見等に関する登記がされていないことの証明書の交付手数料</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300</a:t>
                      </a:r>
                      <a:r>
                        <a:rPr lang="ja-JP" altLang="en-US" sz="2400" b="1" dirty="0">
                          <a:latin typeface="UD デジタル 教科書体 N-R" panose="02020400000000000000" pitchFamily="17" charset="-128"/>
                          <a:ea typeface="UD デジタル 教科書体 N-R" panose="02020400000000000000" pitchFamily="17" charset="-128"/>
                        </a:rPr>
                        <a:t>円</a:t>
                      </a:r>
                    </a:p>
                  </a:txBody>
                  <a:tcPr marL="45199" marR="45199" marT="22600" marB="22600" anchor="ctr"/>
                </a:tc>
                <a:extLst>
                  <a:ext uri="{0D108BD9-81ED-4DB2-BD59-A6C34878D82A}">
                    <a16:rowId xmlns:a16="http://schemas.microsoft.com/office/drawing/2014/main" val="735175162"/>
                  </a:ext>
                </a:extLst>
              </a:tr>
              <a:tr h="763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latin typeface="UD デジタル 教科書体 N-R" panose="02020400000000000000" pitchFamily="17" charset="-128"/>
                          <a:ea typeface="UD デジタル 教科書体 N-R" panose="02020400000000000000" pitchFamily="17" charset="-128"/>
                        </a:rPr>
                        <a:t>鑑定費用（家庭裁判所によって鑑定が必要と判断された場合）</a:t>
                      </a:r>
                    </a:p>
                  </a:txBody>
                  <a:tcPr marL="45199" marR="45199" marT="22600" marB="22600" anchor="ctr"/>
                </a:tc>
                <a:tc>
                  <a:txBody>
                    <a:bodyPr/>
                    <a:lstStyle/>
                    <a:p>
                      <a:r>
                        <a:rPr lang="en-US" altLang="ja-JP" sz="2400" b="1" dirty="0">
                          <a:latin typeface="UD デジタル 教科書体 N-R" panose="02020400000000000000" pitchFamily="17" charset="-128"/>
                          <a:ea typeface="UD デジタル 教科書体 N-R" panose="02020400000000000000" pitchFamily="17" charset="-128"/>
                        </a:rPr>
                        <a:t>10</a:t>
                      </a:r>
                      <a:r>
                        <a:rPr lang="ja-JP" altLang="en-US" sz="2400" b="1" dirty="0">
                          <a:latin typeface="UD デジタル 教科書体 N-R" panose="02020400000000000000" pitchFamily="17" charset="-128"/>
                          <a:ea typeface="UD デジタル 教科書体 N-R" panose="02020400000000000000" pitchFamily="17" charset="-128"/>
                        </a:rPr>
                        <a:t>万円程度</a:t>
                      </a:r>
                    </a:p>
                  </a:txBody>
                  <a:tcPr marL="45199" marR="45199" marT="22600" marB="22600" anchor="ctr"/>
                </a:tc>
                <a:extLst>
                  <a:ext uri="{0D108BD9-81ED-4DB2-BD59-A6C34878D82A}">
                    <a16:rowId xmlns:a16="http://schemas.microsoft.com/office/drawing/2014/main" val="1357533825"/>
                  </a:ext>
                </a:extLst>
              </a:tr>
            </a:tbl>
          </a:graphicData>
        </a:graphic>
      </p:graphicFrame>
      <p:sp>
        <p:nvSpPr>
          <p:cNvPr id="4" name="テキスト ボックス 3">
            <a:extLst>
              <a:ext uri="{FF2B5EF4-FFF2-40B4-BE49-F238E27FC236}">
                <a16:creationId xmlns:a16="http://schemas.microsoft.com/office/drawing/2014/main" id="{23413ADF-A4A4-407A-83CA-FBCC13171489}"/>
              </a:ext>
            </a:extLst>
          </p:cNvPr>
          <p:cNvSpPr txBox="1"/>
          <p:nvPr/>
        </p:nvSpPr>
        <p:spPr>
          <a:xfrm>
            <a:off x="514904" y="5353234"/>
            <a:ext cx="9072979" cy="83099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＊その他住民票・戸籍謄本・印鑑証明等の実費及び専門家への契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約作成業務を依頼する場合は報酬費用が別途必要となります。　　　　　　</a:t>
            </a:r>
          </a:p>
        </p:txBody>
      </p:sp>
      <p:sp>
        <p:nvSpPr>
          <p:cNvPr id="5" name="テキスト ボックス 4">
            <a:extLst>
              <a:ext uri="{FF2B5EF4-FFF2-40B4-BE49-F238E27FC236}">
                <a16:creationId xmlns:a16="http://schemas.microsoft.com/office/drawing/2014/main" id="{D851654F-D6E3-47A4-A253-EA9DAD0E97C3}"/>
              </a:ext>
            </a:extLst>
          </p:cNvPr>
          <p:cNvSpPr txBox="1"/>
          <p:nvPr/>
        </p:nvSpPr>
        <p:spPr>
          <a:xfrm>
            <a:off x="514904" y="558725"/>
            <a:ext cx="8877670" cy="830997"/>
          </a:xfrm>
          <a:prstGeom prst="rect">
            <a:avLst/>
          </a:prstGeom>
          <a:noFill/>
        </p:spPr>
        <p:txBody>
          <a:bodyPr wrap="square" rtlCol="0">
            <a:spAutoFit/>
          </a:bodyPr>
          <a:lstStyle/>
          <a:p>
            <a:r>
              <a:rPr lang="ja-JP" altLang="en-US" sz="2400" b="1" dirty="0">
                <a:latin typeface="UD デジタル 教科書体 N-R" panose="02020400000000000000" pitchFamily="17" charset="-128"/>
                <a:ea typeface="UD デジタル 教科書体 N-R" panose="02020400000000000000" pitchFamily="17" charset="-128"/>
              </a:rPr>
              <a:t>　申立ての際は以下の費用が発生します。この費用については申立人が用意します。</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489161C4-43C7-40FA-9879-38CBB1CB684C}"/>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C6B8C8D2-3D8C-4E68-BE17-FE6A6FB44D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89255" y="93385"/>
            <a:ext cx="487363" cy="487363"/>
          </a:xfrm>
          <a:prstGeom prst="rect">
            <a:avLst/>
          </a:prstGeom>
        </p:spPr>
      </p:pic>
    </p:spTree>
    <p:extLst>
      <p:ext uri="{BB962C8B-B14F-4D97-AF65-F5344CB8AC3E}">
        <p14:creationId xmlns:p14="http://schemas.microsoft.com/office/powerpoint/2010/main" val="2433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B81A5AD-F3BE-4BDF-8EC9-74BBDD15789B}"/>
              </a:ext>
            </a:extLst>
          </p:cNvPr>
          <p:cNvSpPr txBox="1"/>
          <p:nvPr/>
        </p:nvSpPr>
        <p:spPr>
          <a:xfrm>
            <a:off x="239697" y="40876"/>
            <a:ext cx="9666303"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３．成年後見制度に係る行政・関連機関の支援について</a:t>
            </a:r>
          </a:p>
        </p:txBody>
      </p:sp>
      <p:sp>
        <p:nvSpPr>
          <p:cNvPr id="4" name="テキスト ボックス 3">
            <a:extLst>
              <a:ext uri="{FF2B5EF4-FFF2-40B4-BE49-F238E27FC236}">
                <a16:creationId xmlns:a16="http://schemas.microsoft.com/office/drawing/2014/main" id="{610A6573-B527-4DB6-A6DF-A6E6A7F81E47}"/>
              </a:ext>
            </a:extLst>
          </p:cNvPr>
          <p:cNvSpPr txBox="1"/>
          <p:nvPr/>
        </p:nvSpPr>
        <p:spPr>
          <a:xfrm>
            <a:off x="239696" y="696445"/>
            <a:ext cx="9666303" cy="6063198"/>
          </a:xfrm>
          <a:prstGeom prst="rect">
            <a:avLst/>
          </a:prstGeom>
          <a:noFill/>
        </p:spPr>
        <p:txBody>
          <a:bodyPr wrap="square" rtlCol="0">
            <a:spAutoFit/>
          </a:bodyPr>
          <a:lstStyle/>
          <a:p>
            <a:r>
              <a:rPr lang="ja-JP" altLang="en-US" sz="2600" b="1" dirty="0">
                <a:latin typeface="UD デジタル 教科書体 N-R" panose="02020400000000000000" pitchFamily="17" charset="-128"/>
                <a:ea typeface="UD デジタル 教科書体 N-R" panose="02020400000000000000" pitchFamily="17" charset="-128"/>
              </a:rPr>
              <a:t>（</a:t>
            </a:r>
            <a:r>
              <a:rPr lang="en-US" altLang="ja-JP" sz="2600" b="1" dirty="0">
                <a:latin typeface="UD デジタル 教科書体 N-R" panose="02020400000000000000" pitchFamily="17" charset="-128"/>
                <a:ea typeface="UD デジタル 教科書体 N-R" panose="02020400000000000000" pitchFamily="17" charset="-128"/>
              </a:rPr>
              <a:t>1</a:t>
            </a:r>
            <a:r>
              <a:rPr lang="ja-JP" altLang="en-US" sz="2600" b="1" dirty="0">
                <a:latin typeface="UD デジタル 教科書体 N-R" panose="02020400000000000000" pitchFamily="17" charset="-128"/>
                <a:ea typeface="UD デジタル 教科書体 N-R" panose="02020400000000000000" pitchFamily="17" charset="-128"/>
              </a:rPr>
              <a:t>）　成年後見制度の市町村長の申し立てと利用支援事業</a:t>
            </a:r>
          </a:p>
          <a:p>
            <a:r>
              <a:rPr lang="ja-JP" altLang="en-US" sz="2400" b="1" dirty="0">
                <a:latin typeface="UD デジタル 教科書体 N-R" panose="02020400000000000000" pitchFamily="17" charset="-128"/>
                <a:ea typeface="UD デジタル 教科書体 N-R" panose="02020400000000000000" pitchFamily="17" charset="-128"/>
              </a:rPr>
              <a:t>　　　　成年後見制度を利用したくても、身近に申し立てる親族がい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なったり、申立経費や後見人の報酬を負担できないなど、さま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ざまな理由で利用できない人がいます。このような人々の成年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後見制度の利用を</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公的に支援する制度</a:t>
            </a:r>
            <a:r>
              <a:rPr lang="ja-JP" altLang="en-US" sz="2400" b="1" dirty="0">
                <a:latin typeface="UD デジタル 教科書体 N-R" panose="02020400000000000000" pitchFamily="17" charset="-128"/>
                <a:ea typeface="UD デジタル 教科書体 N-R" panose="02020400000000000000" pitchFamily="17" charset="-128"/>
              </a:rPr>
              <a:t>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①　</a:t>
            </a:r>
            <a:r>
              <a:rPr lang="zh-TW" altLang="en-US" sz="2600" b="1" dirty="0">
                <a:latin typeface="UD デジタル 教科書体 N-R" panose="02020400000000000000" pitchFamily="17" charset="-128"/>
                <a:ea typeface="UD デジタル 教科書体 N-R" panose="02020400000000000000" pitchFamily="17" charset="-128"/>
              </a:rPr>
              <a:t>市町村長申立権 </a:t>
            </a:r>
            <a:endParaRPr lang="en-US" altLang="zh-TW"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成年後見制度の利用が必要な状況であるにもかかわらず、</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本人</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や家族ともに申立を行うことが難しい場合</a:t>
            </a:r>
            <a:r>
              <a:rPr lang="ja-JP" altLang="en-US" sz="2400" b="1" dirty="0">
                <a:latin typeface="UD デジタル 教科書体 N-R" panose="02020400000000000000" pitchFamily="17" charset="-128"/>
                <a:ea typeface="UD デジタル 教科書体 N-R" panose="02020400000000000000" pitchFamily="17" charset="-128"/>
              </a:rPr>
              <a:t>など、</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特に必要がある</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とき</a:t>
            </a:r>
            <a:r>
              <a:rPr lang="ja-JP" altLang="en-US" sz="2400" b="1" dirty="0">
                <a:latin typeface="UD デジタル 教科書体 N-R" panose="02020400000000000000" pitchFamily="17" charset="-128"/>
                <a:ea typeface="UD デジタル 教科書体 N-R" panose="02020400000000000000" pitchFamily="17" charset="-128"/>
              </a:rPr>
              <a:t>は市町村長が申し立てすることができます。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申立の理由</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b="1" dirty="0">
                <a:latin typeface="UD デジタル 教科書体 N-R" panose="02020400000000000000" pitchFamily="17" charset="-128"/>
                <a:ea typeface="UD デジタル 教科書体 N-R" panose="02020400000000000000" pitchFamily="17" charset="-128"/>
              </a:rPr>
              <a:t>　　　・４親等内の親族がいない場合 </a:t>
            </a:r>
          </a:p>
          <a:p>
            <a:r>
              <a:rPr lang="ja-JP" altLang="en-US" sz="2400" b="1" dirty="0">
                <a:latin typeface="UD デジタル 教科書体 N-R" panose="02020400000000000000" pitchFamily="17" charset="-128"/>
                <a:ea typeface="UD デジタル 教科書体 N-R" panose="02020400000000000000" pitchFamily="17" charset="-128"/>
              </a:rPr>
              <a:t>　　　・４親等内の親族がいても、音信不通だったり、申立を拒否し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ている場合 </a:t>
            </a:r>
          </a:p>
          <a:p>
            <a:r>
              <a:rPr lang="ja-JP" altLang="en-US" sz="2400" b="1" dirty="0">
                <a:latin typeface="UD デジタル 教科書体 N-R" panose="02020400000000000000" pitchFamily="17" charset="-128"/>
                <a:ea typeface="UD デジタル 教科書体 N-R" panose="02020400000000000000" pitchFamily="17" charset="-128"/>
              </a:rPr>
              <a:t>　　　・虐待等の理由により、親族による申立が適当でない場合 </a:t>
            </a:r>
          </a:p>
          <a:p>
            <a:endParaRPr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1F62BDF6-2558-47A2-9F21-208855EB4B51}"/>
              </a:ext>
            </a:extLst>
          </p:cNvPr>
          <p:cNvSpPr/>
          <p:nvPr/>
        </p:nvSpPr>
        <p:spPr>
          <a:xfrm>
            <a:off x="6991473" y="6471073"/>
            <a:ext cx="2743059"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ミナー資料　栂村行政書士事務所</a:t>
            </a:r>
          </a:p>
        </p:txBody>
      </p:sp>
      <p:sp>
        <p:nvSpPr>
          <p:cNvPr id="3" name="正方形/長方形 2">
            <a:extLst>
              <a:ext uri="{FF2B5EF4-FFF2-40B4-BE49-F238E27FC236}">
                <a16:creationId xmlns:a16="http://schemas.microsoft.com/office/drawing/2014/main" id="{AFD74AEA-B1FE-41CA-BFC5-592A01E9D35E}"/>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C665DD20-218F-4064-932C-EAD670DF2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47169" y="76733"/>
            <a:ext cx="487363" cy="487363"/>
          </a:xfrm>
          <a:prstGeom prst="rect">
            <a:avLst/>
          </a:prstGeom>
        </p:spPr>
      </p:pic>
    </p:spTree>
    <p:extLst>
      <p:ext uri="{BB962C8B-B14F-4D97-AF65-F5344CB8AC3E}">
        <p14:creationId xmlns:p14="http://schemas.microsoft.com/office/powerpoint/2010/main" val="40824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8AEF29-A1C7-44AD-93D3-BD8EFF70876C}"/>
              </a:ext>
            </a:extLst>
          </p:cNvPr>
          <p:cNvSpPr txBox="1"/>
          <p:nvPr/>
        </p:nvSpPr>
        <p:spPr>
          <a:xfrm>
            <a:off x="275207" y="44621"/>
            <a:ext cx="9470371" cy="7171194"/>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a:t>
            </a:r>
            <a:r>
              <a:rPr lang="ja-JP" altLang="en-US" sz="2600" b="1" dirty="0">
                <a:latin typeface="UD デジタル 教科書体 N-R" panose="02020400000000000000" pitchFamily="17" charset="-128"/>
                <a:ea typeface="UD デジタル 教科書体 N-R" panose="02020400000000000000" pitchFamily="17" charset="-128"/>
              </a:rPr>
              <a:t>②　</a:t>
            </a:r>
            <a:r>
              <a:rPr lang="zh-TW" altLang="en-US" sz="2600" b="1" dirty="0">
                <a:latin typeface="UD デジタル 教科書体 N-R" panose="02020400000000000000" pitchFamily="17" charset="-128"/>
                <a:ea typeface="UD デジタル 教科書体 N-R" panose="02020400000000000000" pitchFamily="17" charset="-128"/>
              </a:rPr>
              <a:t>成年後見制度利用支援事業</a:t>
            </a:r>
            <a:endParaRPr lang="en-US" altLang="zh-TW"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成年後見制度の利用が必要にもかかわらず、申立費用、後見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人の報酬等の費用負担が困難なため利用することができない場</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合に、市町村から必要な費用について補助を受けることができ</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市町村の任意事業のため担当課にお問い合わせ願います。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2</a:t>
            </a:r>
            <a:r>
              <a:rPr kumimoji="1" lang="ja-JP" altLang="en-US" sz="2600" b="1" dirty="0">
                <a:latin typeface="UD デジタル 教科書体 N-R" panose="02020400000000000000" pitchFamily="17" charset="-128"/>
                <a:ea typeface="UD デジタル 教科書体 N-R" panose="02020400000000000000" pitchFamily="17" charset="-128"/>
              </a:rPr>
              <a:t>）社会福祉協議会の日常生活自立支援事業</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判断能力が不十分であるために日常生活を営むのに支障があ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るものの、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日常生活自立支援の利用契約を締結す能力を有する</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ことが制度を利用する条件</a:t>
            </a:r>
            <a:r>
              <a:rPr kumimoji="1" lang="ja-JP" altLang="en-US" sz="2400" b="1" dirty="0">
                <a:latin typeface="UD デジタル 教科書体 N-R" panose="02020400000000000000" pitchFamily="17" charset="-128"/>
                <a:ea typeface="UD デジタル 教科書体 N-R" panose="02020400000000000000" pitchFamily="17" charset="-128"/>
              </a:rPr>
              <a:t>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支援内容</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福祉サービスを安心して利用するための支援</a:t>
            </a:r>
          </a:p>
          <a:p>
            <a:r>
              <a:rPr lang="ja-JP" altLang="en-US" sz="2400" b="1" dirty="0">
                <a:latin typeface="UD デジタル 教科書体 N-R" panose="02020400000000000000" pitchFamily="17" charset="-128"/>
                <a:ea typeface="UD デジタル 教科書体 N-R" panose="02020400000000000000" pitchFamily="17" charset="-128"/>
              </a:rPr>
              <a:t>　　　②　毎日の生活に欠かせない、お金の出し入れの支援</a:t>
            </a:r>
          </a:p>
          <a:p>
            <a:r>
              <a:rPr lang="ja-JP" altLang="en-US" sz="2400" b="1" dirty="0">
                <a:latin typeface="UD デジタル 教科書体 N-R" panose="02020400000000000000" pitchFamily="17" charset="-128"/>
                <a:ea typeface="UD デジタル 教科書体 N-R" panose="02020400000000000000" pitchFamily="17" charset="-128"/>
              </a:rPr>
              <a:t>　　　③　日常生活に必要な事務手続きの支援</a:t>
            </a:r>
          </a:p>
          <a:p>
            <a:r>
              <a:rPr lang="ja-JP" altLang="en-US" sz="2400" b="1" dirty="0">
                <a:latin typeface="UD デジタル 教科書体 N-R" panose="02020400000000000000" pitchFamily="17" charset="-128"/>
                <a:ea typeface="UD デジタル 教科書体 N-R" panose="02020400000000000000" pitchFamily="17" charset="-128"/>
              </a:rPr>
              <a:t>　　　④　大切な通帳や証書などの保管支援等</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＊詳細はお近くの社会福祉協議会にお問い合わせ願います。</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CDDEAF4-EF83-4E33-AE1C-F0D09C054997}"/>
              </a:ext>
            </a:extLst>
          </p:cNvPr>
          <p:cNvSpPr/>
          <p:nvPr/>
        </p:nvSpPr>
        <p:spPr>
          <a:xfrm>
            <a:off x="278978" y="6471078"/>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DB333758-DB81-4EAB-8C29-3C01BE0ED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9962" y="44621"/>
            <a:ext cx="487363" cy="487363"/>
          </a:xfrm>
          <a:prstGeom prst="rect">
            <a:avLst/>
          </a:prstGeom>
        </p:spPr>
      </p:pic>
    </p:spTree>
    <p:extLst>
      <p:ext uri="{BB962C8B-B14F-4D97-AF65-F5344CB8AC3E}">
        <p14:creationId xmlns:p14="http://schemas.microsoft.com/office/powerpoint/2010/main" val="9316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2018</TotalTime>
  <Words>1477</Words>
  <Application>Microsoft Office PowerPoint</Application>
  <PresentationFormat>A4 210 x 297 mm</PresentationFormat>
  <Paragraphs>117</Paragraphs>
  <Slides>8</Slides>
  <Notes>0</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132</cp:revision>
  <dcterms:created xsi:type="dcterms:W3CDTF">2020-02-14T05:04:01Z</dcterms:created>
  <dcterms:modified xsi:type="dcterms:W3CDTF">2020-07-16T01:45:11Z</dcterms:modified>
</cp:coreProperties>
</file>