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79" r:id="rId2"/>
    <p:sldId id="282" r:id="rId3"/>
    <p:sldId id="283" r:id="rId4"/>
    <p:sldId id="284" r:id="rId5"/>
    <p:sldId id="285" r:id="rId6"/>
    <p:sldId id="286" r:id="rId7"/>
    <p:sldId id="287" r:id="rId8"/>
    <p:sldId id="296" r:id="rId9"/>
    <p:sldId id="297" r:id="rId10"/>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CC9900"/>
    <a:srgbClr val="FF66FF"/>
    <a:srgbClr val="CC3300"/>
    <a:srgbClr val="FF9900"/>
    <a:srgbClr val="FF9933"/>
    <a:srgbClr val="0066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650" autoAdjust="0"/>
    <p:restoredTop sz="94660"/>
  </p:normalViewPr>
  <p:slideViewPr>
    <p:cSldViewPr snapToGrid="0">
      <p:cViewPr varScale="1">
        <p:scale>
          <a:sx n="73" d="100"/>
          <a:sy n="73" d="100"/>
        </p:scale>
        <p:origin x="134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2581" y="6400800"/>
            <a:ext cx="990342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6"/>
            <a:ext cx="990342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91540" y="758952"/>
            <a:ext cx="817245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893791" y="4455621"/>
            <a:ext cx="817245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23A5514-FF35-4A7A-8B73-ADB76B26A500}" type="datetimeFigureOut">
              <a:rPr kumimoji="1" lang="ja-JP" altLang="en-US" smtClean="0"/>
              <a:t>2020/7/1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A3430C-5C45-482B-9D29-47937D2C6F3C}" type="slidenum">
              <a:rPr kumimoji="1" lang="ja-JP" altLang="en-US" smtClean="0"/>
              <a:t>‹#›</a:t>
            </a:fld>
            <a:endParaRPr kumimoji="1" lang="ja-JP" altLang="en-US"/>
          </a:p>
        </p:txBody>
      </p:sp>
      <p:cxnSp>
        <p:nvCxnSpPr>
          <p:cNvPr id="9" name="Straight Connector 8"/>
          <p:cNvCxnSpPr/>
          <p:nvPr/>
        </p:nvCxnSpPr>
        <p:spPr>
          <a:xfrm>
            <a:off x="981223" y="4343400"/>
            <a:ext cx="80238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8219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23A5514-FF35-4A7A-8B73-ADB76B26A500}" type="datetimeFigureOut">
              <a:rPr kumimoji="1" lang="ja-JP" altLang="en-US" smtClean="0"/>
              <a:t>2020/7/1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A3430C-5C45-482B-9D29-47937D2C6F3C}" type="slidenum">
              <a:rPr kumimoji="1" lang="ja-JP" altLang="en-US" smtClean="0"/>
              <a:t>‹#›</a:t>
            </a:fld>
            <a:endParaRPr kumimoji="1" lang="ja-JP" altLang="en-US"/>
          </a:p>
        </p:txBody>
      </p:sp>
    </p:spTree>
    <p:extLst>
      <p:ext uri="{BB962C8B-B14F-4D97-AF65-F5344CB8AC3E}">
        <p14:creationId xmlns:p14="http://schemas.microsoft.com/office/powerpoint/2010/main" val="3548852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2581" y="6400800"/>
            <a:ext cx="990342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6"/>
            <a:ext cx="990342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7088982" y="412302"/>
            <a:ext cx="2135981" cy="57598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412302"/>
            <a:ext cx="6284119" cy="5759898"/>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23A5514-FF35-4A7A-8B73-ADB76B26A500}" type="datetimeFigureOut">
              <a:rPr kumimoji="1" lang="ja-JP" altLang="en-US" smtClean="0"/>
              <a:t>2020/7/1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A3430C-5C45-482B-9D29-47937D2C6F3C}" type="slidenum">
              <a:rPr kumimoji="1" lang="ja-JP" altLang="en-US" smtClean="0"/>
              <a:t>‹#›</a:t>
            </a:fld>
            <a:endParaRPr kumimoji="1" lang="ja-JP" altLang="en-US"/>
          </a:p>
        </p:txBody>
      </p:sp>
    </p:spTree>
    <p:extLst>
      <p:ext uri="{BB962C8B-B14F-4D97-AF65-F5344CB8AC3E}">
        <p14:creationId xmlns:p14="http://schemas.microsoft.com/office/powerpoint/2010/main" val="3127510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23A5514-FF35-4A7A-8B73-ADB76B26A500}" type="datetimeFigureOut">
              <a:rPr kumimoji="1" lang="ja-JP" altLang="en-US" smtClean="0"/>
              <a:t>2020/7/1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A3430C-5C45-482B-9D29-47937D2C6F3C}" type="slidenum">
              <a:rPr kumimoji="1" lang="ja-JP" altLang="en-US" smtClean="0"/>
              <a:t>‹#›</a:t>
            </a:fld>
            <a:endParaRPr kumimoji="1" lang="ja-JP" altLang="en-US"/>
          </a:p>
        </p:txBody>
      </p:sp>
    </p:spTree>
    <p:extLst>
      <p:ext uri="{BB962C8B-B14F-4D97-AF65-F5344CB8AC3E}">
        <p14:creationId xmlns:p14="http://schemas.microsoft.com/office/powerpoint/2010/main" val="3918057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581" y="6400800"/>
            <a:ext cx="990342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6"/>
            <a:ext cx="990342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91540" y="758952"/>
            <a:ext cx="817245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91540" y="4453128"/>
            <a:ext cx="817245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23A5514-FF35-4A7A-8B73-ADB76B26A500}" type="datetimeFigureOut">
              <a:rPr kumimoji="1" lang="ja-JP" altLang="en-US" smtClean="0"/>
              <a:t>2020/7/1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A3430C-5C45-482B-9D29-47937D2C6F3C}" type="slidenum">
              <a:rPr kumimoji="1" lang="ja-JP" altLang="en-US" smtClean="0"/>
              <a:t>‹#›</a:t>
            </a:fld>
            <a:endParaRPr kumimoji="1" lang="ja-JP" altLang="en-US"/>
          </a:p>
        </p:txBody>
      </p:sp>
      <p:cxnSp>
        <p:nvCxnSpPr>
          <p:cNvPr id="9" name="Straight Connector 8"/>
          <p:cNvCxnSpPr/>
          <p:nvPr/>
        </p:nvCxnSpPr>
        <p:spPr>
          <a:xfrm>
            <a:off x="981223" y="4343400"/>
            <a:ext cx="80238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8721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891540" y="286605"/>
            <a:ext cx="817245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91540" y="1845734"/>
            <a:ext cx="401193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52060" y="1845735"/>
            <a:ext cx="401193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23A5514-FF35-4A7A-8B73-ADB76B26A500}" type="datetimeFigureOut">
              <a:rPr kumimoji="1" lang="ja-JP" altLang="en-US" smtClean="0"/>
              <a:t>2020/7/1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DA3430C-5C45-482B-9D29-47937D2C6F3C}" type="slidenum">
              <a:rPr kumimoji="1" lang="ja-JP" altLang="en-US" smtClean="0"/>
              <a:t>‹#›</a:t>
            </a:fld>
            <a:endParaRPr kumimoji="1" lang="ja-JP" altLang="en-US"/>
          </a:p>
        </p:txBody>
      </p:sp>
    </p:spTree>
    <p:extLst>
      <p:ext uri="{BB962C8B-B14F-4D97-AF65-F5344CB8AC3E}">
        <p14:creationId xmlns:p14="http://schemas.microsoft.com/office/powerpoint/2010/main" val="2874144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891540" y="286605"/>
            <a:ext cx="817245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91540" y="1846052"/>
            <a:ext cx="401193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91540" y="2582334"/>
            <a:ext cx="401193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52060" y="1846052"/>
            <a:ext cx="401193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52060" y="2582334"/>
            <a:ext cx="401193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23A5514-FF35-4A7A-8B73-ADB76B26A500}" type="datetimeFigureOut">
              <a:rPr kumimoji="1" lang="ja-JP" altLang="en-US" smtClean="0"/>
              <a:t>2020/7/1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DA3430C-5C45-482B-9D29-47937D2C6F3C}" type="slidenum">
              <a:rPr kumimoji="1" lang="ja-JP" altLang="en-US" smtClean="0"/>
              <a:t>‹#›</a:t>
            </a:fld>
            <a:endParaRPr kumimoji="1" lang="ja-JP" altLang="en-US"/>
          </a:p>
        </p:txBody>
      </p:sp>
    </p:spTree>
    <p:extLst>
      <p:ext uri="{BB962C8B-B14F-4D97-AF65-F5344CB8AC3E}">
        <p14:creationId xmlns:p14="http://schemas.microsoft.com/office/powerpoint/2010/main" val="2816210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23A5514-FF35-4A7A-8B73-ADB76B26A500}" type="datetimeFigureOut">
              <a:rPr kumimoji="1" lang="ja-JP" altLang="en-US" smtClean="0"/>
              <a:t>2020/7/1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DA3430C-5C45-482B-9D29-47937D2C6F3C}" type="slidenum">
              <a:rPr kumimoji="1" lang="ja-JP" altLang="en-US" smtClean="0"/>
              <a:t>‹#›</a:t>
            </a:fld>
            <a:endParaRPr kumimoji="1" lang="ja-JP" altLang="en-US"/>
          </a:p>
        </p:txBody>
      </p:sp>
    </p:spTree>
    <p:extLst>
      <p:ext uri="{BB962C8B-B14F-4D97-AF65-F5344CB8AC3E}">
        <p14:creationId xmlns:p14="http://schemas.microsoft.com/office/powerpoint/2010/main" val="3278665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2581" y="6400800"/>
            <a:ext cx="990342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34316"/>
            <a:ext cx="990342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23A5514-FF35-4A7A-8B73-ADB76B26A500}" type="datetimeFigureOut">
              <a:rPr kumimoji="1" lang="ja-JP" altLang="en-US" smtClean="0"/>
              <a:t>2020/7/1</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EDA3430C-5C45-482B-9D29-47937D2C6F3C}" type="slidenum">
              <a:rPr kumimoji="1" lang="ja-JP" altLang="en-US" smtClean="0"/>
              <a:t>‹#›</a:t>
            </a:fld>
            <a:endParaRPr kumimoji="1" lang="ja-JP" altLang="en-US"/>
          </a:p>
        </p:txBody>
      </p:sp>
    </p:spTree>
    <p:extLst>
      <p:ext uri="{BB962C8B-B14F-4D97-AF65-F5344CB8AC3E}">
        <p14:creationId xmlns:p14="http://schemas.microsoft.com/office/powerpoint/2010/main" val="2423952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15" y="0"/>
            <a:ext cx="329126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282557" y="0"/>
            <a:ext cx="5200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71475" y="594359"/>
            <a:ext cx="2600325" cy="2286000"/>
          </a:xfrm>
        </p:spPr>
        <p:txBody>
          <a:bodyPr anchor="b">
            <a:normAutofit/>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3900488" y="731520"/>
            <a:ext cx="5274945"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371475" y="2926080"/>
            <a:ext cx="2600325"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378229" y="6459787"/>
            <a:ext cx="2127540" cy="365125"/>
          </a:xfrm>
        </p:spPr>
        <p:txBody>
          <a:bodyPr/>
          <a:lstStyle>
            <a:lvl1pPr algn="l">
              <a:defRPr/>
            </a:lvl1pPr>
          </a:lstStyle>
          <a:p>
            <a:fld id="{F23A5514-FF35-4A7A-8B73-ADB76B26A500}" type="datetimeFigureOut">
              <a:rPr kumimoji="1" lang="ja-JP" altLang="en-US" smtClean="0"/>
              <a:t>2020/7/1</a:t>
            </a:fld>
            <a:endParaRPr kumimoji="1" lang="ja-JP" altLang="en-US"/>
          </a:p>
        </p:txBody>
      </p:sp>
      <p:sp>
        <p:nvSpPr>
          <p:cNvPr id="6" name="Footer Placeholder 5"/>
          <p:cNvSpPr>
            <a:spLocks noGrp="1"/>
          </p:cNvSpPr>
          <p:nvPr>
            <p:ph type="ftr" sz="quarter" idx="11"/>
          </p:nvPr>
        </p:nvSpPr>
        <p:spPr>
          <a:xfrm>
            <a:off x="3900487" y="6459787"/>
            <a:ext cx="3776663"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DA3430C-5C45-482B-9D29-47937D2C6F3C}" type="slidenum">
              <a:rPr kumimoji="1" lang="ja-JP" altLang="en-US" smtClean="0"/>
              <a:t>‹#›</a:t>
            </a:fld>
            <a:endParaRPr kumimoji="1" lang="ja-JP" altLang="en-US"/>
          </a:p>
        </p:txBody>
      </p:sp>
    </p:spTree>
    <p:extLst>
      <p:ext uri="{BB962C8B-B14F-4D97-AF65-F5344CB8AC3E}">
        <p14:creationId xmlns:p14="http://schemas.microsoft.com/office/powerpoint/2010/main" val="1966420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9903421"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6"/>
            <a:ext cx="990342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91540" y="5074920"/>
            <a:ext cx="8217337" cy="822960"/>
          </a:xfrm>
        </p:spPr>
        <p:txBody>
          <a:bodyPr tIns="0" bIns="0" anchor="b">
            <a:noAutofit/>
          </a:bodyPr>
          <a:lstStyle>
            <a:lvl1pPr>
              <a:defRPr sz="36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4" y="0"/>
            <a:ext cx="9905988"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91540" y="5907024"/>
            <a:ext cx="822198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23A5514-FF35-4A7A-8B73-ADB76B26A500}" type="datetimeFigureOut">
              <a:rPr kumimoji="1" lang="ja-JP" altLang="en-US" smtClean="0"/>
              <a:t>2020/7/1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DA3430C-5C45-482B-9D29-47937D2C6F3C}" type="slidenum">
              <a:rPr kumimoji="1" lang="ja-JP" altLang="en-US" smtClean="0"/>
              <a:t>‹#›</a:t>
            </a:fld>
            <a:endParaRPr kumimoji="1" lang="ja-JP" altLang="en-US"/>
          </a:p>
        </p:txBody>
      </p:sp>
    </p:spTree>
    <p:extLst>
      <p:ext uri="{BB962C8B-B14F-4D97-AF65-F5344CB8AC3E}">
        <p14:creationId xmlns:p14="http://schemas.microsoft.com/office/powerpoint/2010/main" val="2681468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9906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9906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91540" y="286605"/>
            <a:ext cx="8172450"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91539" y="1845734"/>
            <a:ext cx="8172451"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91542" y="6459787"/>
            <a:ext cx="2008720" cy="365125"/>
          </a:xfrm>
          <a:prstGeom prst="rect">
            <a:avLst/>
          </a:prstGeom>
        </p:spPr>
        <p:txBody>
          <a:bodyPr vert="horz" lIns="91440" tIns="45720" rIns="91440" bIns="45720" rtlCol="0" anchor="ctr"/>
          <a:lstStyle>
            <a:lvl1pPr algn="l">
              <a:defRPr sz="900">
                <a:solidFill>
                  <a:srgbClr val="FFFFFF"/>
                </a:solidFill>
              </a:defRPr>
            </a:lvl1pPr>
          </a:lstStyle>
          <a:p>
            <a:fld id="{F23A5514-FF35-4A7A-8B73-ADB76B26A500}" type="datetimeFigureOut">
              <a:rPr kumimoji="1" lang="ja-JP" altLang="en-US" smtClean="0"/>
              <a:t>2020/7/1</a:t>
            </a:fld>
            <a:endParaRPr kumimoji="1" lang="ja-JP" altLang="en-US"/>
          </a:p>
        </p:txBody>
      </p:sp>
      <p:sp>
        <p:nvSpPr>
          <p:cNvPr id="5" name="Footer Placeholder 4"/>
          <p:cNvSpPr>
            <a:spLocks noGrp="1"/>
          </p:cNvSpPr>
          <p:nvPr>
            <p:ph type="ftr" sz="quarter" idx="3"/>
          </p:nvPr>
        </p:nvSpPr>
        <p:spPr>
          <a:xfrm>
            <a:off x="2995026" y="6459787"/>
            <a:ext cx="3918528"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8044123" y="6459787"/>
            <a:ext cx="1066021" cy="365125"/>
          </a:xfrm>
          <a:prstGeom prst="rect">
            <a:avLst/>
          </a:prstGeom>
        </p:spPr>
        <p:txBody>
          <a:bodyPr vert="horz" lIns="91440" tIns="45720" rIns="91440" bIns="45720" rtlCol="0" anchor="ctr"/>
          <a:lstStyle>
            <a:lvl1pPr algn="r">
              <a:defRPr sz="1050">
                <a:solidFill>
                  <a:srgbClr val="FFFFFF"/>
                </a:solidFill>
              </a:defRPr>
            </a:lvl1pPr>
          </a:lstStyle>
          <a:p>
            <a:fld id="{EDA3430C-5C45-482B-9D29-47937D2C6F3C}" type="slidenum">
              <a:rPr kumimoji="1" lang="ja-JP" altLang="en-US" smtClean="0"/>
              <a:t>‹#›</a:t>
            </a:fld>
            <a:endParaRPr kumimoji="1" lang="ja-JP" altLang="en-US"/>
          </a:p>
        </p:txBody>
      </p:sp>
      <p:cxnSp>
        <p:nvCxnSpPr>
          <p:cNvPr id="10" name="Straight Connector 9"/>
          <p:cNvCxnSpPr/>
          <p:nvPr/>
        </p:nvCxnSpPr>
        <p:spPr>
          <a:xfrm>
            <a:off x="969745" y="1737845"/>
            <a:ext cx="809815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637820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AD0C348E-69CA-4472-BEA5-B2CC2BD30AF8}"/>
              </a:ext>
            </a:extLst>
          </p:cNvPr>
          <p:cNvSpPr/>
          <p:nvPr/>
        </p:nvSpPr>
        <p:spPr>
          <a:xfrm>
            <a:off x="1436653" y="2505670"/>
            <a:ext cx="7032694" cy="923330"/>
          </a:xfrm>
          <a:prstGeom prst="rect">
            <a:avLst/>
          </a:prstGeom>
          <a:noFill/>
        </p:spPr>
        <p:txBody>
          <a:bodyPr wrap="none" lIns="91440" tIns="45720" rIns="91440" bIns="45720">
            <a:spAutoFit/>
          </a:bodyPr>
          <a:lstStyle/>
          <a:p>
            <a:pPr algn="ctr"/>
            <a:r>
              <a:rPr lang="ja-JP" altLang="en-US" sz="5400" b="1" cap="none" spc="0" dirty="0">
                <a:ln w="22225">
                  <a:solidFill>
                    <a:schemeClr val="accent2"/>
                  </a:solidFill>
                  <a:prstDash val="solid"/>
                </a:ln>
                <a:solidFill>
                  <a:schemeClr val="accent2">
                    <a:lumMod val="40000"/>
                    <a:lumOff val="60000"/>
                  </a:schemeClr>
                </a:solidFill>
                <a:effectLst/>
              </a:rPr>
              <a:t>任意後見制度の手続き</a:t>
            </a:r>
          </a:p>
        </p:txBody>
      </p:sp>
      <p:sp>
        <p:nvSpPr>
          <p:cNvPr id="3" name="正方形/長方形 2">
            <a:extLst>
              <a:ext uri="{FF2B5EF4-FFF2-40B4-BE49-F238E27FC236}">
                <a16:creationId xmlns:a16="http://schemas.microsoft.com/office/drawing/2014/main" id="{6A4703AB-AD11-4B00-B454-6389814A15E5}"/>
              </a:ext>
            </a:extLst>
          </p:cNvPr>
          <p:cNvSpPr/>
          <p:nvPr/>
        </p:nvSpPr>
        <p:spPr>
          <a:xfrm>
            <a:off x="6908919" y="6471073"/>
            <a:ext cx="2908167" cy="307777"/>
          </a:xfrm>
          <a:prstGeom prst="rect">
            <a:avLst/>
          </a:prstGeom>
          <a:noFill/>
        </p:spPr>
        <p:txBody>
          <a:bodyPr wrap="none" lIns="91440" tIns="45720" rIns="91440" bIns="4572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ja-JP" altLang="en-US" sz="1400" b="1" dirty="0">
                <a:ln w="9525">
                  <a:solidFill>
                    <a:schemeClr val="bg1"/>
                  </a:solidFill>
                  <a:prstDash val="solid"/>
                </a:ln>
                <a:solidFill>
                  <a:srgbClr val="FFFF00"/>
                </a:solidFill>
                <a:effectLst>
                  <a:outerShdw blurRad="12700" dist="38100" dir="2700000" algn="tl" rotWithShape="0">
                    <a:schemeClr val="bg1">
                      <a:lumMod val="50000"/>
                    </a:schemeClr>
                  </a:outerShdw>
                </a:effectLst>
              </a:rPr>
              <a:t>セミナー資料　栂村行政書士事務所</a:t>
            </a:r>
          </a:p>
        </p:txBody>
      </p:sp>
    </p:spTree>
    <p:extLst>
      <p:ext uri="{BB962C8B-B14F-4D97-AF65-F5344CB8AC3E}">
        <p14:creationId xmlns:p14="http://schemas.microsoft.com/office/powerpoint/2010/main" val="3737685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BE7E3047-0384-49D3-8637-4FAAD3886965}"/>
              </a:ext>
            </a:extLst>
          </p:cNvPr>
          <p:cNvSpPr txBox="1"/>
          <p:nvPr/>
        </p:nvSpPr>
        <p:spPr>
          <a:xfrm>
            <a:off x="248574" y="204186"/>
            <a:ext cx="9490229" cy="6432530"/>
          </a:xfrm>
          <a:prstGeom prst="rect">
            <a:avLst/>
          </a:prstGeom>
          <a:noFill/>
        </p:spPr>
        <p:txBody>
          <a:bodyPr wrap="square" rtlCol="0">
            <a:spAutoFit/>
          </a:bodyPr>
          <a:lstStyle/>
          <a:p>
            <a:r>
              <a:rPr kumimoji="1" lang="ja-JP" altLang="en-US" sz="2800" b="1" dirty="0">
                <a:latin typeface="UD デジタル 教科書体 N-R" panose="02020400000000000000" pitchFamily="17" charset="-128"/>
                <a:ea typeface="UD デジタル 教科書体 N-R" panose="02020400000000000000" pitchFamily="17" charset="-128"/>
              </a:rPr>
              <a:t>１．どんな場合に任意後見制度を利用するのか</a:t>
            </a:r>
            <a:endParaRPr kumimoji="1" lang="en-US" altLang="ja-JP" sz="2800" b="1" dirty="0">
              <a:latin typeface="UD デジタル 教科書体 N-R" panose="02020400000000000000" pitchFamily="17" charset="-128"/>
              <a:ea typeface="UD デジタル 教科書体 N-R" panose="02020400000000000000" pitchFamily="17" charset="-128"/>
            </a:endParaRPr>
          </a:p>
          <a:p>
            <a:endParaRPr kumimoji="1" lang="en-US" altLang="ja-JP" sz="2400" b="1" dirty="0">
              <a:latin typeface="UD デジタル 教科書体 N-R" panose="02020400000000000000" pitchFamily="17" charset="-128"/>
              <a:ea typeface="UD デジタル 教科書体 N-R" panose="02020400000000000000" pitchFamily="17" charset="-128"/>
            </a:endParaRPr>
          </a:p>
          <a:p>
            <a:r>
              <a:rPr kumimoji="1" lang="ja-JP" altLang="en-US" sz="2400" b="1" dirty="0">
                <a:solidFill>
                  <a:srgbClr val="FF0000"/>
                </a:solidFill>
                <a:latin typeface="UD デジタル 教科書体 N-R" panose="02020400000000000000" pitchFamily="17" charset="-128"/>
                <a:ea typeface="UD デジタル 教科書体 N-R" panose="02020400000000000000" pitchFamily="17" charset="-128"/>
              </a:rPr>
              <a:t>（</a:t>
            </a:r>
            <a:r>
              <a:rPr kumimoji="1" lang="en-US" altLang="ja-JP" sz="2400" b="1" u="sng" dirty="0">
                <a:solidFill>
                  <a:srgbClr val="FF0000"/>
                </a:solidFill>
                <a:latin typeface="UD デジタル 教科書体 N-R" panose="02020400000000000000" pitchFamily="17" charset="-128"/>
                <a:ea typeface="UD デジタル 教科書体 N-R" panose="02020400000000000000" pitchFamily="17" charset="-128"/>
              </a:rPr>
              <a:t>1</a:t>
            </a:r>
            <a:r>
              <a:rPr kumimoji="1" lang="ja-JP" altLang="en-US" sz="2400" b="1" u="sng" dirty="0">
                <a:solidFill>
                  <a:srgbClr val="FF0000"/>
                </a:solidFill>
                <a:latin typeface="UD デジタル 教科書体 N-R" panose="02020400000000000000" pitchFamily="17" charset="-128"/>
                <a:ea typeface="UD デジタル 教科書体 N-R" panose="02020400000000000000" pitchFamily="17" charset="-128"/>
              </a:rPr>
              <a:t>）</a:t>
            </a:r>
            <a:r>
              <a:rPr lang="ja-JP" altLang="en-US" sz="2400" b="1" u="sng" dirty="0">
                <a:solidFill>
                  <a:srgbClr val="FF0000"/>
                </a:solidFill>
                <a:latin typeface="UD デジタル 教科書体 N-R" panose="02020400000000000000" pitchFamily="17" charset="-128"/>
                <a:ea typeface="UD デジタル 教科書体 N-R" panose="02020400000000000000" pitchFamily="17" charset="-128"/>
              </a:rPr>
              <a:t>元気なうちに自分の老後のことを決めておきたい。</a:t>
            </a:r>
            <a:endParaRPr lang="en-US" altLang="ja-JP" sz="2400" b="1" u="sng" dirty="0">
              <a:solidFill>
                <a:srgbClr val="FF0000"/>
              </a:solidFill>
              <a:latin typeface="UD デジタル 教科書体 N-R" panose="02020400000000000000" pitchFamily="17" charset="-128"/>
              <a:ea typeface="UD デジタル 教科書体 N-R" panose="02020400000000000000" pitchFamily="17" charset="-128"/>
            </a:endParaRPr>
          </a:p>
          <a:p>
            <a:r>
              <a:rPr kumimoji="1" lang="ja-JP" altLang="en-US" sz="2400" b="1" dirty="0">
                <a:latin typeface="UD デジタル 教科書体 N-R" panose="02020400000000000000" pitchFamily="17" charset="-128"/>
                <a:ea typeface="UD デジタル 教科書体 N-R" panose="02020400000000000000" pitchFamily="17" charset="-128"/>
              </a:rPr>
              <a:t>　　　</a:t>
            </a:r>
            <a:r>
              <a:rPr lang="ja-JP" altLang="en-US" sz="2400" b="1" dirty="0">
                <a:latin typeface="UD デジタル 教科書体 N-R" panose="02020400000000000000" pitchFamily="17" charset="-128"/>
                <a:ea typeface="UD デジタル 教科書体 N-R" panose="02020400000000000000" pitchFamily="17" charset="-128"/>
              </a:rPr>
              <a:t>任意後見制度では、制度を利用するかどうか、任意後見人を</a:t>
            </a:r>
            <a:endParaRPr lang="en-US" altLang="ja-JP" sz="2400" b="1" dirty="0">
              <a:latin typeface="UD デジタル 教科書体 N-R" panose="02020400000000000000" pitchFamily="17" charset="-128"/>
              <a:ea typeface="UD デジタル 教科書体 N-R" panose="02020400000000000000" pitchFamily="17" charset="-128"/>
            </a:endParaRPr>
          </a:p>
          <a:p>
            <a:r>
              <a:rPr lang="ja-JP" altLang="en-US" sz="2400" b="1" dirty="0">
                <a:latin typeface="UD デジタル 教科書体 N-R" panose="02020400000000000000" pitchFamily="17" charset="-128"/>
                <a:ea typeface="UD デジタル 教科書体 N-R" panose="02020400000000000000" pitchFamily="17" charset="-128"/>
              </a:rPr>
              <a:t>　　誰にするのか、どんなことを依頼するのか、は全て本人が決め</a:t>
            </a:r>
            <a:endParaRPr lang="en-US" altLang="ja-JP" sz="2400" b="1" dirty="0">
              <a:latin typeface="UD デジタル 教科書体 N-R" panose="02020400000000000000" pitchFamily="17" charset="-128"/>
              <a:ea typeface="UD デジタル 教科書体 N-R" panose="02020400000000000000" pitchFamily="17" charset="-128"/>
            </a:endParaRPr>
          </a:p>
          <a:p>
            <a:r>
              <a:rPr lang="ja-JP" altLang="en-US" sz="2400" b="1" dirty="0">
                <a:latin typeface="UD デジタル 教科書体 N-R" panose="02020400000000000000" pitchFamily="17" charset="-128"/>
                <a:ea typeface="UD デジタル 教科書体 N-R" panose="02020400000000000000" pitchFamily="17" charset="-128"/>
              </a:rPr>
              <a:t>　　ることができます。</a:t>
            </a:r>
          </a:p>
          <a:p>
            <a:r>
              <a:rPr lang="ja-JP" altLang="en-US" sz="2400" b="1" dirty="0">
                <a:latin typeface="UD デジタル 教科書体 N-R" panose="02020400000000000000" pitchFamily="17" charset="-128"/>
                <a:ea typeface="UD デジタル 教科書体 N-R" panose="02020400000000000000" pitchFamily="17" charset="-128"/>
              </a:rPr>
              <a:t>　　　そのため、判断能力低下後も、これまでの生活スタイルを維</a:t>
            </a:r>
            <a:endParaRPr lang="en-US" altLang="ja-JP" sz="2400" b="1" dirty="0">
              <a:latin typeface="UD デジタル 教科書体 N-R" panose="02020400000000000000" pitchFamily="17" charset="-128"/>
              <a:ea typeface="UD デジタル 教科書体 N-R" panose="02020400000000000000" pitchFamily="17" charset="-128"/>
            </a:endParaRPr>
          </a:p>
          <a:p>
            <a:r>
              <a:rPr lang="ja-JP" altLang="en-US" sz="2400" b="1" dirty="0">
                <a:latin typeface="UD デジタル 教科書体 N-R" panose="02020400000000000000" pitchFamily="17" charset="-128"/>
                <a:ea typeface="UD デジタル 教科書体 N-R" panose="02020400000000000000" pitchFamily="17" charset="-128"/>
              </a:rPr>
              <a:t>　　持できるというメリットがあります。</a:t>
            </a:r>
            <a:endParaRPr lang="en-US" altLang="ja-JP" sz="2400" b="1" dirty="0">
              <a:latin typeface="UD デジタル 教科書体 N-R" panose="02020400000000000000" pitchFamily="17" charset="-128"/>
              <a:ea typeface="UD デジタル 教科書体 N-R" panose="02020400000000000000" pitchFamily="17" charset="-128"/>
            </a:endParaRPr>
          </a:p>
          <a:p>
            <a:endParaRPr lang="en-US" altLang="ja-JP" sz="2400" b="1" dirty="0">
              <a:latin typeface="UD デジタル 教科書体 N-R" panose="02020400000000000000" pitchFamily="17" charset="-128"/>
              <a:ea typeface="UD デジタル 教科書体 N-R" panose="02020400000000000000" pitchFamily="17" charset="-128"/>
            </a:endParaRPr>
          </a:p>
          <a:p>
            <a:r>
              <a:rPr lang="ja-JP" altLang="en-US" sz="2400" b="1" dirty="0">
                <a:solidFill>
                  <a:srgbClr val="FF0000"/>
                </a:solidFill>
                <a:latin typeface="UD デジタル 教科書体 N-R" panose="02020400000000000000" pitchFamily="17" charset="-128"/>
                <a:ea typeface="UD デジタル 教科書体 N-R" panose="02020400000000000000" pitchFamily="17" charset="-128"/>
              </a:rPr>
              <a:t>（</a:t>
            </a:r>
            <a:r>
              <a:rPr lang="en-US" altLang="ja-JP" sz="2400" b="1" u="sng" dirty="0">
                <a:solidFill>
                  <a:srgbClr val="FF0000"/>
                </a:solidFill>
                <a:latin typeface="UD デジタル 教科書体 N-R" panose="02020400000000000000" pitchFamily="17" charset="-128"/>
                <a:ea typeface="UD デジタル 教科書体 N-R" panose="02020400000000000000" pitchFamily="17" charset="-128"/>
              </a:rPr>
              <a:t>2</a:t>
            </a:r>
            <a:r>
              <a:rPr lang="ja-JP" altLang="en-US" sz="2400" b="1" u="sng" dirty="0">
                <a:solidFill>
                  <a:srgbClr val="FF0000"/>
                </a:solidFill>
                <a:latin typeface="UD デジタル 教科書体 N-R" panose="02020400000000000000" pitchFamily="17" charset="-128"/>
                <a:ea typeface="UD デジタル 教科書体 N-R" panose="02020400000000000000" pitchFamily="17" charset="-128"/>
              </a:rPr>
              <a:t>）身寄りない方の施設入所等に備えたい。</a:t>
            </a:r>
          </a:p>
          <a:p>
            <a:r>
              <a:rPr lang="ja-JP" altLang="en-US" sz="2400" b="1" dirty="0">
                <a:latin typeface="UD デジタル 教科書体 N-R" panose="02020400000000000000" pitchFamily="17" charset="-128"/>
                <a:ea typeface="UD デジタル 教科書体 N-R" panose="02020400000000000000" pitchFamily="17" charset="-128"/>
              </a:rPr>
              <a:t>　　　施設入所契約を締結する際、身元保証人が必要になります。</a:t>
            </a:r>
          </a:p>
          <a:p>
            <a:r>
              <a:rPr lang="ja-JP" altLang="en-US" sz="2400" b="1" dirty="0">
                <a:latin typeface="UD デジタル 教科書体 N-R" panose="02020400000000000000" pitchFamily="17" charset="-128"/>
                <a:ea typeface="UD デジタル 教科書体 N-R" panose="02020400000000000000" pitchFamily="17" charset="-128"/>
              </a:rPr>
              <a:t>　　　身寄りがなく、身元保証人が立てられない場合は、身元保証</a:t>
            </a:r>
            <a:endParaRPr lang="en-US" altLang="ja-JP" sz="2400" b="1" dirty="0">
              <a:latin typeface="UD デジタル 教科書体 N-R" panose="02020400000000000000" pitchFamily="17" charset="-128"/>
              <a:ea typeface="UD デジタル 教科書体 N-R" panose="02020400000000000000" pitchFamily="17" charset="-128"/>
            </a:endParaRPr>
          </a:p>
          <a:p>
            <a:r>
              <a:rPr lang="ja-JP" altLang="en-US" sz="2400" b="1" dirty="0">
                <a:latin typeface="UD デジタル 教科書体 N-R" panose="02020400000000000000" pitchFamily="17" charset="-128"/>
                <a:ea typeface="UD デジタル 教科書体 N-R" panose="02020400000000000000" pitchFamily="17" charset="-128"/>
              </a:rPr>
              <a:t>　　会社との契約、または任意後見人を定めることを前提とする施</a:t>
            </a:r>
            <a:endParaRPr lang="en-US" altLang="ja-JP" sz="2400" b="1" dirty="0">
              <a:latin typeface="UD デジタル 教科書体 N-R" panose="02020400000000000000" pitchFamily="17" charset="-128"/>
              <a:ea typeface="UD デジタル 教科書体 N-R" panose="02020400000000000000" pitchFamily="17" charset="-128"/>
            </a:endParaRPr>
          </a:p>
          <a:p>
            <a:r>
              <a:rPr lang="ja-JP" altLang="en-US" sz="2400" b="1" dirty="0">
                <a:latin typeface="UD デジタル 教科書体 N-R" panose="02020400000000000000" pitchFamily="17" charset="-128"/>
                <a:ea typeface="UD デジタル 教科書体 N-R" panose="02020400000000000000" pitchFamily="17" charset="-128"/>
              </a:rPr>
              <a:t>　　設もあります。</a:t>
            </a:r>
            <a:endParaRPr lang="en-US" altLang="ja-JP" sz="2400" b="1" dirty="0">
              <a:latin typeface="UD デジタル 教科書体 N-R" panose="02020400000000000000" pitchFamily="17" charset="-128"/>
              <a:ea typeface="UD デジタル 教科書体 N-R" panose="02020400000000000000" pitchFamily="17" charset="-128"/>
            </a:endParaRPr>
          </a:p>
          <a:p>
            <a:r>
              <a:rPr lang="ja-JP" altLang="en-US" sz="2400" b="1" dirty="0">
                <a:latin typeface="UD デジタル 教科書体 N-R" panose="02020400000000000000" pitchFamily="17" charset="-128"/>
                <a:ea typeface="UD デジタル 教科書体 N-R" panose="02020400000000000000" pitchFamily="17" charset="-128"/>
              </a:rPr>
              <a:t>　　　そのためにはご本人に判断能力があることが必要です。</a:t>
            </a:r>
          </a:p>
          <a:p>
            <a:endParaRPr lang="ja-JP" altLang="en-US" sz="2400" b="1" dirty="0">
              <a:latin typeface="UD デジタル 教科書体 N-R" panose="02020400000000000000" pitchFamily="17" charset="-128"/>
              <a:ea typeface="UD デジタル 教科書体 N-R" panose="02020400000000000000" pitchFamily="17" charset="-128"/>
            </a:endParaRPr>
          </a:p>
          <a:p>
            <a:endParaRPr kumimoji="1" lang="ja-JP" altLang="en-US" sz="2400" b="1" dirty="0">
              <a:latin typeface="UD デジタル 教科書体 N-R" panose="02020400000000000000" pitchFamily="17" charset="-128"/>
              <a:ea typeface="UD デジタル 教科書体 N-R" panose="02020400000000000000" pitchFamily="17" charset="-128"/>
            </a:endParaRPr>
          </a:p>
        </p:txBody>
      </p:sp>
      <p:sp>
        <p:nvSpPr>
          <p:cNvPr id="3" name="正方形/長方形 2">
            <a:extLst>
              <a:ext uri="{FF2B5EF4-FFF2-40B4-BE49-F238E27FC236}">
                <a16:creationId xmlns:a16="http://schemas.microsoft.com/office/drawing/2014/main" id="{FEDCEED9-5F88-42C3-8F43-BC1F2533A013}"/>
              </a:ext>
            </a:extLst>
          </p:cNvPr>
          <p:cNvSpPr/>
          <p:nvPr/>
        </p:nvSpPr>
        <p:spPr>
          <a:xfrm>
            <a:off x="6908919" y="6471073"/>
            <a:ext cx="2908167" cy="307777"/>
          </a:xfrm>
          <a:prstGeom prst="rect">
            <a:avLst/>
          </a:prstGeom>
          <a:noFill/>
        </p:spPr>
        <p:txBody>
          <a:bodyPr wrap="none" lIns="91440" tIns="45720" rIns="91440" bIns="4572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ja-JP" altLang="en-US" sz="1400" b="1" dirty="0">
                <a:ln w="9525">
                  <a:solidFill>
                    <a:schemeClr val="bg1"/>
                  </a:solidFill>
                  <a:prstDash val="solid"/>
                </a:ln>
                <a:solidFill>
                  <a:srgbClr val="FFFF00"/>
                </a:solidFill>
                <a:effectLst>
                  <a:outerShdw blurRad="12700" dist="38100" dir="2700000" algn="tl" rotWithShape="0">
                    <a:schemeClr val="bg1">
                      <a:lumMod val="50000"/>
                    </a:schemeClr>
                  </a:outerShdw>
                </a:effectLst>
              </a:rPr>
              <a:t>セミナー資料　栂村行政書士事務所</a:t>
            </a:r>
          </a:p>
        </p:txBody>
      </p:sp>
    </p:spTree>
    <p:extLst>
      <p:ext uri="{BB962C8B-B14F-4D97-AF65-F5344CB8AC3E}">
        <p14:creationId xmlns:p14="http://schemas.microsoft.com/office/powerpoint/2010/main" val="2179585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F4824B06-B389-4F55-885F-DB09E4182BE8}"/>
              </a:ext>
            </a:extLst>
          </p:cNvPr>
          <p:cNvSpPr txBox="1"/>
          <p:nvPr/>
        </p:nvSpPr>
        <p:spPr>
          <a:xfrm>
            <a:off x="255973" y="115410"/>
            <a:ext cx="9571608" cy="523220"/>
          </a:xfrm>
          <a:prstGeom prst="rect">
            <a:avLst/>
          </a:prstGeom>
          <a:noFill/>
        </p:spPr>
        <p:txBody>
          <a:bodyPr wrap="square" rtlCol="0">
            <a:spAutoFit/>
          </a:bodyPr>
          <a:lstStyle/>
          <a:p>
            <a:r>
              <a:rPr kumimoji="1" lang="ja-JP" altLang="en-US" sz="2800" b="1" dirty="0">
                <a:latin typeface="UD デジタル 教科書体 N-R" panose="02020400000000000000" pitchFamily="17" charset="-128"/>
                <a:ea typeface="UD デジタル 教科書体 N-R" panose="02020400000000000000" pitchFamily="17" charset="-128"/>
              </a:rPr>
              <a:t>２．任意後見制度の手続き（任意後見契約の関する法律）</a:t>
            </a:r>
          </a:p>
        </p:txBody>
      </p:sp>
      <p:sp>
        <p:nvSpPr>
          <p:cNvPr id="3" name="正方形/長方形 2">
            <a:extLst>
              <a:ext uri="{FF2B5EF4-FFF2-40B4-BE49-F238E27FC236}">
                <a16:creationId xmlns:a16="http://schemas.microsoft.com/office/drawing/2014/main" id="{C334B71E-CB0D-48E4-94F3-32242F8AF32E}"/>
              </a:ext>
            </a:extLst>
          </p:cNvPr>
          <p:cNvSpPr/>
          <p:nvPr/>
        </p:nvSpPr>
        <p:spPr>
          <a:xfrm>
            <a:off x="433137" y="2196078"/>
            <a:ext cx="9394444" cy="13008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16000" rtlCol="0" anchor="ctr"/>
          <a:lstStyle/>
          <a:p>
            <a:r>
              <a:rPr kumimoji="1" lang="ja-JP" altLang="en-US" sz="2300" b="1" dirty="0">
                <a:solidFill>
                  <a:schemeClr val="tx1"/>
                </a:solidFill>
                <a:latin typeface="UD デジタル 教科書体 N-R" panose="02020400000000000000" pitchFamily="17" charset="-128"/>
                <a:ea typeface="UD デジタル 教科書体 N-R" panose="02020400000000000000" pitchFamily="17" charset="-128"/>
              </a:rPr>
              <a:t>①　任意後見受任者</a:t>
            </a:r>
            <a:r>
              <a:rPr kumimoji="1" lang="en-US" altLang="ja-JP" sz="2300" b="1" dirty="0">
                <a:solidFill>
                  <a:schemeClr val="tx1"/>
                </a:solidFill>
                <a:latin typeface="UD デジタル 教科書体 N-R" panose="02020400000000000000" pitchFamily="17" charset="-128"/>
                <a:ea typeface="UD デジタル 教科書体 N-R" panose="02020400000000000000" pitchFamily="17" charset="-128"/>
              </a:rPr>
              <a:t>(</a:t>
            </a:r>
            <a:r>
              <a:rPr kumimoji="1" lang="ja-JP" altLang="en-US" sz="2300" b="1" dirty="0">
                <a:solidFill>
                  <a:schemeClr val="tx1"/>
                </a:solidFill>
                <a:latin typeface="UD デジタル 教科書体 N-R" panose="02020400000000000000" pitchFamily="17" charset="-128"/>
                <a:ea typeface="UD デジタル 教科書体 N-R" panose="02020400000000000000" pitchFamily="17" charset="-128"/>
              </a:rPr>
              <a:t>将来の任意後見人）を誰にするのか</a:t>
            </a:r>
            <a:endParaRPr kumimoji="1" lang="en-US" altLang="ja-JP" sz="2300" b="1" dirty="0">
              <a:solidFill>
                <a:schemeClr val="tx1"/>
              </a:solidFill>
              <a:latin typeface="UD デジタル 教科書体 N-R" panose="02020400000000000000" pitchFamily="17" charset="-128"/>
              <a:ea typeface="UD デジタル 教科書体 N-R" panose="02020400000000000000" pitchFamily="17" charset="-128"/>
            </a:endParaRPr>
          </a:p>
          <a:p>
            <a:r>
              <a:rPr kumimoji="1" lang="ja-JP" altLang="en-US" sz="2300" b="1" dirty="0">
                <a:solidFill>
                  <a:schemeClr val="tx1"/>
                </a:solidFill>
                <a:latin typeface="UD デジタル 教科書体 N-R" panose="02020400000000000000" pitchFamily="17" charset="-128"/>
                <a:ea typeface="UD デジタル 教科書体 N-R" panose="02020400000000000000" pitchFamily="17" charset="-128"/>
              </a:rPr>
              <a:t>②　任意後見契約の内容を決める（</a:t>
            </a:r>
            <a:r>
              <a:rPr kumimoji="1" lang="ja-JP" altLang="en-US" sz="2300" b="1" u="sng" dirty="0">
                <a:solidFill>
                  <a:srgbClr val="FF0000"/>
                </a:solidFill>
                <a:latin typeface="UD デジタル 教科書体 N-R" panose="02020400000000000000" pitchFamily="17" charset="-128"/>
                <a:ea typeface="UD デジタル 教科書体 N-R" panose="02020400000000000000" pitchFamily="17" charset="-128"/>
              </a:rPr>
              <a:t>公正証書にしなければならない</a:t>
            </a:r>
            <a:r>
              <a:rPr kumimoji="1" lang="ja-JP" altLang="en-US" sz="2300" b="1" dirty="0">
                <a:solidFill>
                  <a:schemeClr val="tx1"/>
                </a:solidFill>
                <a:latin typeface="UD デジタル 教科書体 N-R" panose="02020400000000000000" pitchFamily="17" charset="-128"/>
                <a:ea typeface="UD デジタル 教科書体 N-R" panose="02020400000000000000" pitchFamily="17" charset="-128"/>
              </a:rPr>
              <a:t>）</a:t>
            </a:r>
            <a:endParaRPr kumimoji="1" lang="en-US" altLang="ja-JP" sz="2300" b="1" dirty="0">
              <a:solidFill>
                <a:schemeClr val="tx1"/>
              </a:solidFill>
              <a:latin typeface="UD デジタル 教科書体 N-R" panose="02020400000000000000" pitchFamily="17" charset="-128"/>
              <a:ea typeface="UD デジタル 教科書体 N-R" panose="02020400000000000000" pitchFamily="17" charset="-128"/>
            </a:endParaRPr>
          </a:p>
          <a:p>
            <a:r>
              <a:rPr kumimoji="1" lang="ja-JP" altLang="en-US" sz="2300" b="1" dirty="0">
                <a:solidFill>
                  <a:schemeClr val="tx1"/>
                </a:solidFill>
                <a:latin typeface="UD デジタル 教科書体 N-R" panose="02020400000000000000" pitchFamily="17" charset="-128"/>
                <a:ea typeface="UD デジタル 教科書体 N-R" panose="02020400000000000000" pitchFamily="17" charset="-128"/>
              </a:rPr>
              <a:t>③　契約の種類は「</a:t>
            </a:r>
            <a:r>
              <a:rPr kumimoji="1" lang="ja-JP" altLang="en-US" sz="2300" b="1" dirty="0">
                <a:solidFill>
                  <a:srgbClr val="FF0000"/>
                </a:solidFill>
                <a:latin typeface="UD デジタル 教科書体 N-R" panose="02020400000000000000" pitchFamily="17" charset="-128"/>
                <a:ea typeface="UD デジタル 教科書体 N-R" panose="02020400000000000000" pitchFamily="17" charset="-128"/>
              </a:rPr>
              <a:t>即効型</a:t>
            </a:r>
            <a:r>
              <a:rPr kumimoji="1" lang="ja-JP" altLang="en-US" sz="2300" b="1" dirty="0">
                <a:solidFill>
                  <a:schemeClr val="tx1"/>
                </a:solidFill>
                <a:latin typeface="UD デジタル 教科書体 N-R" panose="02020400000000000000" pitchFamily="17" charset="-128"/>
                <a:ea typeface="UD デジタル 教科書体 N-R" panose="02020400000000000000" pitchFamily="17" charset="-128"/>
              </a:rPr>
              <a:t>」「</a:t>
            </a:r>
            <a:r>
              <a:rPr kumimoji="1" lang="ja-JP" altLang="en-US" sz="2300" b="1" dirty="0">
                <a:solidFill>
                  <a:srgbClr val="FF0000"/>
                </a:solidFill>
                <a:latin typeface="UD デジタル 教科書体 N-R" panose="02020400000000000000" pitchFamily="17" charset="-128"/>
                <a:ea typeface="UD デジタル 教科書体 N-R" panose="02020400000000000000" pitchFamily="17" charset="-128"/>
              </a:rPr>
              <a:t>将来型</a:t>
            </a:r>
            <a:r>
              <a:rPr kumimoji="1" lang="ja-JP" altLang="en-US" sz="2300" b="1" dirty="0">
                <a:solidFill>
                  <a:schemeClr val="tx1"/>
                </a:solidFill>
                <a:latin typeface="UD デジタル 教科書体 N-R" panose="02020400000000000000" pitchFamily="17" charset="-128"/>
                <a:ea typeface="UD デジタル 教科書体 N-R" panose="02020400000000000000" pitchFamily="17" charset="-128"/>
              </a:rPr>
              <a:t>」「</a:t>
            </a:r>
            <a:r>
              <a:rPr kumimoji="1" lang="ja-JP" altLang="en-US" sz="2300" b="1" dirty="0">
                <a:solidFill>
                  <a:srgbClr val="FF0000"/>
                </a:solidFill>
                <a:latin typeface="UD デジタル 教科書体 N-R" panose="02020400000000000000" pitchFamily="17" charset="-128"/>
                <a:ea typeface="UD デジタル 教科書体 N-R" panose="02020400000000000000" pitchFamily="17" charset="-128"/>
              </a:rPr>
              <a:t>移行型</a:t>
            </a:r>
            <a:r>
              <a:rPr kumimoji="1" lang="ja-JP" altLang="en-US" sz="2300" b="1" dirty="0">
                <a:solidFill>
                  <a:schemeClr val="tx1"/>
                </a:solidFill>
                <a:latin typeface="UD デジタル 教科書体 N-R" panose="02020400000000000000" pitchFamily="17" charset="-128"/>
                <a:ea typeface="UD デジタル 教科書体 N-R" panose="02020400000000000000" pitchFamily="17" charset="-128"/>
              </a:rPr>
              <a:t>」のどれにするのか</a:t>
            </a:r>
            <a:endParaRPr kumimoji="1" lang="ja-JP" altLang="en-US" sz="2300" b="1" dirty="0">
              <a:latin typeface="UD デジタル 教科書体 N-R" panose="02020400000000000000" pitchFamily="17" charset="-128"/>
              <a:ea typeface="UD デジタル 教科書体 N-R" panose="02020400000000000000" pitchFamily="17" charset="-128"/>
            </a:endParaRPr>
          </a:p>
        </p:txBody>
      </p:sp>
      <p:sp>
        <p:nvSpPr>
          <p:cNvPr id="4" name="テキスト ボックス 3">
            <a:extLst>
              <a:ext uri="{FF2B5EF4-FFF2-40B4-BE49-F238E27FC236}">
                <a16:creationId xmlns:a16="http://schemas.microsoft.com/office/drawing/2014/main" id="{F953E2CF-F004-44F6-9393-D98815EF8A19}"/>
              </a:ext>
            </a:extLst>
          </p:cNvPr>
          <p:cNvSpPr txBox="1"/>
          <p:nvPr/>
        </p:nvSpPr>
        <p:spPr>
          <a:xfrm>
            <a:off x="637713" y="724389"/>
            <a:ext cx="9189868" cy="830997"/>
          </a:xfrm>
          <a:prstGeom prst="rect">
            <a:avLst/>
          </a:prstGeom>
          <a:noFill/>
        </p:spPr>
        <p:txBody>
          <a:bodyPr wrap="square" rtlCol="0">
            <a:spAutoFit/>
          </a:bodyPr>
          <a:lstStyle/>
          <a:p>
            <a:r>
              <a:rPr kumimoji="1" lang="ja-JP" altLang="en-US" sz="2400" b="1" dirty="0">
                <a:latin typeface="UD デジタル 教科書体 N-R" panose="02020400000000000000" pitchFamily="17" charset="-128"/>
                <a:ea typeface="UD デジタル 教科書体 N-R" panose="02020400000000000000" pitchFamily="17" charset="-128"/>
              </a:rPr>
              <a:t>　本人の意向等を確認した後、公正証書による任意後見契約締結及び任意後見登記までの手続きは次のとおりです。</a:t>
            </a:r>
            <a:endParaRPr kumimoji="1" lang="en-US" altLang="ja-JP" sz="2400" b="1" dirty="0">
              <a:latin typeface="UD デジタル 教科書体 N-R" panose="02020400000000000000" pitchFamily="17" charset="-128"/>
              <a:ea typeface="UD デジタル 教科書体 N-R" panose="02020400000000000000" pitchFamily="17" charset="-128"/>
            </a:endParaRPr>
          </a:p>
        </p:txBody>
      </p:sp>
      <p:sp>
        <p:nvSpPr>
          <p:cNvPr id="5" name="テキスト ボックス 4">
            <a:extLst>
              <a:ext uri="{FF2B5EF4-FFF2-40B4-BE49-F238E27FC236}">
                <a16:creationId xmlns:a16="http://schemas.microsoft.com/office/drawing/2014/main" id="{44D85002-E60F-43B6-A0E3-3563D1869182}"/>
              </a:ext>
            </a:extLst>
          </p:cNvPr>
          <p:cNvSpPr txBox="1"/>
          <p:nvPr/>
        </p:nvSpPr>
        <p:spPr>
          <a:xfrm>
            <a:off x="472974" y="1730282"/>
            <a:ext cx="3376010" cy="461665"/>
          </a:xfrm>
          <a:prstGeom prst="rect">
            <a:avLst/>
          </a:prstGeom>
          <a:noFill/>
        </p:spPr>
        <p:txBody>
          <a:bodyPr wrap="square" rtlCol="0">
            <a:spAutoFit/>
          </a:bodyPr>
          <a:lstStyle/>
          <a:p>
            <a:r>
              <a:rPr kumimoji="1" lang="en-US" altLang="ja-JP" sz="2400" b="1" dirty="0">
                <a:solidFill>
                  <a:srgbClr val="FF0000"/>
                </a:solidFill>
                <a:latin typeface="UD デジタル 教科書体 N-R" panose="02020400000000000000" pitchFamily="17" charset="-128"/>
                <a:ea typeface="UD デジタル 教科書体 N-R" panose="02020400000000000000" pitchFamily="17" charset="-128"/>
              </a:rPr>
              <a:t>《</a:t>
            </a:r>
            <a:r>
              <a:rPr kumimoji="1" lang="ja-JP" altLang="en-US" sz="2400" b="1" dirty="0">
                <a:solidFill>
                  <a:srgbClr val="FF0000"/>
                </a:solidFill>
                <a:latin typeface="UD デジタル 教科書体 N-R" panose="02020400000000000000" pitchFamily="17" charset="-128"/>
                <a:ea typeface="UD デジタル 教科書体 N-R" panose="02020400000000000000" pitchFamily="17" charset="-128"/>
              </a:rPr>
              <a:t>本人の意向確認</a:t>
            </a:r>
            <a:r>
              <a:rPr kumimoji="1" lang="en-US" altLang="ja-JP" sz="2400" b="1" dirty="0">
                <a:solidFill>
                  <a:srgbClr val="FF0000"/>
                </a:solidFill>
                <a:latin typeface="UD デジタル 教科書体 N-R" panose="02020400000000000000" pitchFamily="17" charset="-128"/>
                <a:ea typeface="UD デジタル 教科書体 N-R" panose="02020400000000000000" pitchFamily="17" charset="-128"/>
              </a:rPr>
              <a:t>》</a:t>
            </a:r>
            <a:endParaRPr kumimoji="1" lang="ja-JP" altLang="en-US" sz="2400" b="1" dirty="0">
              <a:solidFill>
                <a:srgbClr val="FF0000"/>
              </a:solidFill>
              <a:latin typeface="UD デジタル 教科書体 N-R" panose="02020400000000000000" pitchFamily="17" charset="-128"/>
              <a:ea typeface="UD デジタル 教科書体 N-R" panose="02020400000000000000" pitchFamily="17" charset="-128"/>
            </a:endParaRPr>
          </a:p>
        </p:txBody>
      </p:sp>
      <p:sp>
        <p:nvSpPr>
          <p:cNvPr id="6" name="テキスト ボックス 5">
            <a:extLst>
              <a:ext uri="{FF2B5EF4-FFF2-40B4-BE49-F238E27FC236}">
                <a16:creationId xmlns:a16="http://schemas.microsoft.com/office/drawing/2014/main" id="{6EC0F363-4467-415D-B9FD-E2DD4A755DC6}"/>
              </a:ext>
            </a:extLst>
          </p:cNvPr>
          <p:cNvSpPr txBox="1"/>
          <p:nvPr/>
        </p:nvSpPr>
        <p:spPr>
          <a:xfrm>
            <a:off x="480995" y="3582631"/>
            <a:ext cx="3376010" cy="461665"/>
          </a:xfrm>
          <a:prstGeom prst="rect">
            <a:avLst/>
          </a:prstGeom>
          <a:noFill/>
        </p:spPr>
        <p:txBody>
          <a:bodyPr wrap="square" rtlCol="0">
            <a:spAutoFit/>
          </a:bodyPr>
          <a:lstStyle/>
          <a:p>
            <a:r>
              <a:rPr kumimoji="1" lang="en-US" altLang="ja-JP" sz="2400" b="1" dirty="0">
                <a:solidFill>
                  <a:srgbClr val="FF0000"/>
                </a:solidFill>
                <a:latin typeface="UD デジタル 教科書体 N-R" panose="02020400000000000000" pitchFamily="17" charset="-128"/>
                <a:ea typeface="UD デジタル 教科書体 N-R" panose="02020400000000000000" pitchFamily="17" charset="-128"/>
              </a:rPr>
              <a:t>《</a:t>
            </a:r>
            <a:r>
              <a:rPr kumimoji="1" lang="ja-JP" altLang="en-US" sz="2400" b="1" dirty="0">
                <a:solidFill>
                  <a:srgbClr val="FF0000"/>
                </a:solidFill>
                <a:latin typeface="UD デジタル 教科書体 N-R" panose="02020400000000000000" pitchFamily="17" charset="-128"/>
                <a:ea typeface="UD デジタル 教科書体 N-R" panose="02020400000000000000" pitchFamily="17" charset="-128"/>
              </a:rPr>
              <a:t>契約能力の確認</a:t>
            </a:r>
            <a:r>
              <a:rPr kumimoji="1" lang="en-US" altLang="ja-JP" sz="2400" b="1" dirty="0">
                <a:solidFill>
                  <a:srgbClr val="FF0000"/>
                </a:solidFill>
                <a:latin typeface="UD デジタル 教科書体 N-R" panose="02020400000000000000" pitchFamily="17" charset="-128"/>
                <a:ea typeface="UD デジタル 教科書体 N-R" panose="02020400000000000000" pitchFamily="17" charset="-128"/>
              </a:rPr>
              <a:t>》</a:t>
            </a:r>
            <a:endParaRPr kumimoji="1" lang="ja-JP" altLang="en-US" sz="2400" b="1" dirty="0">
              <a:solidFill>
                <a:srgbClr val="FF0000"/>
              </a:solidFill>
              <a:latin typeface="UD デジタル 教科書体 N-R" panose="02020400000000000000" pitchFamily="17" charset="-128"/>
              <a:ea typeface="UD デジタル 教科書体 N-R" panose="02020400000000000000" pitchFamily="17" charset="-128"/>
            </a:endParaRPr>
          </a:p>
        </p:txBody>
      </p:sp>
      <p:sp>
        <p:nvSpPr>
          <p:cNvPr id="7" name="正方形/長方形 6">
            <a:extLst>
              <a:ext uri="{FF2B5EF4-FFF2-40B4-BE49-F238E27FC236}">
                <a16:creationId xmlns:a16="http://schemas.microsoft.com/office/drawing/2014/main" id="{DD0E84FE-8635-4B37-90CD-415E78107069}"/>
              </a:ext>
            </a:extLst>
          </p:cNvPr>
          <p:cNvSpPr/>
          <p:nvPr/>
        </p:nvSpPr>
        <p:spPr>
          <a:xfrm>
            <a:off x="438055" y="4015038"/>
            <a:ext cx="9394444" cy="226777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16000" rtlCol="0" anchor="ctr"/>
          <a:lstStyle/>
          <a:p>
            <a:r>
              <a:rPr kumimoji="1" lang="ja-JP" altLang="en-US" sz="2300" b="1" dirty="0">
                <a:solidFill>
                  <a:schemeClr val="tx1"/>
                </a:solidFill>
                <a:latin typeface="UD デジタル 教科書体 N-R" panose="02020400000000000000" pitchFamily="17" charset="-128"/>
                <a:ea typeface="UD デジタル 教科書体 N-R" panose="02020400000000000000" pitchFamily="17" charset="-128"/>
              </a:rPr>
              <a:t>①　本人が契約の内容を理解でき、契約をする意思があるかを確認</a:t>
            </a:r>
            <a:endParaRPr kumimoji="1" lang="en-US" altLang="ja-JP" sz="2300" b="1" dirty="0">
              <a:solidFill>
                <a:schemeClr val="tx1"/>
              </a:solidFill>
              <a:latin typeface="UD デジタル 教科書体 N-R" panose="02020400000000000000" pitchFamily="17" charset="-128"/>
              <a:ea typeface="UD デジタル 教科書体 N-R" panose="02020400000000000000" pitchFamily="17" charset="-128"/>
            </a:endParaRPr>
          </a:p>
          <a:p>
            <a:r>
              <a:rPr kumimoji="1" lang="ja-JP" altLang="en-US" sz="2300" b="1" dirty="0">
                <a:solidFill>
                  <a:schemeClr val="tx1"/>
                </a:solidFill>
                <a:latin typeface="UD デジタル 教科書体 N-R" panose="02020400000000000000" pitchFamily="17" charset="-128"/>
                <a:ea typeface="UD デジタル 教科書体 N-R" panose="02020400000000000000" pitchFamily="17" charset="-128"/>
              </a:rPr>
              <a:t>　　</a:t>
            </a:r>
            <a:r>
              <a:rPr kumimoji="1" lang="ja-JP" altLang="en-US" sz="2200" b="1" dirty="0">
                <a:solidFill>
                  <a:schemeClr val="tx1"/>
                </a:solidFill>
                <a:latin typeface="UD デジタル 教科書体 N-R" panose="02020400000000000000" pitchFamily="17" charset="-128"/>
                <a:ea typeface="UD デジタル 教科書体 N-R" panose="02020400000000000000" pitchFamily="17" charset="-128"/>
              </a:rPr>
              <a:t>＊必要に応じて、契約時における医師の診断書を用意すること）</a:t>
            </a:r>
            <a:endParaRPr kumimoji="1" lang="en-US" altLang="ja-JP" sz="2200" b="1" dirty="0">
              <a:solidFill>
                <a:schemeClr val="tx1"/>
              </a:solidFill>
              <a:latin typeface="UD デジタル 教科書体 N-R" panose="02020400000000000000" pitchFamily="17" charset="-128"/>
              <a:ea typeface="UD デジタル 教科書体 N-R" panose="02020400000000000000" pitchFamily="17" charset="-128"/>
            </a:endParaRPr>
          </a:p>
          <a:p>
            <a:r>
              <a:rPr kumimoji="1" lang="ja-JP" altLang="en-US" sz="2300" b="1" dirty="0">
                <a:solidFill>
                  <a:schemeClr val="tx1"/>
                </a:solidFill>
                <a:latin typeface="UD デジタル 教科書体 N-R" panose="02020400000000000000" pitchFamily="17" charset="-128"/>
                <a:ea typeface="UD デジタル 教科書体 N-R" panose="02020400000000000000" pitchFamily="17" charset="-128"/>
              </a:rPr>
              <a:t>②　自分で署名（自筆）できるか</a:t>
            </a:r>
            <a:endParaRPr kumimoji="1" lang="en-US" altLang="ja-JP" sz="2300" b="1" dirty="0">
              <a:solidFill>
                <a:schemeClr val="tx1"/>
              </a:solidFill>
              <a:latin typeface="UD デジタル 教科書体 N-R" panose="02020400000000000000" pitchFamily="17" charset="-128"/>
              <a:ea typeface="UD デジタル 教科書体 N-R" panose="02020400000000000000" pitchFamily="17" charset="-128"/>
            </a:endParaRPr>
          </a:p>
          <a:p>
            <a:r>
              <a:rPr kumimoji="1" lang="ja-JP" altLang="en-US" sz="2300" b="1" dirty="0">
                <a:solidFill>
                  <a:schemeClr val="tx1"/>
                </a:solidFill>
                <a:latin typeface="UD デジタル 教科書体 N-R" panose="02020400000000000000" pitchFamily="17" charset="-128"/>
                <a:ea typeface="UD デジタル 教科書体 N-R" panose="02020400000000000000" pitchFamily="17" charset="-128"/>
              </a:rPr>
              <a:t>　　</a:t>
            </a:r>
            <a:r>
              <a:rPr kumimoji="1" lang="ja-JP" altLang="en-US" sz="2200" b="1" dirty="0">
                <a:solidFill>
                  <a:schemeClr val="tx1"/>
                </a:solidFill>
                <a:latin typeface="UD デジタル 教科書体 N-R" panose="02020400000000000000" pitchFamily="17" charset="-128"/>
                <a:ea typeface="UD デジタル 教科書体 N-R" panose="02020400000000000000" pitchFamily="17" charset="-128"/>
              </a:rPr>
              <a:t>＊署名することが困難な場合には、あらかじめ公証人に伝えること</a:t>
            </a:r>
            <a:endParaRPr kumimoji="1" lang="en-US" altLang="ja-JP" sz="2200" b="1" dirty="0">
              <a:solidFill>
                <a:schemeClr val="tx1"/>
              </a:solidFill>
              <a:latin typeface="UD デジタル 教科書体 N-R" panose="02020400000000000000" pitchFamily="17" charset="-128"/>
              <a:ea typeface="UD デジタル 教科書体 N-R" panose="02020400000000000000" pitchFamily="17" charset="-128"/>
            </a:endParaRPr>
          </a:p>
          <a:p>
            <a:r>
              <a:rPr kumimoji="1" lang="ja-JP" altLang="en-US" sz="2400" b="1" dirty="0">
                <a:solidFill>
                  <a:schemeClr val="tx1"/>
                </a:solidFill>
                <a:latin typeface="UD デジタル 教科書体 N-R" panose="02020400000000000000" pitchFamily="17" charset="-128"/>
                <a:ea typeface="UD デジタル 教科書体 N-R" panose="02020400000000000000" pitchFamily="17" charset="-128"/>
              </a:rPr>
              <a:t>③　印鑑登録の有無を確認</a:t>
            </a:r>
            <a:endParaRPr kumimoji="1" lang="en-US" altLang="ja-JP" sz="2400" b="1" dirty="0">
              <a:solidFill>
                <a:schemeClr val="tx1"/>
              </a:solidFill>
              <a:latin typeface="UD デジタル 教科書体 N-R" panose="02020400000000000000" pitchFamily="17" charset="-128"/>
              <a:ea typeface="UD デジタル 教科書体 N-R" panose="02020400000000000000" pitchFamily="17" charset="-128"/>
            </a:endParaRPr>
          </a:p>
          <a:p>
            <a:r>
              <a:rPr kumimoji="1" lang="ja-JP" altLang="en-US" sz="2300" b="1" dirty="0">
                <a:solidFill>
                  <a:schemeClr val="tx1"/>
                </a:solidFill>
                <a:latin typeface="UD デジタル 教科書体 N-R" panose="02020400000000000000" pitchFamily="17" charset="-128"/>
                <a:ea typeface="UD デジタル 教科書体 N-R" panose="02020400000000000000" pitchFamily="17" charset="-128"/>
              </a:rPr>
              <a:t>　　</a:t>
            </a:r>
            <a:r>
              <a:rPr kumimoji="1" lang="ja-JP" altLang="en-US" sz="2200" b="1" dirty="0">
                <a:solidFill>
                  <a:schemeClr val="tx1"/>
                </a:solidFill>
                <a:latin typeface="UD デジタル 教科書体 N-R" panose="02020400000000000000" pitchFamily="17" charset="-128"/>
                <a:ea typeface="UD デジタル 教科書体 N-R" panose="02020400000000000000" pitchFamily="17" charset="-128"/>
              </a:rPr>
              <a:t>＊任意後見契約（公正証書）の作成には、実印と印鑑証明が必要</a:t>
            </a:r>
            <a:endParaRPr kumimoji="1" lang="ja-JP" altLang="en-US" sz="2200" b="1" dirty="0">
              <a:latin typeface="UD デジタル 教科書体 N-R" panose="02020400000000000000" pitchFamily="17" charset="-128"/>
              <a:ea typeface="UD デジタル 教科書体 N-R" panose="02020400000000000000" pitchFamily="17" charset="-128"/>
            </a:endParaRPr>
          </a:p>
        </p:txBody>
      </p:sp>
      <p:sp>
        <p:nvSpPr>
          <p:cNvPr id="8" name="二等辺三角形 7">
            <a:extLst>
              <a:ext uri="{FF2B5EF4-FFF2-40B4-BE49-F238E27FC236}">
                <a16:creationId xmlns:a16="http://schemas.microsoft.com/office/drawing/2014/main" id="{D6E5B57A-9D52-49FF-ACA3-10F709AF3A66}"/>
              </a:ext>
            </a:extLst>
          </p:cNvPr>
          <p:cNvSpPr/>
          <p:nvPr/>
        </p:nvSpPr>
        <p:spPr>
          <a:xfrm rot="10800000">
            <a:off x="4615035" y="3596089"/>
            <a:ext cx="773395" cy="319596"/>
          </a:xfrm>
          <a:prstGeom prst="triangle">
            <a:avLst>
              <a:gd name="adj" fmla="val 50000"/>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CA16273D-5663-4AC2-B635-23CC2D773665}"/>
              </a:ext>
            </a:extLst>
          </p:cNvPr>
          <p:cNvSpPr/>
          <p:nvPr/>
        </p:nvSpPr>
        <p:spPr>
          <a:xfrm>
            <a:off x="6908919" y="6471073"/>
            <a:ext cx="2908167" cy="307777"/>
          </a:xfrm>
          <a:prstGeom prst="rect">
            <a:avLst/>
          </a:prstGeom>
          <a:noFill/>
        </p:spPr>
        <p:txBody>
          <a:bodyPr wrap="none" lIns="91440" tIns="45720" rIns="91440" bIns="4572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ja-JP" altLang="en-US" sz="1400" b="1" dirty="0">
                <a:ln w="9525">
                  <a:solidFill>
                    <a:schemeClr val="bg1"/>
                  </a:solidFill>
                  <a:prstDash val="solid"/>
                </a:ln>
                <a:solidFill>
                  <a:srgbClr val="FFFF00"/>
                </a:solidFill>
                <a:effectLst>
                  <a:outerShdw blurRad="12700" dist="38100" dir="2700000" algn="tl" rotWithShape="0">
                    <a:schemeClr val="bg1">
                      <a:lumMod val="50000"/>
                    </a:schemeClr>
                  </a:outerShdw>
                </a:effectLst>
              </a:rPr>
              <a:t>セミナー資料　栂村行政書士事務所</a:t>
            </a:r>
          </a:p>
        </p:txBody>
      </p:sp>
    </p:spTree>
    <p:extLst>
      <p:ext uri="{BB962C8B-B14F-4D97-AF65-F5344CB8AC3E}">
        <p14:creationId xmlns:p14="http://schemas.microsoft.com/office/powerpoint/2010/main" val="3686269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B3C74B94-15DE-46A9-9E8F-7BD5FB574B25}"/>
              </a:ext>
            </a:extLst>
          </p:cNvPr>
          <p:cNvSpPr/>
          <p:nvPr/>
        </p:nvSpPr>
        <p:spPr>
          <a:xfrm>
            <a:off x="433137" y="588507"/>
            <a:ext cx="9394444" cy="93057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16000" rtlCol="0" anchor="ctr"/>
          <a:lstStyle/>
          <a:p>
            <a:r>
              <a:rPr kumimoji="1" lang="ja-JP" altLang="en-US" sz="2400" b="1" dirty="0">
                <a:solidFill>
                  <a:schemeClr val="tx1"/>
                </a:solidFill>
                <a:latin typeface="UD デジタル 教科書体 N-R" panose="02020400000000000000" pitchFamily="17" charset="-128"/>
                <a:ea typeface="UD デジタル 教科書体 N-R" panose="02020400000000000000" pitchFamily="17" charset="-128"/>
              </a:rPr>
              <a:t>当事者（本人と任意後見受任者）が納得するまでじっくりと契約内容を話し合い、その後、文案を作成</a:t>
            </a:r>
          </a:p>
        </p:txBody>
      </p:sp>
      <p:sp>
        <p:nvSpPr>
          <p:cNvPr id="3" name="テキスト ボックス 2">
            <a:extLst>
              <a:ext uri="{FF2B5EF4-FFF2-40B4-BE49-F238E27FC236}">
                <a16:creationId xmlns:a16="http://schemas.microsoft.com/office/drawing/2014/main" id="{201956A4-576A-4BFE-A053-9DF87EB414CA}"/>
              </a:ext>
            </a:extLst>
          </p:cNvPr>
          <p:cNvSpPr txBox="1"/>
          <p:nvPr/>
        </p:nvSpPr>
        <p:spPr>
          <a:xfrm>
            <a:off x="472974" y="122711"/>
            <a:ext cx="3376010" cy="461665"/>
          </a:xfrm>
          <a:prstGeom prst="rect">
            <a:avLst/>
          </a:prstGeom>
          <a:noFill/>
        </p:spPr>
        <p:txBody>
          <a:bodyPr wrap="square" rtlCol="0">
            <a:spAutoFit/>
          </a:bodyPr>
          <a:lstStyle/>
          <a:p>
            <a:r>
              <a:rPr kumimoji="1" lang="en-US" altLang="ja-JP" sz="2400" b="1" dirty="0">
                <a:solidFill>
                  <a:srgbClr val="FF0000"/>
                </a:solidFill>
                <a:latin typeface="UD デジタル 教科書体 N-R" panose="02020400000000000000" pitchFamily="17" charset="-128"/>
                <a:ea typeface="UD デジタル 教科書体 N-R" panose="02020400000000000000" pitchFamily="17" charset="-128"/>
              </a:rPr>
              <a:t>《</a:t>
            </a:r>
            <a:r>
              <a:rPr kumimoji="1" lang="ja-JP" altLang="en-US" sz="2400" b="1" dirty="0">
                <a:solidFill>
                  <a:srgbClr val="FF0000"/>
                </a:solidFill>
                <a:latin typeface="UD デジタル 教科書体 N-R" panose="02020400000000000000" pitchFamily="17" charset="-128"/>
                <a:ea typeface="UD デジタル 教科書体 N-R" panose="02020400000000000000" pitchFamily="17" charset="-128"/>
              </a:rPr>
              <a:t>契約書（案）作成</a:t>
            </a:r>
            <a:r>
              <a:rPr kumimoji="1" lang="en-US" altLang="ja-JP" sz="2400" b="1" dirty="0">
                <a:solidFill>
                  <a:srgbClr val="FF0000"/>
                </a:solidFill>
                <a:latin typeface="UD デジタル 教科書体 N-R" panose="02020400000000000000" pitchFamily="17" charset="-128"/>
                <a:ea typeface="UD デジタル 教科書体 N-R" panose="02020400000000000000" pitchFamily="17" charset="-128"/>
              </a:rPr>
              <a:t>》</a:t>
            </a:r>
            <a:endParaRPr kumimoji="1" lang="ja-JP" altLang="en-US" sz="2400" b="1" dirty="0">
              <a:solidFill>
                <a:srgbClr val="FF0000"/>
              </a:solidFill>
              <a:latin typeface="UD デジタル 教科書体 N-R" panose="02020400000000000000" pitchFamily="17" charset="-128"/>
              <a:ea typeface="UD デジタル 教科書体 N-R" panose="02020400000000000000" pitchFamily="17" charset="-128"/>
            </a:endParaRPr>
          </a:p>
        </p:txBody>
      </p:sp>
      <p:sp>
        <p:nvSpPr>
          <p:cNvPr id="4" name="正方形/長方形 3">
            <a:extLst>
              <a:ext uri="{FF2B5EF4-FFF2-40B4-BE49-F238E27FC236}">
                <a16:creationId xmlns:a16="http://schemas.microsoft.com/office/drawing/2014/main" id="{DC851C5D-BB5E-47C6-97F8-EF1F0F6D0F69}"/>
              </a:ext>
            </a:extLst>
          </p:cNvPr>
          <p:cNvSpPr/>
          <p:nvPr/>
        </p:nvSpPr>
        <p:spPr>
          <a:xfrm>
            <a:off x="467553" y="2132689"/>
            <a:ext cx="9394444" cy="209078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16000" rtlCol="0" anchor="ctr"/>
          <a:lstStyle/>
          <a:p>
            <a:r>
              <a:rPr kumimoji="1" lang="ja-JP" altLang="en-US" sz="2400" b="1" dirty="0">
                <a:solidFill>
                  <a:schemeClr val="tx1"/>
                </a:solidFill>
                <a:latin typeface="UD デジタル 教科書体 N-R" panose="02020400000000000000" pitchFamily="17" charset="-128"/>
                <a:ea typeface="UD デジタル 教科書体 N-R" panose="02020400000000000000" pitchFamily="17" charset="-128"/>
              </a:rPr>
              <a:t>①　公証役場へ任意後見契約の内容提示確認。</a:t>
            </a:r>
            <a:endParaRPr kumimoji="1" lang="en-US" altLang="ja-JP" sz="2400" b="1" dirty="0">
              <a:solidFill>
                <a:schemeClr val="tx1"/>
              </a:solidFill>
              <a:latin typeface="UD デジタル 教科書体 N-R" panose="02020400000000000000" pitchFamily="17" charset="-128"/>
              <a:ea typeface="UD デジタル 教科書体 N-R" panose="02020400000000000000" pitchFamily="17" charset="-128"/>
            </a:endParaRPr>
          </a:p>
          <a:p>
            <a:r>
              <a:rPr kumimoji="1" lang="ja-JP" altLang="en-US" sz="2300" b="1" dirty="0">
                <a:solidFill>
                  <a:schemeClr val="tx1"/>
                </a:solidFill>
                <a:latin typeface="UD デジタル 教科書体 N-R" panose="02020400000000000000" pitchFamily="17" charset="-128"/>
                <a:ea typeface="UD デジタル 教科書体 N-R" panose="02020400000000000000" pitchFamily="17" charset="-128"/>
              </a:rPr>
              <a:t>　</a:t>
            </a:r>
            <a:r>
              <a:rPr kumimoji="1" lang="ja-JP" altLang="en-US" sz="2000" b="1" dirty="0">
                <a:solidFill>
                  <a:schemeClr val="tx1"/>
                </a:solidFill>
                <a:latin typeface="UD デジタル 教科書体 N-R" panose="02020400000000000000" pitchFamily="17" charset="-128"/>
                <a:ea typeface="UD デジタル 教科書体 N-R" panose="02020400000000000000" pitchFamily="17" charset="-128"/>
              </a:rPr>
              <a:t>＊本人が病院や施設に入所している等の理由で外出が困難な場合には、公証</a:t>
            </a:r>
            <a:endParaRPr kumimoji="1" lang="en-US" altLang="ja-JP" sz="2000" b="1" dirty="0">
              <a:solidFill>
                <a:schemeClr val="tx1"/>
              </a:solidFill>
              <a:latin typeface="UD デジタル 教科書体 N-R" panose="02020400000000000000" pitchFamily="17" charset="-128"/>
              <a:ea typeface="UD デジタル 教科書体 N-R" panose="02020400000000000000" pitchFamily="17" charset="-128"/>
            </a:endParaRPr>
          </a:p>
          <a:p>
            <a:r>
              <a:rPr kumimoji="1" lang="ja-JP" altLang="en-US" sz="2000" b="1" dirty="0">
                <a:solidFill>
                  <a:schemeClr val="tx1"/>
                </a:solidFill>
                <a:latin typeface="UD デジタル 教科書体 N-R" panose="02020400000000000000" pitchFamily="17" charset="-128"/>
                <a:ea typeface="UD デジタル 教科書体 N-R" panose="02020400000000000000" pitchFamily="17" charset="-128"/>
              </a:rPr>
              <a:t>　　人に出張してもらうことが可能（別途費用が必要）</a:t>
            </a:r>
            <a:endParaRPr kumimoji="1" lang="en-US" altLang="ja-JP" sz="2000" b="1" dirty="0">
              <a:solidFill>
                <a:schemeClr val="tx1"/>
              </a:solidFill>
              <a:latin typeface="UD デジタル 教科書体 N-R" panose="02020400000000000000" pitchFamily="17" charset="-128"/>
              <a:ea typeface="UD デジタル 教科書体 N-R" panose="02020400000000000000" pitchFamily="17" charset="-128"/>
            </a:endParaRPr>
          </a:p>
          <a:p>
            <a:r>
              <a:rPr kumimoji="1" lang="ja-JP" altLang="en-US" sz="2400" b="1" dirty="0">
                <a:solidFill>
                  <a:schemeClr val="tx1"/>
                </a:solidFill>
                <a:latin typeface="UD デジタル 教科書体 N-R" panose="02020400000000000000" pitchFamily="17" charset="-128"/>
                <a:ea typeface="UD デジタル 教科書体 N-R" panose="02020400000000000000" pitchFamily="17" charset="-128"/>
              </a:rPr>
              <a:t>②　公証役場へ提出する書類の確認・準備</a:t>
            </a:r>
            <a:endParaRPr kumimoji="1" lang="en-US" altLang="ja-JP" sz="2400" b="1" dirty="0">
              <a:solidFill>
                <a:schemeClr val="tx1"/>
              </a:solidFill>
              <a:latin typeface="UD デジタル 教科書体 N-R" panose="02020400000000000000" pitchFamily="17" charset="-128"/>
              <a:ea typeface="UD デジタル 教科書体 N-R" panose="02020400000000000000" pitchFamily="17" charset="-128"/>
            </a:endParaRPr>
          </a:p>
          <a:p>
            <a:r>
              <a:rPr kumimoji="1" lang="ja-JP" altLang="en-US" sz="2000" b="1" dirty="0">
                <a:solidFill>
                  <a:schemeClr val="tx1"/>
                </a:solidFill>
                <a:latin typeface="UD デジタル 教科書体 N-R" panose="02020400000000000000" pitchFamily="17" charset="-128"/>
                <a:ea typeface="UD デジタル 教科書体 N-R" panose="02020400000000000000" pitchFamily="17" charset="-128"/>
              </a:rPr>
              <a:t>　＊本人　　　　　：戸籍謄本・住民票・印鑑証明書</a:t>
            </a:r>
            <a:endParaRPr kumimoji="1" lang="en-US" altLang="ja-JP" sz="2000" b="1" dirty="0">
              <a:solidFill>
                <a:schemeClr val="tx1"/>
              </a:solidFill>
              <a:latin typeface="UD デジタル 教科書体 N-R" panose="02020400000000000000" pitchFamily="17" charset="-128"/>
              <a:ea typeface="UD デジタル 教科書体 N-R" panose="02020400000000000000" pitchFamily="17" charset="-128"/>
            </a:endParaRPr>
          </a:p>
          <a:p>
            <a:r>
              <a:rPr kumimoji="1" lang="ja-JP" altLang="en-US" sz="2000" b="1" dirty="0">
                <a:solidFill>
                  <a:schemeClr val="tx1"/>
                </a:solidFill>
                <a:latin typeface="UD デジタル 教科書体 N-R" panose="02020400000000000000" pitchFamily="17" charset="-128"/>
                <a:ea typeface="UD デジタル 教科書体 N-R" panose="02020400000000000000" pitchFamily="17" charset="-128"/>
              </a:rPr>
              <a:t>　　任意後見受任者：住民票・印鑑証明書</a:t>
            </a:r>
          </a:p>
        </p:txBody>
      </p:sp>
      <p:sp>
        <p:nvSpPr>
          <p:cNvPr id="5" name="テキスト ボックス 4">
            <a:extLst>
              <a:ext uri="{FF2B5EF4-FFF2-40B4-BE49-F238E27FC236}">
                <a16:creationId xmlns:a16="http://schemas.microsoft.com/office/drawing/2014/main" id="{88DFAB3A-B3DB-4C70-B7EF-89C25772EAA5}"/>
              </a:ext>
            </a:extLst>
          </p:cNvPr>
          <p:cNvSpPr txBox="1"/>
          <p:nvPr/>
        </p:nvSpPr>
        <p:spPr>
          <a:xfrm>
            <a:off x="507390" y="1666894"/>
            <a:ext cx="3376010" cy="461665"/>
          </a:xfrm>
          <a:prstGeom prst="rect">
            <a:avLst/>
          </a:prstGeom>
          <a:noFill/>
        </p:spPr>
        <p:txBody>
          <a:bodyPr wrap="square" rtlCol="0">
            <a:spAutoFit/>
          </a:bodyPr>
          <a:lstStyle/>
          <a:p>
            <a:r>
              <a:rPr kumimoji="1" lang="en-US" altLang="ja-JP" sz="2400" b="1" dirty="0">
                <a:solidFill>
                  <a:srgbClr val="FF0000"/>
                </a:solidFill>
                <a:latin typeface="UD デジタル 教科書体 N-R" panose="02020400000000000000" pitchFamily="17" charset="-128"/>
                <a:ea typeface="UD デジタル 教科書体 N-R" panose="02020400000000000000" pitchFamily="17" charset="-128"/>
              </a:rPr>
              <a:t>《</a:t>
            </a:r>
            <a:r>
              <a:rPr kumimoji="1" lang="ja-JP" altLang="en-US" sz="2400" b="1" dirty="0">
                <a:solidFill>
                  <a:srgbClr val="FF0000"/>
                </a:solidFill>
                <a:latin typeface="UD デジタル 教科書体 N-R" panose="02020400000000000000" pitchFamily="17" charset="-128"/>
                <a:ea typeface="UD デジタル 教科書体 N-R" panose="02020400000000000000" pitchFamily="17" charset="-128"/>
              </a:rPr>
              <a:t>公証人役場へ連絡</a:t>
            </a:r>
            <a:r>
              <a:rPr kumimoji="1" lang="en-US" altLang="ja-JP" sz="2400" b="1" dirty="0">
                <a:solidFill>
                  <a:srgbClr val="FF0000"/>
                </a:solidFill>
                <a:latin typeface="UD デジタル 教科書体 N-R" panose="02020400000000000000" pitchFamily="17" charset="-128"/>
                <a:ea typeface="UD デジタル 教科書体 N-R" panose="02020400000000000000" pitchFamily="17" charset="-128"/>
              </a:rPr>
              <a:t>》</a:t>
            </a:r>
            <a:endParaRPr kumimoji="1" lang="ja-JP" altLang="en-US" sz="2400" b="1" dirty="0">
              <a:solidFill>
                <a:srgbClr val="FF0000"/>
              </a:solidFill>
              <a:latin typeface="UD デジタル 教科書体 N-R" panose="02020400000000000000" pitchFamily="17" charset="-128"/>
              <a:ea typeface="UD デジタル 教科書体 N-R" panose="02020400000000000000" pitchFamily="17" charset="-128"/>
            </a:endParaRPr>
          </a:p>
        </p:txBody>
      </p:sp>
      <p:sp>
        <p:nvSpPr>
          <p:cNvPr id="6" name="正方形/長方形 5">
            <a:extLst>
              <a:ext uri="{FF2B5EF4-FFF2-40B4-BE49-F238E27FC236}">
                <a16:creationId xmlns:a16="http://schemas.microsoft.com/office/drawing/2014/main" id="{40865879-DE7C-42E3-9AB8-49825B590568}"/>
              </a:ext>
            </a:extLst>
          </p:cNvPr>
          <p:cNvSpPr/>
          <p:nvPr/>
        </p:nvSpPr>
        <p:spPr>
          <a:xfrm>
            <a:off x="511797" y="5032684"/>
            <a:ext cx="9394444" cy="123680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16000" rtlCol="0" anchor="ctr"/>
          <a:lstStyle/>
          <a:p>
            <a:r>
              <a:rPr kumimoji="1" lang="ja-JP" altLang="en-US" sz="2400" b="1" dirty="0">
                <a:solidFill>
                  <a:schemeClr val="tx1"/>
                </a:solidFill>
                <a:latin typeface="UD デジタル 教科書体 N-R" panose="02020400000000000000" pitchFamily="17" charset="-128"/>
                <a:ea typeface="UD デジタル 教科書体 N-R" panose="02020400000000000000" pitchFamily="17" charset="-128"/>
              </a:rPr>
              <a:t>①　必要書類と公証役場へ支払う費用を持参</a:t>
            </a:r>
            <a:endParaRPr kumimoji="1" lang="en-US" altLang="ja-JP" sz="2400" b="1" dirty="0">
              <a:solidFill>
                <a:schemeClr val="tx1"/>
              </a:solidFill>
              <a:latin typeface="UD デジタル 教科書体 N-R" panose="02020400000000000000" pitchFamily="17" charset="-128"/>
              <a:ea typeface="UD デジタル 教科書体 N-R" panose="02020400000000000000" pitchFamily="17" charset="-128"/>
            </a:endParaRPr>
          </a:p>
          <a:p>
            <a:r>
              <a:rPr kumimoji="1" lang="ja-JP" altLang="en-US" sz="2400" b="1" dirty="0">
                <a:solidFill>
                  <a:schemeClr val="tx1"/>
                </a:solidFill>
                <a:latin typeface="UD デジタル 教科書体 N-R" panose="02020400000000000000" pitchFamily="17" charset="-128"/>
                <a:ea typeface="UD デジタル 教科書体 N-R" panose="02020400000000000000" pitchFamily="17" charset="-128"/>
              </a:rPr>
              <a:t>　</a:t>
            </a:r>
            <a:r>
              <a:rPr kumimoji="1" lang="ja-JP" altLang="en-US" sz="2000" b="1" dirty="0">
                <a:solidFill>
                  <a:schemeClr val="tx1"/>
                </a:solidFill>
                <a:latin typeface="UD デジタル 教科書体 N-R" panose="02020400000000000000" pitchFamily="17" charset="-128"/>
                <a:ea typeface="UD デジタル 教科書体 N-R" panose="02020400000000000000" pitchFamily="17" charset="-128"/>
              </a:rPr>
              <a:t>＊費用は事前に公証役場で確認できる</a:t>
            </a:r>
            <a:endParaRPr kumimoji="1" lang="en-US" altLang="ja-JP" sz="2000" b="1" dirty="0">
              <a:solidFill>
                <a:schemeClr val="tx1"/>
              </a:solidFill>
              <a:latin typeface="UD デジタル 教科書体 N-R" panose="02020400000000000000" pitchFamily="17" charset="-128"/>
              <a:ea typeface="UD デジタル 教科書体 N-R" panose="02020400000000000000" pitchFamily="17" charset="-128"/>
            </a:endParaRPr>
          </a:p>
          <a:p>
            <a:r>
              <a:rPr kumimoji="1" lang="ja-JP" altLang="en-US" sz="2400" b="1" dirty="0">
                <a:solidFill>
                  <a:schemeClr val="tx1"/>
                </a:solidFill>
                <a:latin typeface="UD デジタル 教科書体 N-R" panose="02020400000000000000" pitchFamily="17" charset="-128"/>
                <a:ea typeface="UD デジタル 教科書体 N-R" panose="02020400000000000000" pitchFamily="17" charset="-128"/>
              </a:rPr>
              <a:t>②　公証役場から法務局への登記依頼</a:t>
            </a:r>
          </a:p>
        </p:txBody>
      </p:sp>
      <p:sp>
        <p:nvSpPr>
          <p:cNvPr id="7" name="テキスト ボックス 6">
            <a:extLst>
              <a:ext uri="{FF2B5EF4-FFF2-40B4-BE49-F238E27FC236}">
                <a16:creationId xmlns:a16="http://schemas.microsoft.com/office/drawing/2014/main" id="{0B123A74-E958-4B9C-8B66-1680041898FF}"/>
              </a:ext>
            </a:extLst>
          </p:cNvPr>
          <p:cNvSpPr txBox="1"/>
          <p:nvPr/>
        </p:nvSpPr>
        <p:spPr>
          <a:xfrm>
            <a:off x="507390" y="4601498"/>
            <a:ext cx="9105842" cy="461665"/>
          </a:xfrm>
          <a:prstGeom prst="rect">
            <a:avLst/>
          </a:prstGeom>
          <a:noFill/>
        </p:spPr>
        <p:txBody>
          <a:bodyPr wrap="square" rtlCol="0">
            <a:spAutoFit/>
          </a:bodyPr>
          <a:lstStyle/>
          <a:p>
            <a:r>
              <a:rPr kumimoji="1" lang="en-US" altLang="ja-JP" sz="2400" b="1" dirty="0">
                <a:solidFill>
                  <a:srgbClr val="FF0000"/>
                </a:solidFill>
                <a:latin typeface="UD デジタル 教科書体 N-R" panose="02020400000000000000" pitchFamily="17" charset="-128"/>
                <a:ea typeface="UD デジタル 教科書体 N-R" panose="02020400000000000000" pitchFamily="17" charset="-128"/>
              </a:rPr>
              <a:t>《</a:t>
            </a:r>
            <a:r>
              <a:rPr kumimoji="1" lang="ja-JP" altLang="en-US" sz="2400" b="1" dirty="0">
                <a:solidFill>
                  <a:srgbClr val="FF0000"/>
                </a:solidFill>
                <a:latin typeface="UD デジタル 教科書体 N-R" panose="02020400000000000000" pitchFamily="17" charset="-128"/>
                <a:ea typeface="UD デジタル 教科書体 N-R" panose="02020400000000000000" pitchFamily="17" charset="-128"/>
              </a:rPr>
              <a:t>公証役場で任意後見契約の締結及び公正証書作成と登記依頼</a:t>
            </a:r>
            <a:r>
              <a:rPr kumimoji="1" lang="en-US" altLang="ja-JP" sz="2400" b="1" dirty="0">
                <a:solidFill>
                  <a:srgbClr val="FF0000"/>
                </a:solidFill>
                <a:latin typeface="UD デジタル 教科書体 N-R" panose="02020400000000000000" pitchFamily="17" charset="-128"/>
                <a:ea typeface="UD デジタル 教科書体 N-R" panose="02020400000000000000" pitchFamily="17" charset="-128"/>
              </a:rPr>
              <a:t>》</a:t>
            </a:r>
            <a:endParaRPr kumimoji="1" lang="ja-JP" altLang="en-US" sz="2400" b="1" dirty="0">
              <a:solidFill>
                <a:srgbClr val="FF0000"/>
              </a:solidFill>
              <a:latin typeface="UD デジタル 教科書体 N-R" panose="02020400000000000000" pitchFamily="17" charset="-128"/>
              <a:ea typeface="UD デジタル 教科書体 N-R" panose="02020400000000000000" pitchFamily="17" charset="-128"/>
            </a:endParaRPr>
          </a:p>
        </p:txBody>
      </p:sp>
      <p:sp>
        <p:nvSpPr>
          <p:cNvPr id="8" name="二等辺三角形 7">
            <a:extLst>
              <a:ext uri="{FF2B5EF4-FFF2-40B4-BE49-F238E27FC236}">
                <a16:creationId xmlns:a16="http://schemas.microsoft.com/office/drawing/2014/main" id="{6CECB3F0-257D-4841-8486-6EEC556AE355}"/>
              </a:ext>
            </a:extLst>
          </p:cNvPr>
          <p:cNvSpPr/>
          <p:nvPr/>
        </p:nvSpPr>
        <p:spPr>
          <a:xfrm rot="10800000">
            <a:off x="4615035" y="1669634"/>
            <a:ext cx="773395" cy="319596"/>
          </a:xfrm>
          <a:prstGeom prst="triangle">
            <a:avLst>
              <a:gd name="adj" fmla="val 50000"/>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二等辺三角形 8">
            <a:extLst>
              <a:ext uri="{FF2B5EF4-FFF2-40B4-BE49-F238E27FC236}">
                <a16:creationId xmlns:a16="http://schemas.microsoft.com/office/drawing/2014/main" id="{6EC5585A-4066-4625-9443-7BB23712CFE6}"/>
              </a:ext>
            </a:extLst>
          </p:cNvPr>
          <p:cNvSpPr/>
          <p:nvPr/>
        </p:nvSpPr>
        <p:spPr>
          <a:xfrm rot="10800000">
            <a:off x="4589881" y="4307784"/>
            <a:ext cx="773395" cy="319596"/>
          </a:xfrm>
          <a:prstGeom prst="triangle">
            <a:avLst>
              <a:gd name="adj" fmla="val 50000"/>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4546E7EC-4A9E-45F6-8B40-8A38D5B57AEA}"/>
              </a:ext>
            </a:extLst>
          </p:cNvPr>
          <p:cNvSpPr/>
          <p:nvPr/>
        </p:nvSpPr>
        <p:spPr>
          <a:xfrm>
            <a:off x="6908919" y="6471073"/>
            <a:ext cx="2908167" cy="307777"/>
          </a:xfrm>
          <a:prstGeom prst="rect">
            <a:avLst/>
          </a:prstGeom>
          <a:noFill/>
        </p:spPr>
        <p:txBody>
          <a:bodyPr wrap="none" lIns="91440" tIns="45720" rIns="91440" bIns="4572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ja-JP" altLang="en-US" sz="1400" b="1" dirty="0">
                <a:ln w="9525">
                  <a:solidFill>
                    <a:schemeClr val="bg1"/>
                  </a:solidFill>
                  <a:prstDash val="solid"/>
                </a:ln>
                <a:solidFill>
                  <a:srgbClr val="FFFF00"/>
                </a:solidFill>
                <a:effectLst>
                  <a:outerShdw blurRad="12700" dist="38100" dir="2700000" algn="tl" rotWithShape="0">
                    <a:schemeClr val="bg1">
                      <a:lumMod val="50000"/>
                    </a:schemeClr>
                  </a:outerShdw>
                </a:effectLst>
              </a:rPr>
              <a:t>セミナー資料　栂村行政書士事務所</a:t>
            </a:r>
          </a:p>
        </p:txBody>
      </p:sp>
    </p:spTree>
    <p:extLst>
      <p:ext uri="{BB962C8B-B14F-4D97-AF65-F5344CB8AC3E}">
        <p14:creationId xmlns:p14="http://schemas.microsoft.com/office/powerpoint/2010/main" val="1986824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6E6678FA-F6FE-4204-9EF3-C1F7AA89A67B}"/>
              </a:ext>
            </a:extLst>
          </p:cNvPr>
          <p:cNvSpPr txBox="1"/>
          <p:nvPr/>
        </p:nvSpPr>
        <p:spPr>
          <a:xfrm>
            <a:off x="158859" y="95313"/>
            <a:ext cx="9188388" cy="523220"/>
          </a:xfrm>
          <a:prstGeom prst="rect">
            <a:avLst/>
          </a:prstGeom>
          <a:noFill/>
        </p:spPr>
        <p:txBody>
          <a:bodyPr wrap="square" rtlCol="0">
            <a:spAutoFit/>
          </a:bodyPr>
          <a:lstStyle/>
          <a:p>
            <a:r>
              <a:rPr kumimoji="1" lang="ja-JP" altLang="en-US" sz="2800" b="1" dirty="0">
                <a:latin typeface="UD デジタル 教科書体 N-R" panose="02020400000000000000" pitchFamily="17" charset="-128"/>
                <a:ea typeface="UD デジタル 教科書体 N-R" panose="02020400000000000000" pitchFamily="17" charset="-128"/>
              </a:rPr>
              <a:t>３．任意後見監督人の選任申立て手続き</a:t>
            </a:r>
          </a:p>
        </p:txBody>
      </p:sp>
      <p:sp>
        <p:nvSpPr>
          <p:cNvPr id="3" name="正方形/長方形 2">
            <a:extLst>
              <a:ext uri="{FF2B5EF4-FFF2-40B4-BE49-F238E27FC236}">
                <a16:creationId xmlns:a16="http://schemas.microsoft.com/office/drawing/2014/main" id="{0B9820A1-1ACC-49A0-AF4D-585788BAD4BD}"/>
              </a:ext>
            </a:extLst>
          </p:cNvPr>
          <p:cNvSpPr/>
          <p:nvPr/>
        </p:nvSpPr>
        <p:spPr>
          <a:xfrm>
            <a:off x="657452" y="762917"/>
            <a:ext cx="9188388" cy="461665"/>
          </a:xfrm>
          <a:prstGeom prst="rect">
            <a:avLst/>
          </a:prstGeom>
        </p:spPr>
        <p:txBody>
          <a:bodyPr wrap="square">
            <a:spAutoFit/>
          </a:bodyPr>
          <a:lstStyle/>
          <a:p>
            <a:r>
              <a:rPr lang="ja-JP" altLang="en-US" sz="2400" dirty="0">
                <a:latin typeface="UD デジタル 教科書体 N-R" panose="02020400000000000000" pitchFamily="17" charset="-128"/>
                <a:ea typeface="UD デジタル 教科書体 N-R" panose="02020400000000000000" pitchFamily="17" charset="-128"/>
              </a:rPr>
              <a:t>　</a:t>
            </a:r>
          </a:p>
        </p:txBody>
      </p:sp>
      <p:sp>
        <p:nvSpPr>
          <p:cNvPr id="7" name="テキスト ボックス 6">
            <a:extLst>
              <a:ext uri="{FF2B5EF4-FFF2-40B4-BE49-F238E27FC236}">
                <a16:creationId xmlns:a16="http://schemas.microsoft.com/office/drawing/2014/main" id="{FC175073-ABBD-4401-9D31-3BF72D4964C9}"/>
              </a:ext>
            </a:extLst>
          </p:cNvPr>
          <p:cNvSpPr txBox="1"/>
          <p:nvPr/>
        </p:nvSpPr>
        <p:spPr>
          <a:xfrm>
            <a:off x="399494" y="847094"/>
            <a:ext cx="9394443" cy="3785652"/>
          </a:xfrm>
          <a:prstGeom prst="rect">
            <a:avLst/>
          </a:prstGeom>
          <a:noFill/>
        </p:spPr>
        <p:txBody>
          <a:bodyPr wrap="square" rtlCol="0">
            <a:spAutoFit/>
          </a:bodyPr>
          <a:lstStyle/>
          <a:p>
            <a:r>
              <a:rPr kumimoji="1" lang="ja-JP" altLang="en-US" sz="2400" b="1" dirty="0">
                <a:latin typeface="UD デジタル 教科書体 N-R" panose="02020400000000000000" pitchFamily="17" charset="-128"/>
                <a:ea typeface="UD デジタル 教科書体 N-R" panose="02020400000000000000" pitchFamily="17" charset="-128"/>
              </a:rPr>
              <a:t>　　前項の任意後見契約が登記された後、精神上の障害により</a:t>
            </a:r>
            <a:r>
              <a:rPr kumimoji="1" lang="ja-JP" altLang="en-US" sz="2400" b="1" dirty="0">
                <a:solidFill>
                  <a:srgbClr val="FF0000"/>
                </a:solidFill>
                <a:latin typeface="UD デジタル 教科書体 N-R" panose="02020400000000000000" pitchFamily="17" charset="-128"/>
                <a:ea typeface="UD デジタル 教科書体 N-R" panose="02020400000000000000" pitchFamily="17" charset="-128"/>
              </a:rPr>
              <a:t>本人　</a:t>
            </a:r>
            <a:endParaRPr kumimoji="1" lang="en-US" altLang="ja-JP" sz="2400" b="1" dirty="0">
              <a:solidFill>
                <a:srgbClr val="FF0000"/>
              </a:solidFill>
              <a:latin typeface="UD デジタル 教科書体 N-R" panose="02020400000000000000" pitchFamily="17" charset="-128"/>
              <a:ea typeface="UD デジタル 教科書体 N-R" panose="02020400000000000000" pitchFamily="17" charset="-128"/>
            </a:endParaRPr>
          </a:p>
          <a:p>
            <a:r>
              <a:rPr kumimoji="1" lang="ja-JP" altLang="en-US" sz="2400" b="1" dirty="0">
                <a:solidFill>
                  <a:srgbClr val="FF0000"/>
                </a:solidFill>
                <a:latin typeface="UD デジタル 教科書体 N-R" panose="02020400000000000000" pitchFamily="17" charset="-128"/>
                <a:ea typeface="UD デジタル 教科書体 N-R" panose="02020400000000000000" pitchFamily="17" charset="-128"/>
              </a:rPr>
              <a:t>　の判断能力が不十分な状況になった場合</a:t>
            </a:r>
            <a:r>
              <a:rPr kumimoji="1" lang="ja-JP" altLang="en-US" sz="2400" b="1" dirty="0">
                <a:latin typeface="UD デジタル 教科書体 N-R" panose="02020400000000000000" pitchFamily="17" charset="-128"/>
                <a:ea typeface="UD デジタル 教科書体 N-R" panose="02020400000000000000" pitchFamily="17" charset="-128"/>
              </a:rPr>
              <a:t>、本人、配偶者、四親等</a:t>
            </a:r>
            <a:endParaRPr kumimoji="1" lang="en-US" altLang="ja-JP" sz="2400" b="1" dirty="0">
              <a:latin typeface="UD デジタル 教科書体 N-R" panose="02020400000000000000" pitchFamily="17" charset="-128"/>
              <a:ea typeface="UD デジタル 教科書体 N-R" panose="02020400000000000000" pitchFamily="17" charset="-128"/>
            </a:endParaRPr>
          </a:p>
          <a:p>
            <a:r>
              <a:rPr kumimoji="1" lang="ja-JP" altLang="en-US" sz="2400" b="1" dirty="0">
                <a:latin typeface="UD デジタル 教科書体 N-R" panose="02020400000000000000" pitchFamily="17" charset="-128"/>
                <a:ea typeface="UD デジタル 教科書体 N-R" panose="02020400000000000000" pitchFamily="17" charset="-128"/>
              </a:rPr>
              <a:t>　内の親族又は任意後見受任者等は家庭裁判所に対し、</a:t>
            </a:r>
            <a:r>
              <a:rPr kumimoji="1" lang="ja-JP" altLang="en-US" sz="2400" b="1" dirty="0">
                <a:solidFill>
                  <a:srgbClr val="FF0000"/>
                </a:solidFill>
                <a:latin typeface="UD デジタル 教科書体 N-R" panose="02020400000000000000" pitchFamily="17" charset="-128"/>
                <a:ea typeface="UD デジタル 教科書体 N-R" panose="02020400000000000000" pitchFamily="17" charset="-128"/>
              </a:rPr>
              <a:t>任意後見監</a:t>
            </a:r>
            <a:endParaRPr kumimoji="1" lang="en-US" altLang="ja-JP" sz="2400" b="1" dirty="0">
              <a:solidFill>
                <a:srgbClr val="FF0000"/>
              </a:solidFill>
              <a:latin typeface="UD デジタル 教科書体 N-R" panose="02020400000000000000" pitchFamily="17" charset="-128"/>
              <a:ea typeface="UD デジタル 教科書体 N-R" panose="02020400000000000000" pitchFamily="17" charset="-128"/>
            </a:endParaRPr>
          </a:p>
          <a:p>
            <a:r>
              <a:rPr kumimoji="1" lang="ja-JP" altLang="en-US" sz="2400" b="1" dirty="0">
                <a:solidFill>
                  <a:srgbClr val="FF0000"/>
                </a:solidFill>
                <a:latin typeface="UD デジタル 教科書体 N-R" panose="02020400000000000000" pitchFamily="17" charset="-128"/>
                <a:ea typeface="UD デジタル 教科書体 N-R" panose="02020400000000000000" pitchFamily="17" charset="-128"/>
              </a:rPr>
              <a:t>　督人の選任申立て</a:t>
            </a:r>
            <a:r>
              <a:rPr kumimoji="1" lang="ja-JP" altLang="en-US" sz="2400" b="1" dirty="0">
                <a:latin typeface="UD デジタル 教科書体 N-R" panose="02020400000000000000" pitchFamily="17" charset="-128"/>
                <a:ea typeface="UD デジタル 教科書体 N-R" panose="02020400000000000000" pitchFamily="17" charset="-128"/>
              </a:rPr>
              <a:t>を行います。</a:t>
            </a:r>
            <a:endParaRPr kumimoji="1" lang="en-US" altLang="ja-JP" sz="2400" b="1" dirty="0">
              <a:latin typeface="UD デジタル 教科書体 N-R" panose="02020400000000000000" pitchFamily="17" charset="-128"/>
              <a:ea typeface="UD デジタル 教科書体 N-R" panose="02020400000000000000" pitchFamily="17" charset="-128"/>
            </a:endParaRPr>
          </a:p>
          <a:p>
            <a:endParaRPr kumimoji="1" lang="en-US" altLang="ja-JP" sz="2400" b="1" dirty="0">
              <a:latin typeface="UD デジタル 教科書体 N-R" panose="02020400000000000000" pitchFamily="17" charset="-128"/>
              <a:ea typeface="UD デジタル 教科書体 N-R" panose="02020400000000000000" pitchFamily="17" charset="-128"/>
            </a:endParaRPr>
          </a:p>
          <a:p>
            <a:r>
              <a:rPr kumimoji="1" lang="ja-JP" altLang="en-US" sz="2400" b="1" dirty="0">
                <a:latin typeface="UD デジタル 教科書体 N-R" panose="02020400000000000000" pitchFamily="17" charset="-128"/>
                <a:ea typeface="UD デジタル 教科書体 N-R" panose="02020400000000000000" pitchFamily="17" charset="-128"/>
              </a:rPr>
              <a:t>　　家庭裁判所は、本人の判断能力が不十分な状況にあると認める　　</a:t>
            </a:r>
            <a:endParaRPr kumimoji="1" lang="en-US" altLang="ja-JP" sz="2400" b="1" dirty="0">
              <a:latin typeface="UD デジタル 教科書体 N-R" panose="02020400000000000000" pitchFamily="17" charset="-128"/>
              <a:ea typeface="UD デジタル 教科書体 N-R" panose="02020400000000000000" pitchFamily="17" charset="-128"/>
            </a:endParaRPr>
          </a:p>
          <a:p>
            <a:r>
              <a:rPr kumimoji="1" lang="ja-JP" altLang="en-US" sz="2400" b="1" dirty="0">
                <a:latin typeface="UD デジタル 教科書体 N-R" panose="02020400000000000000" pitchFamily="17" charset="-128"/>
                <a:ea typeface="UD デジタル 教科書体 N-R" panose="02020400000000000000" pitchFamily="17" charset="-128"/>
              </a:rPr>
              <a:t>　ときは、任意後見契約の効力を発生させることとなります。</a:t>
            </a:r>
            <a:endParaRPr kumimoji="1" lang="en-US" altLang="ja-JP" sz="2400" b="1" dirty="0">
              <a:latin typeface="UD デジタル 教科書体 N-R" panose="02020400000000000000" pitchFamily="17" charset="-128"/>
              <a:ea typeface="UD デジタル 教科書体 N-R" panose="02020400000000000000" pitchFamily="17" charset="-128"/>
            </a:endParaRPr>
          </a:p>
          <a:p>
            <a:endParaRPr kumimoji="1" lang="en-US" altLang="ja-JP" sz="2400" b="1" dirty="0">
              <a:latin typeface="UD デジタル 教科書体 N-R" panose="02020400000000000000" pitchFamily="17" charset="-128"/>
              <a:ea typeface="UD デジタル 教科書体 N-R" panose="02020400000000000000" pitchFamily="17" charset="-128"/>
            </a:endParaRPr>
          </a:p>
          <a:p>
            <a:r>
              <a:rPr kumimoji="1" lang="ja-JP" altLang="en-US" sz="2400" b="1" dirty="0">
                <a:latin typeface="UD デジタル 教科書体 N-R" panose="02020400000000000000" pitchFamily="17" charset="-128"/>
                <a:ea typeface="UD デジタル 教科書体 N-R" panose="02020400000000000000" pitchFamily="17" charset="-128"/>
              </a:rPr>
              <a:t>　　なお、任意後見受任者又は任意後見人の配偶者及び兄弟姉妹は、</a:t>
            </a:r>
            <a:endParaRPr kumimoji="1" lang="en-US" altLang="ja-JP" sz="2400" b="1" dirty="0">
              <a:latin typeface="UD デジタル 教科書体 N-R" panose="02020400000000000000" pitchFamily="17" charset="-128"/>
              <a:ea typeface="UD デジタル 教科書体 N-R" panose="02020400000000000000" pitchFamily="17" charset="-128"/>
            </a:endParaRPr>
          </a:p>
          <a:p>
            <a:r>
              <a:rPr kumimoji="1" lang="ja-JP" altLang="en-US" sz="2400" b="1" dirty="0">
                <a:latin typeface="UD デジタル 教科書体 N-R" panose="02020400000000000000" pitchFamily="17" charset="-128"/>
                <a:ea typeface="UD デジタル 教科書体 N-R" panose="02020400000000000000" pitchFamily="17" charset="-128"/>
              </a:rPr>
              <a:t>　任意後見人になることができない。</a:t>
            </a:r>
            <a:endParaRPr kumimoji="1" lang="en-US" altLang="ja-JP" sz="2400" b="1" dirty="0">
              <a:latin typeface="UD デジタル 教科書体 N-R" panose="02020400000000000000" pitchFamily="17" charset="-128"/>
              <a:ea typeface="UD デジタル 教科書体 N-R" panose="02020400000000000000" pitchFamily="17" charset="-128"/>
            </a:endParaRPr>
          </a:p>
        </p:txBody>
      </p:sp>
      <p:sp>
        <p:nvSpPr>
          <p:cNvPr id="5" name="正方形/長方形 4">
            <a:extLst>
              <a:ext uri="{FF2B5EF4-FFF2-40B4-BE49-F238E27FC236}">
                <a16:creationId xmlns:a16="http://schemas.microsoft.com/office/drawing/2014/main" id="{663CFBE7-2B4F-4021-9891-9C99D924C8CF}"/>
              </a:ext>
            </a:extLst>
          </p:cNvPr>
          <p:cNvSpPr/>
          <p:nvPr/>
        </p:nvSpPr>
        <p:spPr>
          <a:xfrm>
            <a:off x="6908919" y="6471073"/>
            <a:ext cx="2908167" cy="307777"/>
          </a:xfrm>
          <a:prstGeom prst="rect">
            <a:avLst/>
          </a:prstGeom>
          <a:noFill/>
        </p:spPr>
        <p:txBody>
          <a:bodyPr wrap="none" lIns="91440" tIns="45720" rIns="91440" bIns="4572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ja-JP" altLang="en-US" sz="1400" b="1" dirty="0">
                <a:ln w="9525">
                  <a:solidFill>
                    <a:schemeClr val="bg1"/>
                  </a:solidFill>
                  <a:prstDash val="solid"/>
                </a:ln>
                <a:solidFill>
                  <a:srgbClr val="FFFF00"/>
                </a:solidFill>
                <a:effectLst>
                  <a:outerShdw blurRad="12700" dist="38100" dir="2700000" algn="tl" rotWithShape="0">
                    <a:schemeClr val="bg1">
                      <a:lumMod val="50000"/>
                    </a:schemeClr>
                  </a:outerShdw>
                </a:effectLst>
              </a:rPr>
              <a:t>セミナー資料　栂村行政書士事務所</a:t>
            </a:r>
          </a:p>
        </p:txBody>
      </p:sp>
    </p:spTree>
    <p:extLst>
      <p:ext uri="{BB962C8B-B14F-4D97-AF65-F5344CB8AC3E}">
        <p14:creationId xmlns:p14="http://schemas.microsoft.com/office/powerpoint/2010/main" val="1262740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矢印: 五方向 3">
            <a:extLst>
              <a:ext uri="{FF2B5EF4-FFF2-40B4-BE49-F238E27FC236}">
                <a16:creationId xmlns:a16="http://schemas.microsoft.com/office/drawing/2014/main" id="{1E0D36A5-D68D-44F3-8C10-F9762A01621A}"/>
              </a:ext>
            </a:extLst>
          </p:cNvPr>
          <p:cNvSpPr/>
          <p:nvPr/>
        </p:nvSpPr>
        <p:spPr>
          <a:xfrm>
            <a:off x="474132" y="1387876"/>
            <a:ext cx="9104871" cy="466974"/>
          </a:xfrm>
          <a:prstGeom prst="homePlate">
            <a:avLst>
              <a:gd name="adj" fmla="val 2908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任意後見の手続きの流れ</a:t>
            </a:r>
          </a:p>
        </p:txBody>
      </p:sp>
      <p:sp>
        <p:nvSpPr>
          <p:cNvPr id="5" name="テキスト ボックス 4">
            <a:extLst>
              <a:ext uri="{FF2B5EF4-FFF2-40B4-BE49-F238E27FC236}">
                <a16:creationId xmlns:a16="http://schemas.microsoft.com/office/drawing/2014/main" id="{F738C4AD-A052-4BE5-AB42-B9886DFEF063}"/>
              </a:ext>
            </a:extLst>
          </p:cNvPr>
          <p:cNvSpPr txBox="1"/>
          <p:nvPr/>
        </p:nvSpPr>
        <p:spPr>
          <a:xfrm>
            <a:off x="0" y="102800"/>
            <a:ext cx="9906000" cy="492443"/>
          </a:xfrm>
          <a:prstGeom prst="rect">
            <a:avLst/>
          </a:prstGeom>
          <a:noFill/>
        </p:spPr>
        <p:txBody>
          <a:bodyPr wrap="square" rtlCol="0">
            <a:spAutoFit/>
          </a:bodyPr>
          <a:lstStyle/>
          <a:p>
            <a:r>
              <a:rPr kumimoji="1" lang="ja-JP" altLang="en-US" sz="2600" b="1" dirty="0">
                <a:latin typeface="UD デジタル 教科書体 N-R" panose="02020400000000000000" pitchFamily="17" charset="-128"/>
                <a:ea typeface="UD デジタル 教科書体 N-R" panose="02020400000000000000" pitchFamily="17" charset="-128"/>
              </a:rPr>
              <a:t>４．任意後見契約から契約の効力発生及び任意後見人の業務開始</a:t>
            </a:r>
          </a:p>
        </p:txBody>
      </p:sp>
      <p:sp>
        <p:nvSpPr>
          <p:cNvPr id="6" name="四角形: 角を丸くする 5">
            <a:extLst>
              <a:ext uri="{FF2B5EF4-FFF2-40B4-BE49-F238E27FC236}">
                <a16:creationId xmlns:a16="http://schemas.microsoft.com/office/drawing/2014/main" id="{84DA6053-9393-4FBA-8E04-8960C8AAE847}"/>
              </a:ext>
            </a:extLst>
          </p:cNvPr>
          <p:cNvSpPr/>
          <p:nvPr/>
        </p:nvSpPr>
        <p:spPr>
          <a:xfrm>
            <a:off x="538248" y="2050741"/>
            <a:ext cx="731257" cy="4074851"/>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en-US" altLang="ja-JP" b="1" dirty="0">
              <a:solidFill>
                <a:schemeClr val="tx1"/>
              </a:solidFill>
            </a:endParaRPr>
          </a:p>
          <a:p>
            <a:pPr algn="ctr"/>
            <a:endParaRPr kumimoji="1" lang="en-US" altLang="ja-JP" b="1" dirty="0">
              <a:solidFill>
                <a:schemeClr val="tx1"/>
              </a:solidFill>
            </a:endParaRPr>
          </a:p>
        </p:txBody>
      </p:sp>
      <p:sp>
        <p:nvSpPr>
          <p:cNvPr id="7" name="四角形: 角を丸くする 6">
            <a:extLst>
              <a:ext uri="{FF2B5EF4-FFF2-40B4-BE49-F238E27FC236}">
                <a16:creationId xmlns:a16="http://schemas.microsoft.com/office/drawing/2014/main" id="{8663916C-F001-49D3-9E60-D593E28820DB}"/>
              </a:ext>
            </a:extLst>
          </p:cNvPr>
          <p:cNvSpPr/>
          <p:nvPr/>
        </p:nvSpPr>
        <p:spPr>
          <a:xfrm>
            <a:off x="541196" y="2043341"/>
            <a:ext cx="738664" cy="353627"/>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a:solidFill>
                  <a:schemeClr val="tx1"/>
                </a:solidFill>
              </a:rPr>
              <a:t>1</a:t>
            </a:r>
            <a:endParaRPr kumimoji="1" lang="ja-JP" altLang="en-US" sz="2000" b="1" dirty="0">
              <a:solidFill>
                <a:schemeClr val="tx1"/>
              </a:solidFill>
            </a:endParaRPr>
          </a:p>
        </p:txBody>
      </p:sp>
      <p:sp>
        <p:nvSpPr>
          <p:cNvPr id="8" name="四角形: 角を丸くする 7">
            <a:extLst>
              <a:ext uri="{FF2B5EF4-FFF2-40B4-BE49-F238E27FC236}">
                <a16:creationId xmlns:a16="http://schemas.microsoft.com/office/drawing/2014/main" id="{42EC2B36-1BDA-487E-96EC-DFD63A351119}"/>
              </a:ext>
            </a:extLst>
          </p:cNvPr>
          <p:cNvSpPr/>
          <p:nvPr/>
        </p:nvSpPr>
        <p:spPr>
          <a:xfrm>
            <a:off x="1766667" y="2052224"/>
            <a:ext cx="658415" cy="4074851"/>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9" name="四角形: 角を丸くする 8">
            <a:extLst>
              <a:ext uri="{FF2B5EF4-FFF2-40B4-BE49-F238E27FC236}">
                <a16:creationId xmlns:a16="http://schemas.microsoft.com/office/drawing/2014/main" id="{8AB7BBAA-ABA9-4AFB-A8E8-6E418E069280}"/>
              </a:ext>
            </a:extLst>
          </p:cNvPr>
          <p:cNvSpPr/>
          <p:nvPr/>
        </p:nvSpPr>
        <p:spPr>
          <a:xfrm>
            <a:off x="1766657" y="2044824"/>
            <a:ext cx="677658" cy="353627"/>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２</a:t>
            </a:r>
          </a:p>
        </p:txBody>
      </p:sp>
      <p:sp>
        <p:nvSpPr>
          <p:cNvPr id="10" name="四角形: 角を丸くする 9">
            <a:extLst>
              <a:ext uri="{FF2B5EF4-FFF2-40B4-BE49-F238E27FC236}">
                <a16:creationId xmlns:a16="http://schemas.microsoft.com/office/drawing/2014/main" id="{2DD00ECA-B41E-46CE-A92F-606A9092553C}"/>
              </a:ext>
            </a:extLst>
          </p:cNvPr>
          <p:cNvSpPr/>
          <p:nvPr/>
        </p:nvSpPr>
        <p:spPr>
          <a:xfrm>
            <a:off x="2897084" y="2035946"/>
            <a:ext cx="658415" cy="4074851"/>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11" name="四角形: 角を丸くする 10">
            <a:extLst>
              <a:ext uri="{FF2B5EF4-FFF2-40B4-BE49-F238E27FC236}">
                <a16:creationId xmlns:a16="http://schemas.microsoft.com/office/drawing/2014/main" id="{DC89F2AC-7EB4-429A-AEB2-2BA250D75550}"/>
              </a:ext>
            </a:extLst>
          </p:cNvPr>
          <p:cNvSpPr/>
          <p:nvPr/>
        </p:nvSpPr>
        <p:spPr>
          <a:xfrm>
            <a:off x="2889682" y="2028546"/>
            <a:ext cx="658415" cy="353627"/>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３</a:t>
            </a:r>
          </a:p>
        </p:txBody>
      </p:sp>
      <p:sp>
        <p:nvSpPr>
          <p:cNvPr id="12" name="四角形: 角を丸くする 11">
            <a:extLst>
              <a:ext uri="{FF2B5EF4-FFF2-40B4-BE49-F238E27FC236}">
                <a16:creationId xmlns:a16="http://schemas.microsoft.com/office/drawing/2014/main" id="{80EDBF0F-85AB-4E45-AE31-21344EE81616}"/>
              </a:ext>
            </a:extLst>
          </p:cNvPr>
          <p:cNvSpPr/>
          <p:nvPr/>
        </p:nvSpPr>
        <p:spPr>
          <a:xfrm>
            <a:off x="3999396" y="2055183"/>
            <a:ext cx="710753" cy="4074851"/>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13" name="四角形: 角を丸くする 12">
            <a:extLst>
              <a:ext uri="{FF2B5EF4-FFF2-40B4-BE49-F238E27FC236}">
                <a16:creationId xmlns:a16="http://schemas.microsoft.com/office/drawing/2014/main" id="{1E55435F-5DFB-4CB8-B926-B07CE7B09AA0}"/>
              </a:ext>
            </a:extLst>
          </p:cNvPr>
          <p:cNvSpPr/>
          <p:nvPr/>
        </p:nvSpPr>
        <p:spPr>
          <a:xfrm>
            <a:off x="4000872" y="2047783"/>
            <a:ext cx="710753" cy="353627"/>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４</a:t>
            </a:r>
          </a:p>
        </p:txBody>
      </p:sp>
      <p:sp>
        <p:nvSpPr>
          <p:cNvPr id="14" name="四角形: 角を丸くする 13">
            <a:extLst>
              <a:ext uri="{FF2B5EF4-FFF2-40B4-BE49-F238E27FC236}">
                <a16:creationId xmlns:a16="http://schemas.microsoft.com/office/drawing/2014/main" id="{A598FCE3-4664-45F9-907D-37E625DF372B}"/>
              </a:ext>
            </a:extLst>
          </p:cNvPr>
          <p:cNvSpPr/>
          <p:nvPr/>
        </p:nvSpPr>
        <p:spPr>
          <a:xfrm>
            <a:off x="5146105" y="2038905"/>
            <a:ext cx="710753" cy="4074851"/>
          </a:xfrm>
          <a:prstGeom prst="round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16" name="四角形: 角を丸くする 15">
            <a:extLst>
              <a:ext uri="{FF2B5EF4-FFF2-40B4-BE49-F238E27FC236}">
                <a16:creationId xmlns:a16="http://schemas.microsoft.com/office/drawing/2014/main" id="{EDF1AEF4-6275-46C9-97A0-4F45DD7D0B23}"/>
              </a:ext>
            </a:extLst>
          </p:cNvPr>
          <p:cNvSpPr/>
          <p:nvPr/>
        </p:nvSpPr>
        <p:spPr>
          <a:xfrm>
            <a:off x="6255812" y="2047784"/>
            <a:ext cx="710753" cy="4074851"/>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17" name="四角形: 角を丸くする 16">
            <a:extLst>
              <a:ext uri="{FF2B5EF4-FFF2-40B4-BE49-F238E27FC236}">
                <a16:creationId xmlns:a16="http://schemas.microsoft.com/office/drawing/2014/main" id="{61DC8B3F-397C-4F67-825D-6D6284141131}"/>
              </a:ext>
            </a:extLst>
          </p:cNvPr>
          <p:cNvSpPr/>
          <p:nvPr/>
        </p:nvSpPr>
        <p:spPr>
          <a:xfrm>
            <a:off x="6257288" y="2040384"/>
            <a:ext cx="710753" cy="353627"/>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５</a:t>
            </a:r>
          </a:p>
        </p:txBody>
      </p:sp>
      <p:sp>
        <p:nvSpPr>
          <p:cNvPr id="18" name="四角形: 角を丸くする 17">
            <a:extLst>
              <a:ext uri="{FF2B5EF4-FFF2-40B4-BE49-F238E27FC236}">
                <a16:creationId xmlns:a16="http://schemas.microsoft.com/office/drawing/2014/main" id="{FE3E8EEA-1863-4B3D-9FF7-7B16995B0E90}"/>
              </a:ext>
            </a:extLst>
          </p:cNvPr>
          <p:cNvSpPr/>
          <p:nvPr/>
        </p:nvSpPr>
        <p:spPr>
          <a:xfrm>
            <a:off x="7438025" y="2040385"/>
            <a:ext cx="710753" cy="4074851"/>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19" name="四角形: 角を丸くする 18">
            <a:extLst>
              <a:ext uri="{FF2B5EF4-FFF2-40B4-BE49-F238E27FC236}">
                <a16:creationId xmlns:a16="http://schemas.microsoft.com/office/drawing/2014/main" id="{711A8A23-F44D-455F-A705-17AEDE405CCA}"/>
              </a:ext>
            </a:extLst>
          </p:cNvPr>
          <p:cNvSpPr/>
          <p:nvPr/>
        </p:nvSpPr>
        <p:spPr>
          <a:xfrm>
            <a:off x="7439501" y="2032985"/>
            <a:ext cx="710753" cy="353627"/>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６</a:t>
            </a:r>
          </a:p>
        </p:txBody>
      </p:sp>
      <p:sp>
        <p:nvSpPr>
          <p:cNvPr id="20" name="四角形: 角を丸くする 19">
            <a:extLst>
              <a:ext uri="{FF2B5EF4-FFF2-40B4-BE49-F238E27FC236}">
                <a16:creationId xmlns:a16="http://schemas.microsoft.com/office/drawing/2014/main" id="{3E64EA0D-92A1-4DA3-988A-13C7AE841B69}"/>
              </a:ext>
            </a:extLst>
          </p:cNvPr>
          <p:cNvSpPr/>
          <p:nvPr/>
        </p:nvSpPr>
        <p:spPr>
          <a:xfrm>
            <a:off x="8655749" y="2041864"/>
            <a:ext cx="710753" cy="4074851"/>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21" name="四角形: 角を丸くする 20">
            <a:extLst>
              <a:ext uri="{FF2B5EF4-FFF2-40B4-BE49-F238E27FC236}">
                <a16:creationId xmlns:a16="http://schemas.microsoft.com/office/drawing/2014/main" id="{837B426B-3DCB-46D5-8EB3-C0C3DE1500E8}"/>
              </a:ext>
            </a:extLst>
          </p:cNvPr>
          <p:cNvSpPr/>
          <p:nvPr/>
        </p:nvSpPr>
        <p:spPr>
          <a:xfrm>
            <a:off x="8657225" y="2034464"/>
            <a:ext cx="710753" cy="353627"/>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７</a:t>
            </a:r>
          </a:p>
        </p:txBody>
      </p:sp>
      <p:sp>
        <p:nvSpPr>
          <p:cNvPr id="22" name="テキスト ボックス 21">
            <a:extLst>
              <a:ext uri="{FF2B5EF4-FFF2-40B4-BE49-F238E27FC236}">
                <a16:creationId xmlns:a16="http://schemas.microsoft.com/office/drawing/2014/main" id="{6310AEFA-ACCD-4A5B-9CAA-097F15ABDCA4}"/>
              </a:ext>
            </a:extLst>
          </p:cNvPr>
          <p:cNvSpPr txBox="1"/>
          <p:nvPr/>
        </p:nvSpPr>
        <p:spPr>
          <a:xfrm>
            <a:off x="524652" y="2526632"/>
            <a:ext cx="738664" cy="3584165"/>
          </a:xfrm>
          <a:prstGeom prst="rect">
            <a:avLst/>
          </a:prstGeom>
          <a:noFill/>
        </p:spPr>
        <p:txBody>
          <a:bodyPr vert="eaVert" wrap="square" rtlCol="0">
            <a:spAutoFit/>
          </a:bodyPr>
          <a:lstStyle/>
          <a:p>
            <a:r>
              <a:rPr kumimoji="1" lang="ja-JP" altLang="en-US" b="1" dirty="0">
                <a:latin typeface="UD デジタル 教科書体 N-R" panose="02020400000000000000" pitchFamily="17" charset="-128"/>
                <a:ea typeface="UD デジタル 教科書体 N-R" panose="02020400000000000000" pitchFamily="17" charset="-128"/>
              </a:rPr>
              <a:t>将来自分を支援してくれる信頼のおける人（任意後見人）を決める</a:t>
            </a:r>
          </a:p>
        </p:txBody>
      </p:sp>
      <p:sp>
        <p:nvSpPr>
          <p:cNvPr id="23" name="テキスト ボックス 22">
            <a:extLst>
              <a:ext uri="{FF2B5EF4-FFF2-40B4-BE49-F238E27FC236}">
                <a16:creationId xmlns:a16="http://schemas.microsoft.com/office/drawing/2014/main" id="{EAAEE962-7E49-4A50-91D3-1F5D9D059014}"/>
              </a:ext>
            </a:extLst>
          </p:cNvPr>
          <p:cNvSpPr txBox="1"/>
          <p:nvPr/>
        </p:nvSpPr>
        <p:spPr>
          <a:xfrm>
            <a:off x="1713985" y="2475540"/>
            <a:ext cx="738664" cy="3652423"/>
          </a:xfrm>
          <a:prstGeom prst="rect">
            <a:avLst/>
          </a:prstGeom>
          <a:noFill/>
        </p:spPr>
        <p:txBody>
          <a:bodyPr vert="eaVert" wrap="square" rtlCol="0">
            <a:spAutoFit/>
          </a:bodyPr>
          <a:lstStyle/>
          <a:p>
            <a:r>
              <a:rPr kumimoji="1" lang="ja-JP" altLang="en-US" b="1" dirty="0">
                <a:latin typeface="UD デジタル 教科書体 N-R" panose="02020400000000000000" pitchFamily="17" charset="-128"/>
                <a:ea typeface="UD デジタル 教科書体 N-R" panose="02020400000000000000" pitchFamily="17" charset="-128"/>
              </a:rPr>
              <a:t>任意後見人にしてもらいことを相談して決める</a:t>
            </a:r>
          </a:p>
        </p:txBody>
      </p:sp>
      <p:sp>
        <p:nvSpPr>
          <p:cNvPr id="24" name="テキスト ボックス 23">
            <a:extLst>
              <a:ext uri="{FF2B5EF4-FFF2-40B4-BE49-F238E27FC236}">
                <a16:creationId xmlns:a16="http://schemas.microsoft.com/office/drawing/2014/main" id="{E3346E4A-3F9B-48EE-A008-C4530D50010B}"/>
              </a:ext>
            </a:extLst>
          </p:cNvPr>
          <p:cNvSpPr txBox="1"/>
          <p:nvPr/>
        </p:nvSpPr>
        <p:spPr>
          <a:xfrm>
            <a:off x="2865669" y="2465929"/>
            <a:ext cx="738664" cy="3594560"/>
          </a:xfrm>
          <a:prstGeom prst="rect">
            <a:avLst/>
          </a:prstGeom>
          <a:noFill/>
        </p:spPr>
        <p:txBody>
          <a:bodyPr vert="eaVert" wrap="square" rtlCol="0">
            <a:spAutoFit/>
          </a:bodyPr>
          <a:lstStyle/>
          <a:p>
            <a:r>
              <a:rPr kumimoji="1" lang="ja-JP" altLang="en-US" b="1" dirty="0">
                <a:latin typeface="UD デジタル 教科書体 N-R" panose="02020400000000000000" pitchFamily="17" charset="-128"/>
                <a:ea typeface="UD デジタル 教科書体 N-R" panose="02020400000000000000" pitchFamily="17" charset="-128"/>
              </a:rPr>
              <a:t>任意後見契約の締結及び公正証書の作成</a:t>
            </a:r>
          </a:p>
        </p:txBody>
      </p:sp>
      <p:sp>
        <p:nvSpPr>
          <p:cNvPr id="25" name="テキスト ボックス 24">
            <a:extLst>
              <a:ext uri="{FF2B5EF4-FFF2-40B4-BE49-F238E27FC236}">
                <a16:creationId xmlns:a16="http://schemas.microsoft.com/office/drawing/2014/main" id="{462A8F24-4911-4EDE-B6B6-299870D7C139}"/>
              </a:ext>
            </a:extLst>
          </p:cNvPr>
          <p:cNvSpPr txBox="1"/>
          <p:nvPr/>
        </p:nvSpPr>
        <p:spPr>
          <a:xfrm>
            <a:off x="4116256" y="2482200"/>
            <a:ext cx="461665" cy="3652423"/>
          </a:xfrm>
          <a:prstGeom prst="rect">
            <a:avLst/>
          </a:prstGeom>
          <a:noFill/>
        </p:spPr>
        <p:txBody>
          <a:bodyPr vert="eaVert" wrap="square" rtlCol="0">
            <a:spAutoFit/>
          </a:bodyPr>
          <a:lstStyle/>
          <a:p>
            <a:r>
              <a:rPr kumimoji="1" lang="ja-JP" altLang="en-US" b="1" dirty="0">
                <a:latin typeface="UD デジタル 教科書体 N-R" panose="02020400000000000000" pitchFamily="17" charset="-128"/>
                <a:ea typeface="UD デジタル 教科書体 N-R" panose="02020400000000000000" pitchFamily="17" charset="-128"/>
              </a:rPr>
              <a:t>公証人から法務局への登記依頼</a:t>
            </a:r>
          </a:p>
        </p:txBody>
      </p:sp>
      <p:sp>
        <p:nvSpPr>
          <p:cNvPr id="26" name="テキスト ボックス 25">
            <a:extLst>
              <a:ext uri="{FF2B5EF4-FFF2-40B4-BE49-F238E27FC236}">
                <a16:creationId xmlns:a16="http://schemas.microsoft.com/office/drawing/2014/main" id="{D11700C2-081F-4069-A779-4A9600CD9697}"/>
              </a:ext>
            </a:extLst>
          </p:cNvPr>
          <p:cNvSpPr txBox="1"/>
          <p:nvPr/>
        </p:nvSpPr>
        <p:spPr>
          <a:xfrm>
            <a:off x="5261460" y="2266396"/>
            <a:ext cx="492443" cy="3652423"/>
          </a:xfrm>
          <a:prstGeom prst="rect">
            <a:avLst/>
          </a:prstGeom>
          <a:noFill/>
        </p:spPr>
        <p:txBody>
          <a:bodyPr vert="eaVert" wrap="square" rtlCol="0">
            <a:spAutoFit/>
          </a:bodyPr>
          <a:lstStyle/>
          <a:p>
            <a:r>
              <a:rPr kumimoji="1" lang="ja-JP" altLang="en-US" sz="2000" b="1" dirty="0"/>
              <a:t>本人の判断の能力の低下・喪失</a:t>
            </a:r>
          </a:p>
        </p:txBody>
      </p:sp>
      <p:sp>
        <p:nvSpPr>
          <p:cNvPr id="27" name="テキスト ボックス 26">
            <a:extLst>
              <a:ext uri="{FF2B5EF4-FFF2-40B4-BE49-F238E27FC236}">
                <a16:creationId xmlns:a16="http://schemas.microsoft.com/office/drawing/2014/main" id="{C150BE0F-6179-424F-AC56-5E2FB22C5DD3}"/>
              </a:ext>
            </a:extLst>
          </p:cNvPr>
          <p:cNvSpPr txBox="1"/>
          <p:nvPr/>
        </p:nvSpPr>
        <p:spPr>
          <a:xfrm>
            <a:off x="6381546" y="2510312"/>
            <a:ext cx="461665" cy="3652423"/>
          </a:xfrm>
          <a:prstGeom prst="rect">
            <a:avLst/>
          </a:prstGeom>
          <a:noFill/>
        </p:spPr>
        <p:txBody>
          <a:bodyPr vert="eaVert" wrap="square" rtlCol="0">
            <a:spAutoFit/>
          </a:bodyPr>
          <a:lstStyle/>
          <a:p>
            <a:r>
              <a:rPr kumimoji="1" lang="ja-JP" altLang="en-US" b="1" dirty="0">
                <a:latin typeface="UD デジタル 教科書体 N-R" panose="02020400000000000000" pitchFamily="17" charset="-128"/>
                <a:ea typeface="UD デジタル 教科書体 N-R" panose="02020400000000000000" pitchFamily="17" charset="-128"/>
              </a:rPr>
              <a:t>任意後見監督人選任の申立て</a:t>
            </a:r>
          </a:p>
        </p:txBody>
      </p:sp>
      <p:sp>
        <p:nvSpPr>
          <p:cNvPr id="28" name="テキスト ボックス 27">
            <a:extLst>
              <a:ext uri="{FF2B5EF4-FFF2-40B4-BE49-F238E27FC236}">
                <a16:creationId xmlns:a16="http://schemas.microsoft.com/office/drawing/2014/main" id="{CF9C0A18-1868-4DCB-AA24-2F4B39071BB7}"/>
              </a:ext>
            </a:extLst>
          </p:cNvPr>
          <p:cNvSpPr txBox="1"/>
          <p:nvPr/>
        </p:nvSpPr>
        <p:spPr>
          <a:xfrm>
            <a:off x="7546003" y="2538423"/>
            <a:ext cx="461665" cy="3652423"/>
          </a:xfrm>
          <a:prstGeom prst="rect">
            <a:avLst/>
          </a:prstGeom>
          <a:noFill/>
        </p:spPr>
        <p:txBody>
          <a:bodyPr vert="eaVert" wrap="square" rtlCol="0">
            <a:spAutoFit/>
          </a:bodyPr>
          <a:lstStyle/>
          <a:p>
            <a:r>
              <a:rPr kumimoji="1" lang="ja-JP" altLang="en-US" b="1" dirty="0">
                <a:latin typeface="UD デジタル 教科書体 N-R" panose="02020400000000000000" pitchFamily="17" charset="-128"/>
                <a:ea typeface="UD デジタル 教科書体 N-R" panose="02020400000000000000" pitchFamily="17" charset="-128"/>
              </a:rPr>
              <a:t>任意後見監督人の選任</a:t>
            </a:r>
          </a:p>
        </p:txBody>
      </p:sp>
      <p:sp>
        <p:nvSpPr>
          <p:cNvPr id="29" name="テキスト ボックス 28">
            <a:extLst>
              <a:ext uri="{FF2B5EF4-FFF2-40B4-BE49-F238E27FC236}">
                <a16:creationId xmlns:a16="http://schemas.microsoft.com/office/drawing/2014/main" id="{6898FD18-5110-4C78-80CD-6E47BACEC3C7}"/>
              </a:ext>
            </a:extLst>
          </p:cNvPr>
          <p:cNvSpPr txBox="1"/>
          <p:nvPr/>
        </p:nvSpPr>
        <p:spPr>
          <a:xfrm>
            <a:off x="8745967" y="2566537"/>
            <a:ext cx="461665" cy="3652423"/>
          </a:xfrm>
          <a:prstGeom prst="rect">
            <a:avLst/>
          </a:prstGeom>
          <a:noFill/>
        </p:spPr>
        <p:txBody>
          <a:bodyPr vert="eaVert" wrap="square" rtlCol="0">
            <a:spAutoFit/>
          </a:bodyPr>
          <a:lstStyle/>
          <a:p>
            <a:r>
              <a:rPr kumimoji="1" lang="ja-JP" altLang="en-US" b="1" dirty="0">
                <a:latin typeface="UD デジタル 教科書体 N-R" panose="02020400000000000000" pitchFamily="17" charset="-128"/>
                <a:ea typeface="UD デジタル 教科書体 N-R" panose="02020400000000000000" pitchFamily="17" charset="-128"/>
              </a:rPr>
              <a:t>任意後見監督人の業務開始</a:t>
            </a:r>
          </a:p>
        </p:txBody>
      </p:sp>
      <p:sp>
        <p:nvSpPr>
          <p:cNvPr id="31" name="テキスト ボックス 30">
            <a:extLst>
              <a:ext uri="{FF2B5EF4-FFF2-40B4-BE49-F238E27FC236}">
                <a16:creationId xmlns:a16="http://schemas.microsoft.com/office/drawing/2014/main" id="{A0743F17-FB36-4976-801E-F547EADD173E}"/>
              </a:ext>
            </a:extLst>
          </p:cNvPr>
          <p:cNvSpPr txBox="1"/>
          <p:nvPr/>
        </p:nvSpPr>
        <p:spPr>
          <a:xfrm>
            <a:off x="648074" y="648068"/>
            <a:ext cx="9694416" cy="461665"/>
          </a:xfrm>
          <a:prstGeom prst="rect">
            <a:avLst/>
          </a:prstGeom>
          <a:noFill/>
        </p:spPr>
        <p:txBody>
          <a:bodyPr wrap="square" rtlCol="0">
            <a:spAutoFit/>
          </a:bodyPr>
          <a:lstStyle/>
          <a:p>
            <a:r>
              <a:rPr kumimoji="1" lang="ja-JP" altLang="en-US" sz="2400" b="1" dirty="0">
                <a:latin typeface="UD デジタル 教科書体 N-R" panose="02020400000000000000" pitchFamily="17" charset="-128"/>
                <a:ea typeface="UD デジタル 教科書体 N-R" panose="02020400000000000000" pitchFamily="17" charset="-128"/>
              </a:rPr>
              <a:t>任意後見制度全体の手続きの流れは以下のとおりです。</a:t>
            </a:r>
          </a:p>
        </p:txBody>
      </p:sp>
      <p:sp>
        <p:nvSpPr>
          <p:cNvPr id="32" name="二等辺三角形 31">
            <a:extLst>
              <a:ext uri="{FF2B5EF4-FFF2-40B4-BE49-F238E27FC236}">
                <a16:creationId xmlns:a16="http://schemas.microsoft.com/office/drawing/2014/main" id="{E70F26E4-35B5-4514-B699-3F4F85A8ED3A}"/>
              </a:ext>
            </a:extLst>
          </p:cNvPr>
          <p:cNvSpPr/>
          <p:nvPr/>
        </p:nvSpPr>
        <p:spPr>
          <a:xfrm rot="5400000">
            <a:off x="1278374" y="3897301"/>
            <a:ext cx="541528" cy="204187"/>
          </a:xfrm>
          <a:prstGeom prst="triangl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33" name="二等辺三角形 32">
            <a:extLst>
              <a:ext uri="{FF2B5EF4-FFF2-40B4-BE49-F238E27FC236}">
                <a16:creationId xmlns:a16="http://schemas.microsoft.com/office/drawing/2014/main" id="{F6315EE4-60C6-4FF4-9815-D96DFDFA7413}"/>
              </a:ext>
            </a:extLst>
          </p:cNvPr>
          <p:cNvSpPr/>
          <p:nvPr/>
        </p:nvSpPr>
        <p:spPr>
          <a:xfrm rot="5400000">
            <a:off x="2407316" y="3907657"/>
            <a:ext cx="541528" cy="204187"/>
          </a:xfrm>
          <a:prstGeom prst="triangl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34" name="二等辺三角形 33">
            <a:extLst>
              <a:ext uri="{FF2B5EF4-FFF2-40B4-BE49-F238E27FC236}">
                <a16:creationId xmlns:a16="http://schemas.microsoft.com/office/drawing/2014/main" id="{6CED2479-7BE0-4CB3-A078-9C7E71BBDED0}"/>
              </a:ext>
            </a:extLst>
          </p:cNvPr>
          <p:cNvSpPr/>
          <p:nvPr/>
        </p:nvSpPr>
        <p:spPr>
          <a:xfrm rot="5400000">
            <a:off x="3500754" y="3944643"/>
            <a:ext cx="541528" cy="204187"/>
          </a:xfrm>
          <a:prstGeom prst="triangl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35" name="二等辺三角形 34">
            <a:extLst>
              <a:ext uri="{FF2B5EF4-FFF2-40B4-BE49-F238E27FC236}">
                <a16:creationId xmlns:a16="http://schemas.microsoft.com/office/drawing/2014/main" id="{2A1F3024-F1BD-4ED8-B0D6-3F2480C28F68}"/>
              </a:ext>
            </a:extLst>
          </p:cNvPr>
          <p:cNvSpPr/>
          <p:nvPr/>
        </p:nvSpPr>
        <p:spPr>
          <a:xfrm rot="5400000">
            <a:off x="4665210" y="3963876"/>
            <a:ext cx="541528" cy="204187"/>
          </a:xfrm>
          <a:prstGeom prst="triangl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36" name="二等辺三角形 35">
            <a:extLst>
              <a:ext uri="{FF2B5EF4-FFF2-40B4-BE49-F238E27FC236}">
                <a16:creationId xmlns:a16="http://schemas.microsoft.com/office/drawing/2014/main" id="{29C9BF5D-6733-458B-9544-0E6ABBCB0A1B}"/>
              </a:ext>
            </a:extLst>
          </p:cNvPr>
          <p:cNvSpPr/>
          <p:nvPr/>
        </p:nvSpPr>
        <p:spPr>
          <a:xfrm rot="5400000">
            <a:off x="5811911" y="3965355"/>
            <a:ext cx="541528" cy="204187"/>
          </a:xfrm>
          <a:prstGeom prst="triangl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37" name="二等辺三角形 36">
            <a:extLst>
              <a:ext uri="{FF2B5EF4-FFF2-40B4-BE49-F238E27FC236}">
                <a16:creationId xmlns:a16="http://schemas.microsoft.com/office/drawing/2014/main" id="{B84A83FC-B61E-4DAE-B974-23088C5D9CA6}"/>
              </a:ext>
            </a:extLst>
          </p:cNvPr>
          <p:cNvSpPr/>
          <p:nvPr/>
        </p:nvSpPr>
        <p:spPr>
          <a:xfrm rot="5400000">
            <a:off x="6949733" y="4002342"/>
            <a:ext cx="541528" cy="204187"/>
          </a:xfrm>
          <a:prstGeom prst="triangl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38" name="二等辺三角形 37">
            <a:extLst>
              <a:ext uri="{FF2B5EF4-FFF2-40B4-BE49-F238E27FC236}">
                <a16:creationId xmlns:a16="http://schemas.microsoft.com/office/drawing/2014/main" id="{B5F751DD-91D5-4892-B130-5CBBDBB5C0D0}"/>
              </a:ext>
            </a:extLst>
          </p:cNvPr>
          <p:cNvSpPr/>
          <p:nvPr/>
        </p:nvSpPr>
        <p:spPr>
          <a:xfrm rot="5400000">
            <a:off x="8123066" y="4039333"/>
            <a:ext cx="541528" cy="204187"/>
          </a:xfrm>
          <a:prstGeom prst="triangl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39" name="正方形/長方形 38">
            <a:extLst>
              <a:ext uri="{FF2B5EF4-FFF2-40B4-BE49-F238E27FC236}">
                <a16:creationId xmlns:a16="http://schemas.microsoft.com/office/drawing/2014/main" id="{66758207-1CF1-4FC3-912A-3D13B90B5D4A}"/>
              </a:ext>
            </a:extLst>
          </p:cNvPr>
          <p:cNvSpPr/>
          <p:nvPr/>
        </p:nvSpPr>
        <p:spPr>
          <a:xfrm>
            <a:off x="6908919" y="6471073"/>
            <a:ext cx="2908167" cy="307777"/>
          </a:xfrm>
          <a:prstGeom prst="rect">
            <a:avLst/>
          </a:prstGeom>
          <a:noFill/>
        </p:spPr>
        <p:txBody>
          <a:bodyPr wrap="none" lIns="91440" tIns="45720" rIns="91440" bIns="4572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ja-JP" altLang="en-US" sz="1400" b="1" dirty="0">
                <a:ln w="9525">
                  <a:solidFill>
                    <a:schemeClr val="bg1"/>
                  </a:solidFill>
                  <a:prstDash val="solid"/>
                </a:ln>
                <a:solidFill>
                  <a:srgbClr val="FFFF00"/>
                </a:solidFill>
                <a:effectLst>
                  <a:outerShdw blurRad="12700" dist="38100" dir="2700000" algn="tl" rotWithShape="0">
                    <a:schemeClr val="bg1">
                      <a:lumMod val="50000"/>
                    </a:schemeClr>
                  </a:outerShdw>
                </a:effectLst>
              </a:rPr>
              <a:t>セミナー資料　栂村行政書士事務所</a:t>
            </a:r>
          </a:p>
        </p:txBody>
      </p:sp>
    </p:spTree>
    <p:extLst>
      <p:ext uri="{BB962C8B-B14F-4D97-AF65-F5344CB8AC3E}">
        <p14:creationId xmlns:p14="http://schemas.microsoft.com/office/powerpoint/2010/main" val="2032561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4CAFD1BF-8693-4461-ADCE-2EC0CA750F17}"/>
              </a:ext>
            </a:extLst>
          </p:cNvPr>
          <p:cNvSpPr txBox="1"/>
          <p:nvPr/>
        </p:nvSpPr>
        <p:spPr>
          <a:xfrm>
            <a:off x="88776" y="200029"/>
            <a:ext cx="8602462" cy="523220"/>
          </a:xfrm>
          <a:prstGeom prst="rect">
            <a:avLst/>
          </a:prstGeom>
          <a:noFill/>
        </p:spPr>
        <p:txBody>
          <a:bodyPr wrap="square" rtlCol="0">
            <a:spAutoFit/>
          </a:bodyPr>
          <a:lstStyle/>
          <a:p>
            <a:r>
              <a:rPr kumimoji="1" lang="ja-JP" altLang="en-US" sz="2800" b="1" dirty="0">
                <a:latin typeface="UD デジタル 教科書体 N-R" panose="02020400000000000000" pitchFamily="17" charset="-128"/>
                <a:ea typeface="UD デジタル 教科書体 N-R" panose="02020400000000000000" pitchFamily="17" charset="-128"/>
              </a:rPr>
              <a:t>５．任意後見契約の種類</a:t>
            </a:r>
          </a:p>
        </p:txBody>
      </p:sp>
      <p:sp>
        <p:nvSpPr>
          <p:cNvPr id="4" name="テキスト ボックス 3">
            <a:extLst>
              <a:ext uri="{FF2B5EF4-FFF2-40B4-BE49-F238E27FC236}">
                <a16:creationId xmlns:a16="http://schemas.microsoft.com/office/drawing/2014/main" id="{553692BE-77A1-45EF-BB58-B847688EC962}"/>
              </a:ext>
            </a:extLst>
          </p:cNvPr>
          <p:cNvSpPr txBox="1"/>
          <p:nvPr/>
        </p:nvSpPr>
        <p:spPr>
          <a:xfrm>
            <a:off x="417251" y="794271"/>
            <a:ext cx="9401451" cy="5632311"/>
          </a:xfrm>
          <a:prstGeom prst="rect">
            <a:avLst/>
          </a:prstGeom>
          <a:noFill/>
        </p:spPr>
        <p:txBody>
          <a:bodyPr wrap="square" rtlCol="0">
            <a:spAutoFit/>
          </a:bodyPr>
          <a:lstStyle/>
          <a:p>
            <a:r>
              <a:rPr lang="ja-JP" altLang="en-US" sz="2400" b="1" dirty="0">
                <a:latin typeface="UD デジタル 教科書体 N-R" panose="02020400000000000000" pitchFamily="17" charset="-128"/>
                <a:ea typeface="UD デジタル 教科書体 N-R" panose="02020400000000000000" pitchFamily="17" charset="-128"/>
              </a:rPr>
              <a:t>　本人の生活状態や、健康状態によって次の３つの利用形態があります。ご本人のお考えによって選択してもらうこととなります。</a:t>
            </a:r>
            <a:br>
              <a:rPr lang="ja-JP" altLang="en-US" sz="2400" b="1" dirty="0">
                <a:latin typeface="UD デジタル 教科書体 N-R" panose="02020400000000000000" pitchFamily="17" charset="-128"/>
                <a:ea typeface="UD デジタル 教科書体 N-R" panose="02020400000000000000" pitchFamily="17" charset="-128"/>
              </a:rPr>
            </a:br>
            <a:br>
              <a:rPr lang="ja-JP" altLang="en-US" sz="2400" b="1" dirty="0">
                <a:latin typeface="UD デジタル 教科書体 N-R" panose="02020400000000000000" pitchFamily="17" charset="-128"/>
                <a:ea typeface="UD デジタル 教科書体 N-R" panose="02020400000000000000" pitchFamily="17" charset="-128"/>
              </a:rPr>
            </a:br>
            <a:r>
              <a:rPr lang="ja-JP" altLang="en-US" sz="2400" b="1" u="sng" dirty="0">
                <a:latin typeface="UD デジタル 教科書体 N-R" panose="02020400000000000000" pitchFamily="17" charset="-128"/>
                <a:ea typeface="UD デジタル 教科書体 N-R" panose="02020400000000000000" pitchFamily="17" charset="-128"/>
              </a:rPr>
              <a:t>（</a:t>
            </a:r>
            <a:r>
              <a:rPr lang="en-US" altLang="ja-JP" sz="2400" b="1" u="sng" dirty="0">
                <a:latin typeface="UD デジタル 教科書体 N-R" panose="02020400000000000000" pitchFamily="17" charset="-128"/>
                <a:ea typeface="UD デジタル 教科書体 N-R" panose="02020400000000000000" pitchFamily="17" charset="-128"/>
              </a:rPr>
              <a:t>1</a:t>
            </a:r>
            <a:r>
              <a:rPr lang="ja-JP" altLang="en-US" sz="2400" b="1" u="sng" dirty="0">
                <a:latin typeface="UD デジタル 教科書体 N-R" panose="02020400000000000000" pitchFamily="17" charset="-128"/>
                <a:ea typeface="UD デジタル 教科書体 N-R" panose="02020400000000000000" pitchFamily="17" charset="-128"/>
              </a:rPr>
              <a:t>）</a:t>
            </a:r>
            <a:r>
              <a:rPr lang="ja-JP" altLang="en-US" sz="2400" b="1" u="sng" dirty="0">
                <a:solidFill>
                  <a:srgbClr val="FF0000"/>
                </a:solidFill>
                <a:latin typeface="UD デジタル 教科書体 N-R" panose="02020400000000000000" pitchFamily="17" charset="-128"/>
                <a:ea typeface="UD デジタル 教科書体 N-R" panose="02020400000000000000" pitchFamily="17" charset="-128"/>
              </a:rPr>
              <a:t>「即効型」</a:t>
            </a:r>
            <a:r>
              <a:rPr lang="ja-JP" altLang="en-US" sz="2400" b="1" u="sng" dirty="0">
                <a:latin typeface="UD デジタル 教科書体 N-R" panose="02020400000000000000" pitchFamily="17" charset="-128"/>
                <a:ea typeface="UD デジタル 教科書体 N-R" panose="02020400000000000000" pitchFamily="17" charset="-128"/>
              </a:rPr>
              <a:t>任意後見契約とは</a:t>
            </a:r>
            <a:br>
              <a:rPr lang="ja-JP" altLang="en-US" sz="2400" b="1" u="sng" dirty="0">
                <a:latin typeface="UD デジタル 教科書体 N-R" panose="02020400000000000000" pitchFamily="17" charset="-128"/>
                <a:ea typeface="UD デジタル 教科書体 N-R" panose="02020400000000000000" pitchFamily="17" charset="-128"/>
              </a:rPr>
            </a:br>
            <a:r>
              <a:rPr lang="ja-JP" altLang="en-US" sz="2400" b="1" dirty="0">
                <a:latin typeface="UD デジタル 教科書体 N-R" panose="02020400000000000000" pitchFamily="17" charset="-128"/>
                <a:ea typeface="UD デジタル 教科書体 N-R" panose="02020400000000000000" pitchFamily="17" charset="-128"/>
              </a:rPr>
              <a:t>　　　契約締結後（本人が契約締結時点で意思能力を有すること、</a:t>
            </a:r>
            <a:endParaRPr lang="en-US" altLang="ja-JP" sz="2400" b="1" dirty="0">
              <a:latin typeface="UD デジタル 教科書体 N-R" panose="02020400000000000000" pitchFamily="17" charset="-128"/>
              <a:ea typeface="UD デジタル 教科書体 N-R" panose="02020400000000000000" pitchFamily="17" charset="-128"/>
            </a:endParaRPr>
          </a:p>
          <a:p>
            <a:r>
              <a:rPr lang="ja-JP" altLang="en-US" sz="2400" b="1" dirty="0">
                <a:latin typeface="UD デジタル 教科書体 N-R" panose="02020400000000000000" pitchFamily="17" charset="-128"/>
                <a:ea typeface="UD デジタル 教科書体 N-R" panose="02020400000000000000" pitchFamily="17" charset="-128"/>
              </a:rPr>
              <a:t>　　差し迫っていること等）直ちに家庭裁判所に任意後見監督人</a:t>
            </a:r>
            <a:br>
              <a:rPr lang="ja-JP" altLang="en-US" sz="2400" b="1" dirty="0">
                <a:latin typeface="UD デジタル 教科書体 N-R" panose="02020400000000000000" pitchFamily="17" charset="-128"/>
                <a:ea typeface="UD デジタル 教科書体 N-R" panose="02020400000000000000" pitchFamily="17" charset="-128"/>
              </a:rPr>
            </a:br>
            <a:r>
              <a:rPr lang="ja-JP" altLang="en-US" sz="2400" b="1" dirty="0">
                <a:latin typeface="UD デジタル 教科書体 N-R" panose="02020400000000000000" pitchFamily="17" charset="-128"/>
                <a:ea typeface="UD デジタル 教科書体 N-R" panose="02020400000000000000" pitchFamily="17" charset="-128"/>
              </a:rPr>
              <a:t>　　の申立てを行う形態です。</a:t>
            </a:r>
            <a:br>
              <a:rPr lang="ja-JP" altLang="en-US" sz="2400" b="1" dirty="0">
                <a:latin typeface="UD デジタル 教科書体 N-R" panose="02020400000000000000" pitchFamily="17" charset="-128"/>
                <a:ea typeface="UD デジタル 教科書体 N-R" panose="02020400000000000000" pitchFamily="17" charset="-128"/>
              </a:rPr>
            </a:br>
            <a:r>
              <a:rPr lang="ja-JP" altLang="en-US" sz="2400" b="1" dirty="0">
                <a:latin typeface="UD デジタル 教科書体 N-R" panose="02020400000000000000" pitchFamily="17" charset="-128"/>
                <a:ea typeface="UD デジタル 教科書体 N-R" panose="02020400000000000000" pitchFamily="17" charset="-128"/>
              </a:rPr>
              <a:t>　　　早急に任意後見制度を開始するための契約手続きです。</a:t>
            </a:r>
            <a:br>
              <a:rPr lang="ja-JP" altLang="en-US" sz="2400" b="1" dirty="0">
                <a:latin typeface="UD デジタル 教科書体 N-R" panose="02020400000000000000" pitchFamily="17" charset="-128"/>
                <a:ea typeface="UD デジタル 教科書体 N-R" panose="02020400000000000000" pitchFamily="17" charset="-128"/>
              </a:rPr>
            </a:br>
            <a:br>
              <a:rPr lang="ja-JP" altLang="en-US" sz="2400" b="1" dirty="0">
                <a:latin typeface="UD デジタル 教科書体 N-R" panose="02020400000000000000" pitchFamily="17" charset="-128"/>
                <a:ea typeface="UD デジタル 教科書体 N-R" panose="02020400000000000000" pitchFamily="17" charset="-128"/>
              </a:rPr>
            </a:br>
            <a:r>
              <a:rPr lang="ja-JP" altLang="en-US" sz="2400" b="1" u="sng" dirty="0">
                <a:latin typeface="UD デジタル 教科書体 N-R" panose="02020400000000000000" pitchFamily="17" charset="-128"/>
                <a:ea typeface="UD デジタル 教科書体 N-R" panose="02020400000000000000" pitchFamily="17" charset="-128"/>
              </a:rPr>
              <a:t>（</a:t>
            </a:r>
            <a:r>
              <a:rPr lang="en-US" altLang="ja-JP" sz="2400" b="1" u="sng" dirty="0">
                <a:latin typeface="UD デジタル 教科書体 N-R" panose="02020400000000000000" pitchFamily="17" charset="-128"/>
                <a:ea typeface="UD デジタル 教科書体 N-R" panose="02020400000000000000" pitchFamily="17" charset="-128"/>
              </a:rPr>
              <a:t>2</a:t>
            </a:r>
            <a:r>
              <a:rPr lang="ja-JP" altLang="en-US" sz="2400" b="1" u="sng" dirty="0">
                <a:latin typeface="UD デジタル 教科書体 N-R" panose="02020400000000000000" pitchFamily="17" charset="-128"/>
                <a:ea typeface="UD デジタル 教科書体 N-R" panose="02020400000000000000" pitchFamily="17" charset="-128"/>
              </a:rPr>
              <a:t>）</a:t>
            </a:r>
            <a:r>
              <a:rPr lang="ja-JP" altLang="en-US" sz="2400" b="1" u="sng" dirty="0">
                <a:solidFill>
                  <a:srgbClr val="FF0000"/>
                </a:solidFill>
                <a:latin typeface="UD デジタル 教科書体 N-R" panose="02020400000000000000" pitchFamily="17" charset="-128"/>
                <a:ea typeface="UD デジタル 教科書体 N-R" panose="02020400000000000000" pitchFamily="17" charset="-128"/>
              </a:rPr>
              <a:t>「将来型」</a:t>
            </a:r>
            <a:r>
              <a:rPr lang="ja-JP" altLang="en-US" sz="2400" b="1" u="sng" dirty="0">
                <a:latin typeface="UD デジタル 教科書体 N-R" panose="02020400000000000000" pitchFamily="17" charset="-128"/>
                <a:ea typeface="UD デジタル 教科書体 N-R" panose="02020400000000000000" pitchFamily="17" charset="-128"/>
              </a:rPr>
              <a:t>任意後見契約とは</a:t>
            </a:r>
            <a:br>
              <a:rPr lang="ja-JP" altLang="en-US" sz="2400" b="1" u="sng" dirty="0">
                <a:latin typeface="UD デジタル 教科書体 N-R" panose="02020400000000000000" pitchFamily="17" charset="-128"/>
                <a:ea typeface="UD デジタル 教科書体 N-R" panose="02020400000000000000" pitchFamily="17" charset="-128"/>
              </a:rPr>
            </a:br>
            <a:r>
              <a:rPr lang="ja-JP" altLang="en-US" sz="2400" b="1" dirty="0">
                <a:latin typeface="UD デジタル 教科書体 N-R" panose="02020400000000000000" pitchFamily="17" charset="-128"/>
                <a:ea typeface="UD デジタル 教科書体 N-R" panose="02020400000000000000" pitchFamily="17" charset="-128"/>
              </a:rPr>
              <a:t>　　　将来判断能力が低下したときに任意後見を開始するものです。</a:t>
            </a:r>
            <a:endParaRPr lang="en-US" altLang="ja-JP" sz="2400" b="1" dirty="0">
              <a:latin typeface="UD デジタル 教科書体 N-R" panose="02020400000000000000" pitchFamily="17" charset="-128"/>
              <a:ea typeface="UD デジタル 教科書体 N-R" panose="02020400000000000000" pitchFamily="17" charset="-128"/>
            </a:endParaRPr>
          </a:p>
          <a:p>
            <a:r>
              <a:rPr lang="ja-JP" altLang="en-US" sz="2400" b="1" dirty="0">
                <a:latin typeface="UD デジタル 教科書体 N-R" panose="02020400000000000000" pitchFamily="17" charset="-128"/>
                <a:ea typeface="UD デジタル 教科書体 N-R" panose="02020400000000000000" pitchFamily="17" charset="-128"/>
              </a:rPr>
              <a:t>　　「将来型」の場合、任意後見契約締結から任意後見の開始まで　</a:t>
            </a:r>
            <a:endParaRPr lang="en-US" altLang="ja-JP" sz="2400" b="1" dirty="0">
              <a:latin typeface="UD デジタル 教科書体 N-R" panose="02020400000000000000" pitchFamily="17" charset="-128"/>
              <a:ea typeface="UD デジタル 教科書体 N-R" panose="02020400000000000000" pitchFamily="17" charset="-128"/>
            </a:endParaRPr>
          </a:p>
          <a:p>
            <a:r>
              <a:rPr lang="ja-JP" altLang="en-US" sz="2400" b="1" dirty="0">
                <a:latin typeface="UD デジタル 教科書体 N-R" panose="02020400000000000000" pitchFamily="17" charset="-128"/>
                <a:ea typeface="UD デジタル 教科書体 N-R" panose="02020400000000000000" pitchFamily="17" charset="-128"/>
              </a:rPr>
              <a:t>　　相当な期間が経過する場合が多いことから、別途「見守り契約</a:t>
            </a:r>
            <a:endParaRPr lang="en-US" altLang="ja-JP" sz="2400" b="1" dirty="0">
              <a:latin typeface="UD デジタル 教科書体 N-R" panose="02020400000000000000" pitchFamily="17" charset="-128"/>
              <a:ea typeface="UD デジタル 教科書体 N-R" panose="02020400000000000000" pitchFamily="17" charset="-128"/>
            </a:endParaRPr>
          </a:p>
          <a:p>
            <a:r>
              <a:rPr lang="ja-JP" altLang="en-US" sz="2400" b="1" dirty="0">
                <a:latin typeface="UD デジタル 教科書体 N-R" panose="02020400000000000000" pitchFamily="17" charset="-128"/>
                <a:ea typeface="UD デジタル 教科書体 N-R" panose="02020400000000000000" pitchFamily="17" charset="-128"/>
              </a:rPr>
              <a:t>　　」を結び、任意後見の発効まで継続的に支援する仕組みを作る</a:t>
            </a:r>
            <a:endParaRPr lang="en-US" altLang="ja-JP" sz="2400" b="1" dirty="0">
              <a:latin typeface="UD デジタル 教科書体 N-R" panose="02020400000000000000" pitchFamily="17" charset="-128"/>
              <a:ea typeface="UD デジタル 教科書体 N-R" panose="02020400000000000000" pitchFamily="17" charset="-128"/>
            </a:endParaRPr>
          </a:p>
          <a:p>
            <a:r>
              <a:rPr lang="ja-JP" altLang="en-US" sz="2400" b="1" dirty="0">
                <a:latin typeface="UD デジタル 教科書体 N-R" panose="02020400000000000000" pitchFamily="17" charset="-128"/>
                <a:ea typeface="UD デジタル 教科書体 N-R" panose="02020400000000000000" pitchFamily="17" charset="-128"/>
              </a:rPr>
              <a:t>　　ことも検討が必要です。</a:t>
            </a:r>
          </a:p>
        </p:txBody>
      </p:sp>
      <p:sp>
        <p:nvSpPr>
          <p:cNvPr id="5" name="正方形/長方形 4">
            <a:extLst>
              <a:ext uri="{FF2B5EF4-FFF2-40B4-BE49-F238E27FC236}">
                <a16:creationId xmlns:a16="http://schemas.microsoft.com/office/drawing/2014/main" id="{0AA9B813-A194-478B-B9C8-BFB20E983B9C}"/>
              </a:ext>
            </a:extLst>
          </p:cNvPr>
          <p:cNvSpPr/>
          <p:nvPr/>
        </p:nvSpPr>
        <p:spPr>
          <a:xfrm>
            <a:off x="6908919" y="6471073"/>
            <a:ext cx="2908167" cy="307777"/>
          </a:xfrm>
          <a:prstGeom prst="rect">
            <a:avLst/>
          </a:prstGeom>
          <a:noFill/>
        </p:spPr>
        <p:txBody>
          <a:bodyPr wrap="none" lIns="91440" tIns="45720" rIns="91440" bIns="4572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ja-JP" altLang="en-US" sz="1400" b="1" dirty="0">
                <a:ln w="9525">
                  <a:solidFill>
                    <a:schemeClr val="bg1"/>
                  </a:solidFill>
                  <a:prstDash val="solid"/>
                </a:ln>
                <a:solidFill>
                  <a:srgbClr val="FFFF00"/>
                </a:solidFill>
                <a:effectLst>
                  <a:outerShdw blurRad="12700" dist="38100" dir="2700000" algn="tl" rotWithShape="0">
                    <a:schemeClr val="bg1">
                      <a:lumMod val="50000"/>
                    </a:schemeClr>
                  </a:outerShdw>
                </a:effectLst>
              </a:rPr>
              <a:t>セミナー資料　栂村行政書士事務所</a:t>
            </a:r>
          </a:p>
        </p:txBody>
      </p:sp>
    </p:spTree>
    <p:extLst>
      <p:ext uri="{BB962C8B-B14F-4D97-AF65-F5344CB8AC3E}">
        <p14:creationId xmlns:p14="http://schemas.microsoft.com/office/powerpoint/2010/main" val="678335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B61BC541-2F13-4D84-AE6D-230C1B212522}"/>
              </a:ext>
            </a:extLst>
          </p:cNvPr>
          <p:cNvSpPr/>
          <p:nvPr/>
        </p:nvSpPr>
        <p:spPr>
          <a:xfrm>
            <a:off x="328475" y="224058"/>
            <a:ext cx="8993080" cy="3416320"/>
          </a:xfrm>
          <a:prstGeom prst="rect">
            <a:avLst/>
          </a:prstGeom>
        </p:spPr>
        <p:txBody>
          <a:bodyPr wrap="square">
            <a:spAutoFit/>
          </a:bodyPr>
          <a:lstStyle/>
          <a:p>
            <a:r>
              <a:rPr lang="ja-JP" altLang="en-US" sz="2400" b="1" dirty="0">
                <a:latin typeface="UD デジタル 教科書体 N-R" panose="02020400000000000000" pitchFamily="17" charset="-128"/>
                <a:ea typeface="UD デジタル 教科書体 N-R" panose="02020400000000000000" pitchFamily="17" charset="-128"/>
              </a:rPr>
              <a:t>（</a:t>
            </a:r>
            <a:r>
              <a:rPr lang="en-US" altLang="ja-JP" sz="2400" b="1" dirty="0">
                <a:latin typeface="UD デジタル 教科書体 N-R" panose="02020400000000000000" pitchFamily="17" charset="-128"/>
                <a:ea typeface="UD デジタル 教科書体 N-R" panose="02020400000000000000" pitchFamily="17" charset="-128"/>
              </a:rPr>
              <a:t>3</a:t>
            </a:r>
            <a:r>
              <a:rPr lang="ja-JP" altLang="en-US" sz="2400" b="1" dirty="0">
                <a:latin typeface="UD デジタル 教科書体 N-R" panose="02020400000000000000" pitchFamily="17" charset="-128"/>
                <a:ea typeface="UD デジタル 教科書体 N-R" panose="02020400000000000000" pitchFamily="17" charset="-128"/>
              </a:rPr>
              <a:t>）</a:t>
            </a:r>
            <a:r>
              <a:rPr lang="ja-JP" altLang="en-US" sz="2400" b="1" dirty="0">
                <a:solidFill>
                  <a:srgbClr val="FF0000"/>
                </a:solidFill>
                <a:latin typeface="UD デジタル 教科書体 N-R" panose="02020400000000000000" pitchFamily="17" charset="-128"/>
                <a:ea typeface="UD デジタル 教科書体 N-R" panose="02020400000000000000" pitchFamily="17" charset="-128"/>
              </a:rPr>
              <a:t>「移行型」</a:t>
            </a:r>
            <a:r>
              <a:rPr lang="ja-JP" altLang="en-US" sz="2400" b="1" dirty="0">
                <a:latin typeface="UD デジタル 教科書体 N-R" panose="02020400000000000000" pitchFamily="17" charset="-128"/>
                <a:ea typeface="UD デジタル 教科書体 N-R" panose="02020400000000000000" pitchFamily="17" charset="-128"/>
              </a:rPr>
              <a:t>任意後見契約とは</a:t>
            </a:r>
            <a:br>
              <a:rPr lang="ja-JP" altLang="en-US" sz="2400" dirty="0">
                <a:latin typeface="UD デジタル 教科書体 N-R" panose="02020400000000000000" pitchFamily="17" charset="-128"/>
                <a:ea typeface="UD デジタル 教科書体 N-R" panose="02020400000000000000" pitchFamily="17" charset="-128"/>
              </a:rPr>
            </a:br>
            <a:r>
              <a:rPr lang="ja-JP" altLang="en-US" sz="2400" b="1" dirty="0">
                <a:latin typeface="UD デジタル 教科書体 N-R" panose="02020400000000000000" pitchFamily="17" charset="-128"/>
                <a:ea typeface="UD デジタル 教科書体 N-R" panose="02020400000000000000" pitchFamily="17" charset="-128"/>
              </a:rPr>
              <a:t>　　　契約にあたって通常の委任契約を任意後見契約と同時に</a:t>
            </a:r>
            <a:endParaRPr lang="en-US" altLang="ja-JP" sz="2400" b="1" dirty="0">
              <a:latin typeface="UD デジタル 教科書体 N-R" panose="02020400000000000000" pitchFamily="17" charset="-128"/>
              <a:ea typeface="UD デジタル 教科書体 N-R" panose="02020400000000000000" pitchFamily="17" charset="-128"/>
            </a:endParaRPr>
          </a:p>
          <a:p>
            <a:r>
              <a:rPr lang="ja-JP" altLang="en-US" sz="2400" b="1" dirty="0">
                <a:latin typeface="UD デジタル 教科書体 N-R" panose="02020400000000000000" pitchFamily="17" charset="-128"/>
                <a:ea typeface="UD デジタル 教科書体 N-R" panose="02020400000000000000" pitchFamily="17" charset="-128"/>
              </a:rPr>
              <a:t>　　締結し、当初は前者に基づく見守り事務、財産管理を行い、　</a:t>
            </a:r>
            <a:endParaRPr lang="en-US" altLang="ja-JP" sz="2400" b="1" dirty="0">
              <a:latin typeface="UD デジタル 教科書体 N-R" panose="02020400000000000000" pitchFamily="17" charset="-128"/>
              <a:ea typeface="UD デジタル 教科書体 N-R" panose="02020400000000000000" pitchFamily="17" charset="-128"/>
            </a:endParaRPr>
          </a:p>
          <a:p>
            <a:r>
              <a:rPr lang="ja-JP" altLang="en-US" sz="2400" b="1" dirty="0">
                <a:latin typeface="UD デジタル 教科書体 N-R" panose="02020400000000000000" pitchFamily="17" charset="-128"/>
                <a:ea typeface="UD デジタル 教科書体 N-R" panose="02020400000000000000" pitchFamily="17" charset="-128"/>
              </a:rPr>
              <a:t>　　本人の判断能力低下後は任意後見に移行し、後見事務を行</a:t>
            </a:r>
            <a:endParaRPr lang="en-US" altLang="ja-JP" sz="2400" b="1" dirty="0">
              <a:latin typeface="UD デジタル 教科書体 N-R" panose="02020400000000000000" pitchFamily="17" charset="-128"/>
              <a:ea typeface="UD デジタル 教科書体 N-R" panose="02020400000000000000" pitchFamily="17" charset="-128"/>
            </a:endParaRPr>
          </a:p>
          <a:p>
            <a:r>
              <a:rPr lang="ja-JP" altLang="en-US" sz="2400" b="1" dirty="0">
                <a:latin typeface="UD デジタル 教科書体 N-R" panose="02020400000000000000" pitchFamily="17" charset="-128"/>
                <a:ea typeface="UD デジタル 教科書体 N-R" panose="02020400000000000000" pitchFamily="17" charset="-128"/>
              </a:rPr>
              <a:t>　　うという形態のものです。</a:t>
            </a:r>
            <a:br>
              <a:rPr lang="ja-JP" altLang="en-US" sz="2400" dirty="0">
                <a:latin typeface="UD デジタル 教科書体 N-R" panose="02020400000000000000" pitchFamily="17" charset="-128"/>
                <a:ea typeface="UD デジタル 教科書体 N-R" panose="02020400000000000000" pitchFamily="17" charset="-128"/>
              </a:rPr>
            </a:br>
            <a:r>
              <a:rPr lang="ja-JP" altLang="en-US" sz="2400" b="1" dirty="0">
                <a:latin typeface="UD デジタル 教科書体 N-R" panose="02020400000000000000" pitchFamily="17" charset="-128"/>
                <a:ea typeface="UD デジタル 教科書体 N-R" panose="02020400000000000000" pitchFamily="17" charset="-128"/>
              </a:rPr>
              <a:t>　　　また、本人の要望により、移行型任意後見契約と同時に</a:t>
            </a:r>
            <a:endParaRPr lang="en-US" altLang="ja-JP" sz="2400" b="1" dirty="0">
              <a:latin typeface="UD デジタル 教科書体 N-R" panose="02020400000000000000" pitchFamily="17" charset="-128"/>
              <a:ea typeface="UD デジタル 教科書体 N-R" panose="02020400000000000000" pitchFamily="17" charset="-128"/>
            </a:endParaRPr>
          </a:p>
          <a:p>
            <a:r>
              <a:rPr lang="ja-JP" altLang="en-US" sz="2400" b="1" dirty="0">
                <a:latin typeface="UD デジタル 教科書体 N-R" panose="02020400000000000000" pitchFamily="17" charset="-128"/>
                <a:ea typeface="UD デジタル 教科書体 N-R" panose="02020400000000000000" pitchFamily="17" charset="-128"/>
              </a:rPr>
              <a:t>　　</a:t>
            </a:r>
            <a:r>
              <a:rPr lang="ja-JP" altLang="en-US" sz="2400" b="1" dirty="0">
                <a:solidFill>
                  <a:srgbClr val="FF0000"/>
                </a:solidFill>
                <a:latin typeface="UD デジタル 教科書体 N-R" panose="02020400000000000000" pitchFamily="17" charset="-128"/>
                <a:ea typeface="UD デジタル 教科書体 N-R" panose="02020400000000000000" pitchFamily="17" charset="-128"/>
              </a:rPr>
              <a:t>「見守り契約」「財産管理委任契約」</a:t>
            </a:r>
            <a:r>
              <a:rPr lang="ja-JP" altLang="en-US" sz="2400" b="1" dirty="0">
                <a:latin typeface="UD デジタル 教科書体 N-R" panose="02020400000000000000" pitchFamily="17" charset="-128"/>
                <a:ea typeface="UD デジタル 教科書体 N-R" panose="02020400000000000000" pitchFamily="17" charset="-128"/>
              </a:rPr>
              <a:t>を締結したり、さら</a:t>
            </a:r>
            <a:endParaRPr lang="en-US" altLang="ja-JP" sz="2400" b="1" dirty="0">
              <a:latin typeface="UD デジタル 教科書体 N-R" panose="02020400000000000000" pitchFamily="17" charset="-128"/>
              <a:ea typeface="UD デジタル 教科書体 N-R" panose="02020400000000000000" pitchFamily="17" charset="-128"/>
            </a:endParaRPr>
          </a:p>
          <a:p>
            <a:r>
              <a:rPr lang="ja-JP" altLang="en-US" sz="2400" b="1" dirty="0">
                <a:latin typeface="UD デジタル 教科書体 N-R" panose="02020400000000000000" pitchFamily="17" charset="-128"/>
                <a:ea typeface="UD デジタル 教科書体 N-R" panose="02020400000000000000" pitchFamily="17" charset="-128"/>
              </a:rPr>
              <a:t>　　には</a:t>
            </a:r>
            <a:r>
              <a:rPr lang="ja-JP" altLang="en-US" sz="2400" b="1" dirty="0">
                <a:solidFill>
                  <a:srgbClr val="FF0000"/>
                </a:solidFill>
                <a:latin typeface="UD デジタル 教科書体 N-R" panose="02020400000000000000" pitchFamily="17" charset="-128"/>
                <a:ea typeface="UD デジタル 教科書体 N-R" panose="02020400000000000000" pitchFamily="17" charset="-128"/>
              </a:rPr>
              <a:t>「死後事務委任契約」</a:t>
            </a:r>
            <a:r>
              <a:rPr lang="ja-JP" altLang="en-US" sz="2400" b="1" dirty="0">
                <a:latin typeface="UD デジタル 教科書体 N-R" panose="02020400000000000000" pitchFamily="17" charset="-128"/>
                <a:ea typeface="UD デジタル 教科書体 N-R" panose="02020400000000000000" pitchFamily="17" charset="-128"/>
              </a:rPr>
              <a:t>を締結することができます。</a:t>
            </a:r>
            <a:br>
              <a:rPr lang="ja-JP" altLang="en-US" sz="2400" dirty="0">
                <a:latin typeface="UD デジタル 教科書体 N-R" panose="02020400000000000000" pitchFamily="17" charset="-128"/>
                <a:ea typeface="UD デジタル 教科書体 N-R" panose="02020400000000000000" pitchFamily="17" charset="-128"/>
              </a:rPr>
            </a:br>
            <a:endParaRPr lang="ja-JP" altLang="en-US" sz="2400" dirty="0"/>
          </a:p>
        </p:txBody>
      </p:sp>
      <p:sp>
        <p:nvSpPr>
          <p:cNvPr id="3" name="正方形/長方形 2">
            <a:extLst>
              <a:ext uri="{FF2B5EF4-FFF2-40B4-BE49-F238E27FC236}">
                <a16:creationId xmlns:a16="http://schemas.microsoft.com/office/drawing/2014/main" id="{F761C814-A0FA-49AB-984E-2686748FAB3D}"/>
              </a:ext>
            </a:extLst>
          </p:cNvPr>
          <p:cNvSpPr/>
          <p:nvPr/>
        </p:nvSpPr>
        <p:spPr>
          <a:xfrm>
            <a:off x="6908919" y="6471073"/>
            <a:ext cx="2908167" cy="307777"/>
          </a:xfrm>
          <a:prstGeom prst="rect">
            <a:avLst/>
          </a:prstGeom>
          <a:noFill/>
        </p:spPr>
        <p:txBody>
          <a:bodyPr wrap="none" lIns="91440" tIns="45720" rIns="91440" bIns="4572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ja-JP" altLang="en-US" sz="1400" b="1" dirty="0">
                <a:ln w="9525">
                  <a:solidFill>
                    <a:schemeClr val="bg1"/>
                  </a:solidFill>
                  <a:prstDash val="solid"/>
                </a:ln>
                <a:solidFill>
                  <a:srgbClr val="FFFF00"/>
                </a:solidFill>
                <a:effectLst>
                  <a:outerShdw blurRad="12700" dist="38100" dir="2700000" algn="tl" rotWithShape="0">
                    <a:schemeClr val="bg1">
                      <a:lumMod val="50000"/>
                    </a:schemeClr>
                  </a:outerShdw>
                </a:effectLst>
              </a:rPr>
              <a:t>セミナー資料　栂村行政書士事務所</a:t>
            </a:r>
          </a:p>
        </p:txBody>
      </p:sp>
    </p:spTree>
    <p:extLst>
      <p:ext uri="{BB962C8B-B14F-4D97-AF65-F5344CB8AC3E}">
        <p14:creationId xmlns:p14="http://schemas.microsoft.com/office/powerpoint/2010/main" val="1869556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39DAB35-2E78-44B1-887F-E4F06F556C8C}"/>
              </a:ext>
            </a:extLst>
          </p:cNvPr>
          <p:cNvSpPr txBox="1"/>
          <p:nvPr/>
        </p:nvSpPr>
        <p:spPr>
          <a:xfrm>
            <a:off x="284085" y="124287"/>
            <a:ext cx="7590408" cy="523220"/>
          </a:xfrm>
          <a:prstGeom prst="rect">
            <a:avLst/>
          </a:prstGeom>
          <a:noFill/>
        </p:spPr>
        <p:txBody>
          <a:bodyPr wrap="square" rtlCol="0">
            <a:spAutoFit/>
          </a:bodyPr>
          <a:lstStyle/>
          <a:p>
            <a:r>
              <a:rPr kumimoji="1" lang="ja-JP" altLang="en-US" sz="2800" dirty="0">
                <a:latin typeface="UD デジタル 教科書体 N-R" panose="02020400000000000000" pitchFamily="17" charset="-128"/>
                <a:ea typeface="UD デジタル 教科書体 N-R" panose="02020400000000000000" pitchFamily="17" charset="-128"/>
              </a:rPr>
              <a:t>６．任意後見契約の公正証書作成費用</a:t>
            </a:r>
          </a:p>
        </p:txBody>
      </p:sp>
      <p:sp>
        <p:nvSpPr>
          <p:cNvPr id="3" name="テキスト ボックス 2">
            <a:extLst>
              <a:ext uri="{FF2B5EF4-FFF2-40B4-BE49-F238E27FC236}">
                <a16:creationId xmlns:a16="http://schemas.microsoft.com/office/drawing/2014/main" id="{C86D19F2-46D8-4124-BB19-20C5C7C8FA45}"/>
              </a:ext>
            </a:extLst>
          </p:cNvPr>
          <p:cNvSpPr txBox="1"/>
          <p:nvPr/>
        </p:nvSpPr>
        <p:spPr>
          <a:xfrm>
            <a:off x="550413" y="727965"/>
            <a:ext cx="9178031" cy="5632311"/>
          </a:xfrm>
          <a:prstGeom prst="rect">
            <a:avLst/>
          </a:prstGeom>
          <a:noFill/>
        </p:spPr>
        <p:txBody>
          <a:bodyPr wrap="square" rtlCol="0">
            <a:spAutoFit/>
          </a:bodyPr>
          <a:lstStyle/>
          <a:p>
            <a:r>
              <a:rPr kumimoji="1" lang="ja-JP" altLang="en-US" sz="2400" b="1" dirty="0">
                <a:latin typeface="UD デジタル 教科書体 N-R" panose="02020400000000000000" pitchFamily="17" charset="-128"/>
                <a:ea typeface="UD デジタル 教科書体 N-R" panose="02020400000000000000" pitchFamily="17" charset="-128"/>
              </a:rPr>
              <a:t>　任意後見契約のみ１件について以下のような費用がかかります。</a:t>
            </a:r>
            <a:endParaRPr kumimoji="1" lang="en-US" altLang="ja-JP" sz="2400" b="1" dirty="0">
              <a:latin typeface="UD デジタル 教科書体 N-R" panose="02020400000000000000" pitchFamily="17" charset="-128"/>
              <a:ea typeface="UD デジタル 教科書体 N-R" panose="02020400000000000000" pitchFamily="17" charset="-128"/>
            </a:endParaRPr>
          </a:p>
          <a:p>
            <a:r>
              <a:rPr kumimoji="1" lang="ja-JP" altLang="en-US" sz="2400" b="1" dirty="0">
                <a:latin typeface="UD デジタル 教科書体 N-R" panose="02020400000000000000" pitchFamily="17" charset="-128"/>
                <a:ea typeface="UD デジタル 教科書体 N-R" panose="02020400000000000000" pitchFamily="17" charset="-128"/>
              </a:rPr>
              <a:t>　　□　公正証書作成に基本手数料　　１１，０００円</a:t>
            </a:r>
            <a:endParaRPr kumimoji="1" lang="en-US" altLang="ja-JP" sz="2400" b="1" dirty="0">
              <a:latin typeface="UD デジタル 教科書体 N-R" panose="02020400000000000000" pitchFamily="17" charset="-128"/>
              <a:ea typeface="UD デジタル 教科書体 N-R" panose="02020400000000000000" pitchFamily="17" charset="-128"/>
            </a:endParaRPr>
          </a:p>
          <a:p>
            <a:r>
              <a:rPr kumimoji="1" lang="ja-JP" altLang="en-US" sz="2400" b="1" dirty="0">
                <a:latin typeface="UD デジタル 教科書体 N-R" panose="02020400000000000000" pitchFamily="17" charset="-128"/>
                <a:ea typeface="UD デジタル 教科書体 N-R" panose="02020400000000000000" pitchFamily="17" charset="-128"/>
              </a:rPr>
              <a:t>　　□　登記嘱託手数料　　　　　　　　１，４００円</a:t>
            </a:r>
            <a:endParaRPr kumimoji="1" lang="en-US" altLang="ja-JP" sz="2400" b="1" dirty="0">
              <a:latin typeface="UD デジタル 教科書体 N-R" panose="02020400000000000000" pitchFamily="17" charset="-128"/>
              <a:ea typeface="UD デジタル 教科書体 N-R" panose="02020400000000000000" pitchFamily="17" charset="-128"/>
            </a:endParaRPr>
          </a:p>
          <a:p>
            <a:r>
              <a:rPr kumimoji="1" lang="ja-JP" altLang="en-US" sz="2400" b="1" dirty="0">
                <a:latin typeface="UD デジタル 教科書体 N-R" panose="02020400000000000000" pitchFamily="17" charset="-128"/>
                <a:ea typeface="UD デジタル 教科書体 N-R" panose="02020400000000000000" pitchFamily="17" charset="-128"/>
              </a:rPr>
              <a:t>　　□　法務局に納付する印紙代　　　　２，６００円</a:t>
            </a:r>
            <a:endParaRPr kumimoji="1" lang="en-US" altLang="ja-JP" sz="2400" b="1" dirty="0">
              <a:latin typeface="UD デジタル 教科書体 N-R" panose="02020400000000000000" pitchFamily="17" charset="-128"/>
              <a:ea typeface="UD デジタル 教科書体 N-R" panose="02020400000000000000" pitchFamily="17" charset="-128"/>
            </a:endParaRPr>
          </a:p>
          <a:p>
            <a:r>
              <a:rPr kumimoji="1" lang="ja-JP" altLang="en-US" sz="2400" b="1" dirty="0">
                <a:latin typeface="UD デジタル 教科書体 N-R" panose="02020400000000000000" pitchFamily="17" charset="-128"/>
                <a:ea typeface="UD デジタル 教科書体 N-R" panose="02020400000000000000" pitchFamily="17" charset="-128"/>
              </a:rPr>
              <a:t>　　□　その他本人・受任者・法務局に正本・謄本の証書代</a:t>
            </a:r>
            <a:endParaRPr kumimoji="1" lang="en-US" altLang="ja-JP" sz="2400" b="1" dirty="0">
              <a:latin typeface="UD デジタル 教科書体 N-R" panose="02020400000000000000" pitchFamily="17" charset="-128"/>
              <a:ea typeface="UD デジタル 教科書体 N-R" panose="02020400000000000000" pitchFamily="17" charset="-128"/>
            </a:endParaRPr>
          </a:p>
          <a:p>
            <a:r>
              <a:rPr kumimoji="1" lang="ja-JP" altLang="en-US" sz="2400" b="1" dirty="0">
                <a:latin typeface="UD デジタル 教科書体 N-R" panose="02020400000000000000" pitchFamily="17" charset="-128"/>
                <a:ea typeface="UD デジタル 教科書体 N-R" panose="02020400000000000000" pitchFamily="17" charset="-128"/>
              </a:rPr>
              <a:t>　　　（１枚２５０円、証書はかなりの枚数になります。）</a:t>
            </a:r>
            <a:endParaRPr kumimoji="1" lang="en-US" altLang="ja-JP" sz="2400" b="1" dirty="0">
              <a:latin typeface="UD デジタル 教科書体 N-R" panose="02020400000000000000" pitchFamily="17" charset="-128"/>
              <a:ea typeface="UD デジタル 教科書体 N-R" panose="02020400000000000000" pitchFamily="17" charset="-128"/>
            </a:endParaRPr>
          </a:p>
          <a:p>
            <a:r>
              <a:rPr kumimoji="1" lang="ja-JP" altLang="en-US" sz="2400" b="1" dirty="0">
                <a:latin typeface="UD デジタル 教科書体 N-R" panose="02020400000000000000" pitchFamily="17" charset="-128"/>
                <a:ea typeface="UD デジタル 教科書体 N-R" panose="02020400000000000000" pitchFamily="17" charset="-128"/>
              </a:rPr>
              <a:t>　　□　登記嘱託書郵送用の郵便代金が必要になります。</a:t>
            </a:r>
            <a:endParaRPr kumimoji="1" lang="en-US" altLang="ja-JP" sz="2400" b="1" dirty="0">
              <a:latin typeface="UD デジタル 教科書体 N-R" panose="02020400000000000000" pitchFamily="17" charset="-128"/>
              <a:ea typeface="UD デジタル 教科書体 N-R" panose="02020400000000000000" pitchFamily="17" charset="-128"/>
            </a:endParaRPr>
          </a:p>
          <a:p>
            <a:r>
              <a:rPr kumimoji="1" lang="ja-JP" altLang="en-US" sz="2400" b="1" dirty="0">
                <a:latin typeface="UD デジタル 教科書体 N-R" panose="02020400000000000000" pitchFamily="17" charset="-128"/>
                <a:ea typeface="UD デジタル 教科書体 N-R" panose="02020400000000000000" pitchFamily="17" charset="-128"/>
              </a:rPr>
              <a:t>　　　なお、同時に「見守り契約」「財産管理人契約」さらには</a:t>
            </a:r>
            <a:endParaRPr kumimoji="1" lang="en-US" altLang="ja-JP" sz="2400" b="1" dirty="0">
              <a:latin typeface="UD デジタル 教科書体 N-R" panose="02020400000000000000" pitchFamily="17" charset="-128"/>
              <a:ea typeface="UD デジタル 教科書体 N-R" panose="02020400000000000000" pitchFamily="17" charset="-128"/>
            </a:endParaRPr>
          </a:p>
          <a:p>
            <a:r>
              <a:rPr kumimoji="1" lang="ja-JP" altLang="en-US" sz="2400" b="1" dirty="0">
                <a:latin typeface="UD デジタル 教科書体 N-R" panose="02020400000000000000" pitchFamily="17" charset="-128"/>
                <a:ea typeface="UD デジタル 教科書体 N-R" panose="02020400000000000000" pitchFamily="17" charset="-128"/>
              </a:rPr>
              <a:t>　　「死後事務委任契約」を締結した場合には、それぞれの契約</a:t>
            </a:r>
            <a:endParaRPr kumimoji="1" lang="en-US" altLang="ja-JP" sz="2400" b="1" dirty="0">
              <a:latin typeface="UD デジタル 教科書体 N-R" panose="02020400000000000000" pitchFamily="17" charset="-128"/>
              <a:ea typeface="UD デジタル 教科書体 N-R" panose="02020400000000000000" pitchFamily="17" charset="-128"/>
            </a:endParaRPr>
          </a:p>
          <a:p>
            <a:r>
              <a:rPr kumimoji="1" lang="ja-JP" altLang="en-US" sz="2400" b="1" dirty="0">
                <a:latin typeface="UD デジタル 教科書体 N-R" panose="02020400000000000000" pitchFamily="17" charset="-128"/>
                <a:ea typeface="UD デジタル 教科書体 N-R" panose="02020400000000000000" pitchFamily="17" charset="-128"/>
              </a:rPr>
              <a:t>　　ごとに各１１，０００円と証書代が加算されることになりま</a:t>
            </a:r>
            <a:endParaRPr kumimoji="1" lang="en-US" altLang="ja-JP" sz="2400" b="1" dirty="0">
              <a:latin typeface="UD デジタル 教科書体 N-R" panose="02020400000000000000" pitchFamily="17" charset="-128"/>
              <a:ea typeface="UD デジタル 教科書体 N-R" panose="02020400000000000000" pitchFamily="17" charset="-128"/>
            </a:endParaRPr>
          </a:p>
          <a:p>
            <a:r>
              <a:rPr kumimoji="1" lang="ja-JP" altLang="en-US" sz="2400" b="1" dirty="0">
                <a:latin typeface="UD デジタル 教科書体 N-R" panose="02020400000000000000" pitchFamily="17" charset="-128"/>
                <a:ea typeface="UD デジタル 教科書体 N-R" panose="02020400000000000000" pitchFamily="17" charset="-128"/>
              </a:rPr>
              <a:t>　　す。</a:t>
            </a:r>
            <a:endParaRPr kumimoji="1" lang="en-US" altLang="ja-JP" sz="2400" b="1" dirty="0">
              <a:latin typeface="UD デジタル 教科書体 N-R" panose="02020400000000000000" pitchFamily="17" charset="-128"/>
              <a:ea typeface="UD デジタル 教科書体 N-R" panose="02020400000000000000" pitchFamily="17" charset="-128"/>
            </a:endParaRPr>
          </a:p>
          <a:p>
            <a:endParaRPr kumimoji="1" lang="en-US" altLang="ja-JP" sz="2400" b="1" dirty="0">
              <a:latin typeface="UD デジタル 教科書体 N-R" panose="02020400000000000000" pitchFamily="17" charset="-128"/>
              <a:ea typeface="UD デジタル 教科書体 N-R" panose="02020400000000000000" pitchFamily="17" charset="-128"/>
            </a:endParaRPr>
          </a:p>
          <a:p>
            <a:r>
              <a:rPr kumimoji="1" lang="ja-JP" altLang="en-US" sz="2400" b="1" dirty="0">
                <a:latin typeface="UD デジタル 教科書体 N-R" panose="02020400000000000000" pitchFamily="17" charset="-128"/>
                <a:ea typeface="UD デジタル 教科書体 N-R" panose="02020400000000000000" pitchFamily="17" charset="-128"/>
              </a:rPr>
              <a:t>　＊その他</a:t>
            </a:r>
            <a:r>
              <a:rPr kumimoji="1" lang="ja-JP" altLang="en-US" sz="2400" b="1" dirty="0">
                <a:solidFill>
                  <a:srgbClr val="FF0000"/>
                </a:solidFill>
                <a:latin typeface="UD デジタル 教科書体 N-R" panose="02020400000000000000" pitchFamily="17" charset="-128"/>
                <a:ea typeface="UD デジタル 教科書体 N-R" panose="02020400000000000000" pitchFamily="17" charset="-128"/>
              </a:rPr>
              <a:t>医師の診断書、鑑定費用や専門家への契約作成業務</a:t>
            </a:r>
            <a:r>
              <a:rPr kumimoji="1" lang="ja-JP" altLang="en-US" sz="2400" b="1" dirty="0">
                <a:latin typeface="UD デジタル 教科書体 N-R" panose="02020400000000000000" pitchFamily="17" charset="-128"/>
                <a:ea typeface="UD デジタル 教科書体 N-R" panose="02020400000000000000" pitchFamily="17" charset="-128"/>
              </a:rPr>
              <a:t>を</a:t>
            </a:r>
            <a:endParaRPr kumimoji="1" lang="en-US" altLang="ja-JP" sz="2400" b="1" dirty="0">
              <a:latin typeface="UD デジタル 教科書体 N-R" panose="02020400000000000000" pitchFamily="17" charset="-128"/>
              <a:ea typeface="UD デジタル 教科書体 N-R" panose="02020400000000000000" pitchFamily="17" charset="-128"/>
            </a:endParaRPr>
          </a:p>
          <a:p>
            <a:r>
              <a:rPr kumimoji="1" lang="ja-JP" altLang="en-US" sz="2400" b="1" dirty="0">
                <a:latin typeface="UD デジタル 教科書体 N-R" panose="02020400000000000000" pitchFamily="17" charset="-128"/>
                <a:ea typeface="UD デジタル 教科書体 N-R" panose="02020400000000000000" pitchFamily="17" charset="-128"/>
              </a:rPr>
              <a:t>　　依頼する場合の報酬費及び住民票・戸籍謄本・印鑑証明等の</a:t>
            </a:r>
            <a:endParaRPr kumimoji="1" lang="en-US" altLang="ja-JP" sz="2400" b="1" dirty="0">
              <a:latin typeface="UD デジタル 教科書体 N-R" panose="02020400000000000000" pitchFamily="17" charset="-128"/>
              <a:ea typeface="UD デジタル 教科書体 N-R" panose="02020400000000000000" pitchFamily="17" charset="-128"/>
            </a:endParaRPr>
          </a:p>
          <a:p>
            <a:r>
              <a:rPr kumimoji="1" lang="ja-JP" altLang="en-US" sz="2400" b="1" dirty="0">
                <a:latin typeface="UD デジタル 教科書体 N-R" panose="02020400000000000000" pitchFamily="17" charset="-128"/>
                <a:ea typeface="UD デジタル 教科書体 N-R" panose="02020400000000000000" pitchFamily="17" charset="-128"/>
              </a:rPr>
              <a:t>　　実費などは別途必要となります。　　　　　　</a:t>
            </a:r>
          </a:p>
        </p:txBody>
      </p:sp>
      <p:sp>
        <p:nvSpPr>
          <p:cNvPr id="4" name="正方形/長方形 3">
            <a:extLst>
              <a:ext uri="{FF2B5EF4-FFF2-40B4-BE49-F238E27FC236}">
                <a16:creationId xmlns:a16="http://schemas.microsoft.com/office/drawing/2014/main" id="{3B7C6224-BB87-452C-AFF6-6B96187C67ED}"/>
              </a:ext>
            </a:extLst>
          </p:cNvPr>
          <p:cNvSpPr/>
          <p:nvPr/>
        </p:nvSpPr>
        <p:spPr>
          <a:xfrm>
            <a:off x="6908919" y="6471073"/>
            <a:ext cx="2908167" cy="307777"/>
          </a:xfrm>
          <a:prstGeom prst="rect">
            <a:avLst/>
          </a:prstGeom>
          <a:noFill/>
        </p:spPr>
        <p:txBody>
          <a:bodyPr wrap="none" lIns="91440" tIns="45720" rIns="91440" bIns="4572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ja-JP" altLang="en-US" sz="1400" b="1" dirty="0">
                <a:ln w="9525">
                  <a:solidFill>
                    <a:schemeClr val="bg1"/>
                  </a:solidFill>
                  <a:prstDash val="solid"/>
                </a:ln>
                <a:solidFill>
                  <a:srgbClr val="FFFF00"/>
                </a:solidFill>
                <a:effectLst>
                  <a:outerShdw blurRad="12700" dist="38100" dir="2700000" algn="tl" rotWithShape="0">
                    <a:schemeClr val="bg1">
                      <a:lumMod val="50000"/>
                    </a:schemeClr>
                  </a:outerShdw>
                </a:effectLst>
              </a:rPr>
              <a:t>セミナー資料　栂村行政書士事務所</a:t>
            </a:r>
          </a:p>
        </p:txBody>
      </p:sp>
    </p:spTree>
    <p:extLst>
      <p:ext uri="{BB962C8B-B14F-4D97-AF65-F5344CB8AC3E}">
        <p14:creationId xmlns:p14="http://schemas.microsoft.com/office/powerpoint/2010/main" val="1668773544"/>
      </p:ext>
    </p:extLst>
  </p:cSld>
  <p:clrMapOvr>
    <a:masterClrMapping/>
  </p:clrMapOvr>
</p:sld>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レトロスペクト</Template>
  <TotalTime>1941</TotalTime>
  <Words>1414</Words>
  <Application>Microsoft Office PowerPoint</Application>
  <PresentationFormat>A4 210 x 297 mm</PresentationFormat>
  <Paragraphs>110</Paragraphs>
  <Slides>9</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9</vt:i4>
      </vt:variant>
    </vt:vector>
  </HeadingPairs>
  <TitlesOfParts>
    <vt:vector size="13" baseType="lpstr">
      <vt:lpstr>UD デジタル 教科書体 N-R</vt:lpstr>
      <vt:lpstr>Calibri</vt:lpstr>
      <vt:lpstr>Calibri Light</vt:lpstr>
      <vt:lpstr>レトロスペクト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tsugamura-m@outlook.jp</dc:creator>
  <cp:lastModifiedBy>tsugamura-m@outlook.jp</cp:lastModifiedBy>
  <cp:revision>125</cp:revision>
  <dcterms:created xsi:type="dcterms:W3CDTF">2020-02-14T05:04:01Z</dcterms:created>
  <dcterms:modified xsi:type="dcterms:W3CDTF">2020-07-01T03:31:08Z</dcterms:modified>
</cp:coreProperties>
</file>