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7" r:id="rId2"/>
    <p:sldId id="288" r:id="rId3"/>
    <p:sldId id="289" r:id="rId4"/>
    <p:sldId id="290" r:id="rId5"/>
    <p:sldId id="291"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05D3138-078E-4234-986C-E8566CA652FE}"/>
              </a:ext>
            </a:extLst>
          </p:cNvPr>
          <p:cNvSpPr/>
          <p:nvPr/>
        </p:nvSpPr>
        <p:spPr>
          <a:xfrm>
            <a:off x="1398180" y="2585595"/>
            <a:ext cx="7109640" cy="923330"/>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遺言と遺留分との関係</a:t>
            </a:r>
          </a:p>
        </p:txBody>
      </p:sp>
      <p:pic>
        <p:nvPicPr>
          <p:cNvPr id="2" name="録音したサウンド">
            <a:hlinkClick r:id="" action="ppaction://media"/>
            <a:extLst>
              <a:ext uri="{FF2B5EF4-FFF2-40B4-BE49-F238E27FC236}">
                <a16:creationId xmlns:a16="http://schemas.microsoft.com/office/drawing/2014/main" id="{0377AD78-FE06-4BDD-8A3B-B64EF243CC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8807" y="2803578"/>
            <a:ext cx="487363" cy="487363"/>
          </a:xfrm>
          <a:prstGeom prst="rect">
            <a:avLst/>
          </a:prstGeom>
        </p:spPr>
      </p:pic>
      <p:sp>
        <p:nvSpPr>
          <p:cNvPr id="6" name="正方形/長方形 5">
            <a:extLst>
              <a:ext uri="{FF2B5EF4-FFF2-40B4-BE49-F238E27FC236}">
                <a16:creationId xmlns:a16="http://schemas.microsoft.com/office/drawing/2014/main" id="{8805EDC0-4FB9-4937-9AAB-C873DAF8A32C}"/>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399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4782DE-F8E9-42B2-A2F7-4950E3507D9E}"/>
              </a:ext>
            </a:extLst>
          </p:cNvPr>
          <p:cNvSpPr txBox="1"/>
          <p:nvPr/>
        </p:nvSpPr>
        <p:spPr>
          <a:xfrm>
            <a:off x="426128" y="381740"/>
            <a:ext cx="9392575" cy="5324535"/>
          </a:xfrm>
          <a:prstGeom prst="rect">
            <a:avLst/>
          </a:prstGeom>
          <a:noFill/>
        </p:spPr>
        <p:txBody>
          <a:bodyPr wrap="square" rtlCol="0">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１．遺留分権利者とは（「遺言の基礎知識」参照）</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遺留分は、すべての相続人に認められているわけではありませ</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ん。</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認められているのは、被相続人の配偶者、子（および、その代</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襲相続人）、直系尊属（父母、祖父母、曽祖父母等のこと）です。</a:t>
            </a: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兄弟姉妹は、遺留分侵害額請求を行うことができません</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なお、代襲相続人とは、本来相続人になるはずであった人が被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相続人よりも先に亡くなっていたり、相続欠格や相続人の廃除に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よって相続権を失った場合に、その人の代わりに相続人となる子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のことです。</a:t>
            </a: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3210E62E-14BD-414B-8954-C78C9EE59A7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B95DFE2F-0291-4F9D-AE3F-136566622C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801" y="381740"/>
            <a:ext cx="487363" cy="487363"/>
          </a:xfrm>
          <a:prstGeom prst="rect">
            <a:avLst/>
          </a:prstGeom>
        </p:spPr>
      </p:pic>
    </p:spTree>
    <p:extLst>
      <p:ext uri="{BB962C8B-B14F-4D97-AF65-F5344CB8AC3E}">
        <p14:creationId xmlns:p14="http://schemas.microsoft.com/office/powerpoint/2010/main" val="507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5A4CB38-8C0A-4F85-8B3D-D4359E029394}"/>
              </a:ext>
            </a:extLst>
          </p:cNvPr>
          <p:cNvSpPr txBox="1"/>
          <p:nvPr/>
        </p:nvSpPr>
        <p:spPr>
          <a:xfrm>
            <a:off x="195309" y="284085"/>
            <a:ext cx="9268287" cy="1261884"/>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２．遺留分の割合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遺留分の割合は、誰が相続人であるかによって異なります。</a:t>
            </a:r>
            <a:endParaRPr lang="en-US" altLang="ja-JP" sz="2400" b="1" dirty="0">
              <a:latin typeface="UD デジタル 教科書体 N-R" panose="02020400000000000000" pitchFamily="17" charset="-128"/>
              <a:ea typeface="UD デジタル 教科書体 N-R" panose="02020400000000000000" pitchFamily="17" charset="-128"/>
            </a:endParaRP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graphicFrame>
        <p:nvGraphicFramePr>
          <p:cNvPr id="3" name="表 2">
            <a:extLst>
              <a:ext uri="{FF2B5EF4-FFF2-40B4-BE49-F238E27FC236}">
                <a16:creationId xmlns:a16="http://schemas.microsoft.com/office/drawing/2014/main" id="{0230014F-145E-4C84-8A06-577494240469}"/>
              </a:ext>
            </a:extLst>
          </p:cNvPr>
          <p:cNvGraphicFramePr>
            <a:graphicFrameLocks noGrp="1"/>
          </p:cNvGraphicFramePr>
          <p:nvPr>
            <p:extLst>
              <p:ext uri="{D42A27DB-BD31-4B8C-83A1-F6EECF244321}">
                <p14:modId xmlns:p14="http://schemas.microsoft.com/office/powerpoint/2010/main" val="3683782211"/>
              </p:ext>
            </p:extLst>
          </p:nvPr>
        </p:nvGraphicFramePr>
        <p:xfrm>
          <a:off x="234518" y="1340523"/>
          <a:ext cx="9490232" cy="4363353"/>
        </p:xfrm>
        <a:graphic>
          <a:graphicData uri="http://schemas.openxmlformats.org/drawingml/2006/table">
            <a:tbl>
              <a:tblPr firstRow="1" bandRow="1">
                <a:tableStyleId>{5940675A-B579-460E-94D1-54222C63F5DA}</a:tableStyleId>
              </a:tblPr>
              <a:tblGrid>
                <a:gridCol w="1195022">
                  <a:extLst>
                    <a:ext uri="{9D8B030D-6E8A-4147-A177-3AD203B41FA5}">
                      <a16:colId xmlns:a16="http://schemas.microsoft.com/office/drawing/2014/main" val="1893525032"/>
                    </a:ext>
                  </a:extLst>
                </a:gridCol>
                <a:gridCol w="1205436">
                  <a:extLst>
                    <a:ext uri="{9D8B030D-6E8A-4147-A177-3AD203B41FA5}">
                      <a16:colId xmlns:a16="http://schemas.microsoft.com/office/drawing/2014/main" val="3387364207"/>
                    </a:ext>
                  </a:extLst>
                </a:gridCol>
                <a:gridCol w="1205436">
                  <a:extLst>
                    <a:ext uri="{9D8B030D-6E8A-4147-A177-3AD203B41FA5}">
                      <a16:colId xmlns:a16="http://schemas.microsoft.com/office/drawing/2014/main" val="823294566"/>
                    </a:ext>
                  </a:extLst>
                </a:gridCol>
                <a:gridCol w="1322882">
                  <a:extLst>
                    <a:ext uri="{9D8B030D-6E8A-4147-A177-3AD203B41FA5}">
                      <a16:colId xmlns:a16="http://schemas.microsoft.com/office/drawing/2014/main" val="2067022121"/>
                    </a:ext>
                  </a:extLst>
                </a:gridCol>
                <a:gridCol w="1324000">
                  <a:extLst>
                    <a:ext uri="{9D8B030D-6E8A-4147-A177-3AD203B41FA5}">
                      <a16:colId xmlns:a16="http://schemas.microsoft.com/office/drawing/2014/main" val="3279571293"/>
                    </a:ext>
                  </a:extLst>
                </a:gridCol>
                <a:gridCol w="1260522">
                  <a:extLst>
                    <a:ext uri="{9D8B030D-6E8A-4147-A177-3AD203B41FA5}">
                      <a16:colId xmlns:a16="http://schemas.microsoft.com/office/drawing/2014/main" val="3617624584"/>
                    </a:ext>
                  </a:extLst>
                </a:gridCol>
                <a:gridCol w="1976934">
                  <a:extLst>
                    <a:ext uri="{9D8B030D-6E8A-4147-A177-3AD203B41FA5}">
                      <a16:colId xmlns:a16="http://schemas.microsoft.com/office/drawing/2014/main" val="2099819857"/>
                    </a:ext>
                  </a:extLst>
                </a:gridCol>
              </a:tblGrid>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相続順位</a:t>
                      </a:r>
                    </a:p>
                  </a:txBody>
                  <a:tcPr marL="36000" marR="36000" marT="18000" marB="18000" anchor="ctr"/>
                </a:tc>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法定相続人</a:t>
                      </a:r>
                    </a:p>
                  </a:txBody>
                  <a:tcPr marL="36000" marR="36000" marT="18000" marB="18000" anchor="ctr"/>
                </a:tc>
                <a:tc gridSpan="2">
                  <a:txBody>
                    <a:bodyPr/>
                    <a:lstStyle/>
                    <a:p>
                      <a:pPr algn="ctr"/>
                      <a:r>
                        <a:rPr kumimoji="1" lang="ja-JP" altLang="en-US" sz="2000" b="1" dirty="0">
                          <a:latin typeface="UD デジタル 教科書体 N-R" panose="02020400000000000000" pitchFamily="17" charset="-128"/>
                          <a:ea typeface="UD デジタル 教科書体 N-R" panose="02020400000000000000" pitchFamily="17" charset="-128"/>
                        </a:rPr>
                        <a:t>法定相続割合</a:t>
                      </a:r>
                    </a:p>
                  </a:txBody>
                  <a:tcPr marL="36000" marR="36000" marT="18000" marB="18000" anchor="ctr"/>
                </a:tc>
                <a:tc h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gridSpan="2">
                  <a:txBody>
                    <a:bodyPr/>
                    <a:lstStyle/>
                    <a:p>
                      <a:pPr algn="ctr"/>
                      <a:r>
                        <a:rPr kumimoji="1" lang="ja-JP" altLang="en-US" sz="2000" b="1" dirty="0">
                          <a:latin typeface="UD デジタル 教科書体 N-R" panose="02020400000000000000" pitchFamily="17" charset="-128"/>
                          <a:ea typeface="UD デジタル 教科書体 N-R" panose="02020400000000000000" pitchFamily="17" charset="-128"/>
                        </a:rPr>
                        <a:t>遺留分</a:t>
                      </a:r>
                    </a:p>
                  </a:txBody>
                  <a:tcPr marL="36000" marR="36000" marT="18000" marB="18000" anchor="ctr"/>
                </a:tc>
                <a:tc h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備　考</a:t>
                      </a:r>
                    </a:p>
                  </a:txBody>
                  <a:tcPr marL="36000" marR="36000" marT="18000" marB="18000" anchor="ctr"/>
                </a:tc>
                <a:extLst>
                  <a:ext uri="{0D108BD9-81ED-4DB2-BD59-A6C34878D82A}">
                    <a16:rowId xmlns:a16="http://schemas.microsoft.com/office/drawing/2014/main" val="3779649997"/>
                  </a:ext>
                </a:extLst>
              </a:tr>
              <a:tr h="484817">
                <a:tc vMerge="1">
                  <a:txBody>
                    <a:bodyPr/>
                    <a:lstStyle/>
                    <a:p>
                      <a:endParaRPr kumimoji="1" lang="ja-JP" altLang="en-US" sz="1050" dirty="0"/>
                    </a:p>
                  </a:txBody>
                  <a:tcPr marL="36000" marR="36000" marT="18000" marB="18000"/>
                </a:tc>
                <a:tc vMerge="1">
                  <a:txBody>
                    <a:bodyPr/>
                    <a:lstStyle/>
                    <a:p>
                      <a:endParaRPr kumimoji="1" lang="ja-JP" altLang="en-US" sz="1050" dirty="0"/>
                    </a:p>
                  </a:txBody>
                  <a:tcPr marL="36000" marR="36000" marT="18000" marB="18000"/>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配偶者あり</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配偶者なし</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配偶者あり</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配偶者なし</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584283324"/>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第一順位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1</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rowSpan="7">
                  <a:txBody>
                    <a:bodyPr/>
                    <a:lstStyle/>
                    <a:p>
                      <a:pPr algn="l"/>
                      <a:r>
                        <a:rPr kumimoji="1" lang="ja-JP" altLang="en-US" sz="1800" b="1" dirty="0">
                          <a:latin typeface="UD デジタル 教科書体 N-R" panose="02020400000000000000" pitchFamily="17" charset="-128"/>
                          <a:ea typeface="UD デジタル 教科書体 N-R" panose="02020400000000000000" pitchFamily="17" charset="-128"/>
                        </a:rPr>
                        <a:t>①直系尊属につい　</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ては父方・母方</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の区別はない</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②父母の一方のみ</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を同じくする兄</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弟姉妹は</a:t>
                      </a:r>
                      <a:r>
                        <a:rPr kumimoji="1" lang="en-US" altLang="ja-JP" sz="1800" b="1" dirty="0">
                          <a:latin typeface="UD デジタル 教科書体 N-R" panose="02020400000000000000" pitchFamily="17" charset="-128"/>
                          <a:ea typeface="UD デジタル 教科書体 N-R" panose="02020400000000000000" pitchFamily="17" charset="-128"/>
                        </a:rPr>
                        <a:t>1/2</a:t>
                      </a:r>
                      <a:r>
                        <a:rPr kumimoji="1" lang="ja-JP" altLang="en-US" sz="1800" b="1" dirty="0">
                          <a:latin typeface="UD デジタル 教科書体 N-R" panose="02020400000000000000" pitchFamily="17" charset="-128"/>
                          <a:ea typeface="UD デジタル 教科書体 N-R" panose="02020400000000000000" pitchFamily="17" charset="-128"/>
                        </a:rPr>
                        <a:t>の</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相続</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③直系尊属の遺留</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分は</a:t>
                      </a:r>
                      <a:r>
                        <a:rPr kumimoji="1" lang="en-US" altLang="ja-JP" sz="1800" b="1" dirty="0">
                          <a:latin typeface="UD デジタル 教科書体 N-R" panose="02020400000000000000" pitchFamily="17" charset="-128"/>
                          <a:ea typeface="UD デジタル 教科書体 N-R" panose="02020400000000000000" pitchFamily="17" charset="-128"/>
                        </a:rPr>
                        <a:t>1/3</a:t>
                      </a:r>
                      <a:r>
                        <a:rPr kumimoji="1" lang="ja-JP" altLang="en-US" sz="1800" b="1" dirty="0">
                          <a:latin typeface="UD デジタル 教科書体 N-R" panose="02020400000000000000" pitchFamily="17" charset="-128"/>
                          <a:ea typeface="UD デジタル 教科書体 N-R" panose="02020400000000000000" pitchFamily="17" charset="-128"/>
                        </a:rPr>
                        <a:t>（</a:t>
                      </a:r>
                      <a:r>
                        <a:rPr kumimoji="1" lang="en-US" altLang="ja-JP" sz="1800" b="1" dirty="0">
                          <a:latin typeface="UD デジタル 教科書体 N-R" panose="02020400000000000000" pitchFamily="17" charset="-128"/>
                          <a:ea typeface="UD デジタル 教科書体 N-R" panose="02020400000000000000" pitchFamily="17" charset="-128"/>
                        </a:rPr>
                        <a:t>1042</a:t>
                      </a:r>
                    </a:p>
                    <a:p>
                      <a:pPr algn="l"/>
                      <a:r>
                        <a:rPr kumimoji="1" lang="ja-JP" altLang="en-US" sz="1800" b="1" dirty="0">
                          <a:latin typeface="UD デジタル 教科書体 N-R" panose="02020400000000000000" pitchFamily="17" charset="-128"/>
                          <a:ea typeface="UD デジタル 教科書体 N-R" panose="02020400000000000000" pitchFamily="17" charset="-128"/>
                        </a:rPr>
                        <a:t>　条</a:t>
                      </a:r>
                      <a:r>
                        <a:rPr kumimoji="1" lang="en-US" altLang="ja-JP" sz="1800" b="1" dirty="0">
                          <a:latin typeface="UD デジタル 教科書体 N-R" panose="02020400000000000000" pitchFamily="17" charset="-128"/>
                          <a:ea typeface="UD デジタル 教科書体 N-R" panose="02020400000000000000" pitchFamily="17" charset="-128"/>
                        </a:rPr>
                        <a:t>1</a:t>
                      </a:r>
                      <a:r>
                        <a:rPr kumimoji="1" lang="ja-JP" altLang="en-US" sz="1800" b="1" dirty="0">
                          <a:latin typeface="UD デジタル 教科書体 N-R" panose="02020400000000000000" pitchFamily="17" charset="-128"/>
                          <a:ea typeface="UD デジタル 教科書体 N-R" panose="02020400000000000000" pitchFamily="17" charset="-128"/>
                        </a:rPr>
                        <a:t>号）</a:t>
                      </a:r>
                    </a:p>
                  </a:txBody>
                  <a:tcPr marL="36000" marR="36000" marT="18000" marB="18000"/>
                </a:tc>
                <a:extLst>
                  <a:ext uri="{0D108BD9-81ED-4DB2-BD59-A6C34878D82A}">
                    <a16:rowId xmlns:a16="http://schemas.microsoft.com/office/drawing/2014/main" val="958872899"/>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子</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2936789423"/>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第二順位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2</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２／３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886679672"/>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直系尊属</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１／６</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3408092146"/>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第三順位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3</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３／４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2851912345"/>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兄弟姉妹</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なし</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なし</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166580616"/>
                  </a:ext>
                </a:extLst>
              </a:tr>
              <a:tr h="484817">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配偶者のみ</a:t>
                      </a: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43889989"/>
                  </a:ext>
                </a:extLst>
              </a:tr>
            </a:tbl>
          </a:graphicData>
        </a:graphic>
      </p:graphicFrame>
      <p:sp>
        <p:nvSpPr>
          <p:cNvPr id="4" name="正方形/長方形 3">
            <a:extLst>
              <a:ext uri="{FF2B5EF4-FFF2-40B4-BE49-F238E27FC236}">
                <a16:creationId xmlns:a16="http://schemas.microsoft.com/office/drawing/2014/main" id="{C13C30CD-CF2D-40B7-9B79-BA940786F7AB}"/>
              </a:ext>
            </a:extLst>
          </p:cNvPr>
          <p:cNvSpPr/>
          <p:nvPr/>
        </p:nvSpPr>
        <p:spPr>
          <a:xfrm>
            <a:off x="363614" y="5703876"/>
            <a:ext cx="9325624" cy="646331"/>
          </a:xfrm>
          <a:prstGeom prst="rect">
            <a:avLst/>
          </a:prstGeom>
        </p:spPr>
        <p:txBody>
          <a:bodyPr wrap="square">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＊実務的には、相続後に争いが起こりそうな場合には遺留分を考慮した遺言書を作成す</a:t>
            </a:r>
            <a:endParaRPr kumimoji="1" lang="en-US" altLang="ja-JP" b="1" dirty="0">
              <a:latin typeface="UD デジタル 教科書体 N-R" panose="02020400000000000000" pitchFamily="17" charset="-128"/>
              <a:ea typeface="UD デジタル 教科書体 N-R" panose="02020400000000000000" pitchFamily="17" charset="-128"/>
            </a:endParaRPr>
          </a:p>
          <a:p>
            <a:r>
              <a:rPr kumimoji="1" lang="ja-JP" altLang="en-US" b="1" dirty="0">
                <a:latin typeface="UD デジタル 教科書体 N-R" panose="02020400000000000000" pitchFamily="17" charset="-128"/>
                <a:ea typeface="UD デジタル 教科書体 N-R" panose="02020400000000000000" pitchFamily="17" charset="-128"/>
              </a:rPr>
              <a:t>　ることが重要なポイントになる。</a:t>
            </a:r>
            <a:endParaRPr kumimoji="1" lang="en-US" altLang="ja-JP"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3E437BDC-ED26-45AA-8037-DD5C111DC1B6}"/>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6" name="録音したサウンド">
            <a:hlinkClick r:id="" action="ppaction://media"/>
            <a:extLst>
              <a:ext uri="{FF2B5EF4-FFF2-40B4-BE49-F238E27FC236}">
                <a16:creationId xmlns:a16="http://schemas.microsoft.com/office/drawing/2014/main" id="{B138956D-ECBB-4CD7-8BFF-B561FB45E8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61465" y="264111"/>
            <a:ext cx="487363" cy="487363"/>
          </a:xfrm>
          <a:prstGeom prst="rect">
            <a:avLst/>
          </a:prstGeom>
        </p:spPr>
      </p:pic>
    </p:spTree>
    <p:extLst>
      <p:ext uri="{BB962C8B-B14F-4D97-AF65-F5344CB8AC3E}">
        <p14:creationId xmlns:p14="http://schemas.microsoft.com/office/powerpoint/2010/main" val="8986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B32969-801F-4F9A-BB29-DF292B79E439}"/>
              </a:ext>
            </a:extLst>
          </p:cNvPr>
          <p:cNvSpPr txBox="1"/>
          <p:nvPr/>
        </p:nvSpPr>
        <p:spPr>
          <a:xfrm>
            <a:off x="257453" y="301838"/>
            <a:ext cx="9561250" cy="5693866"/>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３．遺留分を侵害する遺言はどうなるのか？</a:t>
            </a:r>
            <a:r>
              <a:rPr kumimoji="1" lang="ja-JP" altLang="en-US" sz="2400" b="1" dirty="0">
                <a:latin typeface="UD デジタル 教科書体 N-R" panose="02020400000000000000" pitchFamily="17" charset="-128"/>
                <a:ea typeface="UD デジタル 教科書体 N-R" panose="02020400000000000000" pitchFamily="17" charset="-128"/>
              </a:rPr>
              <a:t>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遺留分が遺言よりも優先されるとはいえ、</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遺留分を侵害する遺</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言が無効になるわけではありません。</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遺留分を侵害された人は、贈与や遺贈を受けた人に対し、</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遺留</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分侵害の限度で贈与や遺贈された財産の返還を請求</a:t>
            </a:r>
            <a:r>
              <a:rPr lang="ja-JP" altLang="en-US" sz="2400" b="1" dirty="0">
                <a:latin typeface="UD デジタル 教科書体 N-R" panose="02020400000000000000" pitchFamily="17" charset="-128"/>
                <a:ea typeface="UD デジタル 教科書体 N-R" panose="02020400000000000000" pitchFamily="17" charset="-128"/>
              </a:rPr>
              <a:t>することでき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ます（これを「遺留分侵害額請求権」と言います）（民</a:t>
            </a:r>
            <a:r>
              <a:rPr lang="en-US" altLang="ja-JP" sz="2400" b="1" dirty="0">
                <a:latin typeface="UD デジタル 教科書体 N-R" panose="02020400000000000000" pitchFamily="17" charset="-128"/>
                <a:ea typeface="UD デジタル 教科書体 N-R" panose="02020400000000000000" pitchFamily="17" charset="-128"/>
              </a:rPr>
              <a:t>1046</a:t>
            </a:r>
            <a:r>
              <a:rPr lang="ja-JP" altLang="en-US" sz="2400" b="1" dirty="0">
                <a:latin typeface="UD デジタル 教科書体 N-R" panose="02020400000000000000" pitchFamily="17" charset="-128"/>
                <a:ea typeface="UD デジタル 教科書体 N-R" panose="02020400000000000000" pitchFamily="17" charset="-128"/>
              </a:rPr>
              <a:t>条）</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つまり、遺言自体は有効であって、遺留分侵害額の請求がある</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までは遺言の内容に沿って遺産が承継されますし、遺留分侵害額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の請求があれば、遺留分侵害の限度で請求されるだけであって、</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残りの遺産は遺言で指定された人が取得します。</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89DE3169-5961-44B9-AD31-D4C345F36FF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A0BE5387-DF2A-4808-B088-CDF8FAE131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11523" y="374933"/>
            <a:ext cx="487363" cy="487363"/>
          </a:xfrm>
          <a:prstGeom prst="rect">
            <a:avLst/>
          </a:prstGeom>
        </p:spPr>
      </p:pic>
    </p:spTree>
    <p:extLst>
      <p:ext uri="{BB962C8B-B14F-4D97-AF65-F5344CB8AC3E}">
        <p14:creationId xmlns:p14="http://schemas.microsoft.com/office/powerpoint/2010/main" val="26413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EA41B73-4863-45B3-B9F6-2056AD486DE9}"/>
              </a:ext>
            </a:extLst>
          </p:cNvPr>
          <p:cNvSpPr/>
          <p:nvPr/>
        </p:nvSpPr>
        <p:spPr>
          <a:xfrm>
            <a:off x="319595" y="311082"/>
            <a:ext cx="9250533" cy="2677656"/>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　　なお、遺留分は権利なので、遺留分侵害額の請求しなければ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ならないわけではありません。</a:t>
            </a: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請求するかしないかは、遺留分権利者の自由です</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遺留分を侵害する遺言もそれ自体は有効なので、遺留分侵害</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額の請求をしない場合は、そのまま遺言の内容に沿って遺産が</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承継されます。</a:t>
            </a:r>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9840691C-EEF4-4A24-96A1-F3057F0DA270}"/>
              </a:ext>
            </a:extLst>
          </p:cNvPr>
          <p:cNvSpPr txBox="1"/>
          <p:nvPr/>
        </p:nvSpPr>
        <p:spPr>
          <a:xfrm>
            <a:off x="319596" y="3338003"/>
            <a:ext cx="9481352" cy="2369880"/>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４．</a:t>
            </a:r>
            <a:r>
              <a:rPr lang="ja-JP" altLang="en-US" sz="2800" b="1" dirty="0">
                <a:latin typeface="UD デジタル 教科書体 N-R" panose="02020400000000000000" pitchFamily="17" charset="-128"/>
                <a:ea typeface="UD デジタル 教科書体 N-R" panose="02020400000000000000" pitchFamily="17" charset="-128"/>
              </a:rPr>
              <a:t>遺留分侵害請求権の期間の制限（</a:t>
            </a:r>
            <a:r>
              <a:rPr lang="en-US" altLang="ja-JP" sz="2800" b="1" dirty="0">
                <a:latin typeface="UD デジタル 教科書体 N-R" panose="02020400000000000000" pitchFamily="17" charset="-128"/>
                <a:ea typeface="UD デジタル 教科書体 N-R" panose="02020400000000000000" pitchFamily="17" charset="-128"/>
              </a:rPr>
              <a:t>1048</a:t>
            </a:r>
            <a:r>
              <a:rPr lang="ja-JP" altLang="en-US" sz="2800" b="1" dirty="0">
                <a:latin typeface="UD デジタル 教科書体 N-R" panose="02020400000000000000" pitchFamily="17" charset="-128"/>
                <a:ea typeface="UD デジタル 教科書体 N-R" panose="02020400000000000000" pitchFamily="17" charset="-128"/>
              </a:rPr>
              <a:t>条）</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遺留分侵害額の請求権は、遺留分権利者が、</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相続開始及び遺留</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分を侵害する贈与又は遺贈があったことを知った時から１年間行</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使しないときは、時効により消滅する。</a:t>
            </a: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kumimoji="1"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相続開始の時から１０年を経過した時も同様とする</a:t>
            </a:r>
            <a:r>
              <a:rPr kumimoji="1" lang="ja-JP" altLang="en-US" sz="2400" b="1" dirty="0">
                <a:latin typeface="UD デジタル 教科書体 N-R" panose="02020400000000000000" pitchFamily="17" charset="-128"/>
                <a:ea typeface="UD デジタル 教科書体 N-R" panose="02020400000000000000" pitchFamily="17" charset="-128"/>
              </a:rPr>
              <a:t>。</a:t>
            </a:r>
          </a:p>
        </p:txBody>
      </p:sp>
      <p:sp>
        <p:nvSpPr>
          <p:cNvPr id="5" name="正方形/長方形 4">
            <a:extLst>
              <a:ext uri="{FF2B5EF4-FFF2-40B4-BE49-F238E27FC236}">
                <a16:creationId xmlns:a16="http://schemas.microsoft.com/office/drawing/2014/main" id="{003B9763-A5A2-4548-A75C-8B1221A63F2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2" name="録音したサウンド">
            <a:hlinkClick r:id="" action="ppaction://media"/>
            <a:extLst>
              <a:ext uri="{FF2B5EF4-FFF2-40B4-BE49-F238E27FC236}">
                <a16:creationId xmlns:a16="http://schemas.microsoft.com/office/drawing/2014/main" id="{2E4A3455-B771-4021-A5BC-8C777C7BEF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60272" y="664973"/>
            <a:ext cx="487363" cy="487363"/>
          </a:xfrm>
          <a:prstGeom prst="rect">
            <a:avLst/>
          </a:prstGeom>
        </p:spPr>
      </p:pic>
    </p:spTree>
    <p:extLst>
      <p:ext uri="{BB962C8B-B14F-4D97-AF65-F5344CB8AC3E}">
        <p14:creationId xmlns:p14="http://schemas.microsoft.com/office/powerpoint/2010/main" val="337433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1104</TotalTime>
  <Words>735</Words>
  <Application>Microsoft Office PowerPoint</Application>
  <PresentationFormat>A4 210 x 297 mm</PresentationFormat>
  <Paragraphs>114</Paragraphs>
  <Slides>5</Slides>
  <Notes>0</Notes>
  <HiddenSlides>0</HiddenSlides>
  <MMClips>5</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132</cp:revision>
  <dcterms:created xsi:type="dcterms:W3CDTF">2020-02-04T12:55:23Z</dcterms:created>
  <dcterms:modified xsi:type="dcterms:W3CDTF">2020-07-13T01:38:19Z</dcterms:modified>
</cp:coreProperties>
</file>