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1" r:id="rId2"/>
    <p:sldId id="272" r:id="rId3"/>
    <p:sldId id="273" r:id="rId4"/>
    <p:sldId id="274" r:id="rId5"/>
    <p:sldId id="275" r:id="rId6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66FF33"/>
    <a:srgbClr val="FFFF00"/>
    <a:srgbClr val="FFCC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6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7275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557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2302"/>
            <a:ext cx="2135981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2302"/>
            <a:ext cx="6284119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942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826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258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5"/>
            <a:ext cx="401193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8069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55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51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254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488" y="731520"/>
            <a:ext cx="5274945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0809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17337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40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5989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818B5E7-A391-48E9-B120-6D8F82F39B1D}" type="datetimeFigureOut">
              <a:rPr kumimoji="1" lang="ja-JP" altLang="en-US" smtClean="0"/>
              <a:t>2020/7/13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70A9CEE-8827-4065-95AE-E8F04DB7847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15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30EC053-B542-416E-BF15-48752BF5E4A3}"/>
              </a:ext>
            </a:extLst>
          </p:cNvPr>
          <p:cNvSpPr/>
          <p:nvPr/>
        </p:nvSpPr>
        <p:spPr>
          <a:xfrm>
            <a:off x="1478104" y="2168345"/>
            <a:ext cx="6417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「自筆証書遺言」と</a:t>
            </a:r>
            <a:endParaRPr lang="en-US" altLang="ja-JP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algn="ctr"/>
            <a:r>
              <a:rPr lang="ja-JP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「公正証書遺言」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1E5A6A12-7817-45E1-A5E4-363BB3E88A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91444" y="2270125"/>
            <a:ext cx="487363" cy="487363"/>
          </a:xfrm>
          <a:prstGeom prst="rect">
            <a:avLst/>
          </a:prstGeom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05EDC0-4FB9-4937-9AAB-C873DAF8A32C}"/>
              </a:ext>
            </a:extLst>
          </p:cNvPr>
          <p:cNvSpPr/>
          <p:nvPr/>
        </p:nvSpPr>
        <p:spPr>
          <a:xfrm>
            <a:off x="278977" y="6497712"/>
            <a:ext cx="9348045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　　相談は無料ですのでお気軽に：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0898-35-1022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　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Mail: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：</a:t>
            </a:r>
            <a:r>
              <a:rPr lang="en-US" altLang="ja-JP" sz="1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m.tsugamura</a:t>
            </a:r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＠</a:t>
            </a:r>
            <a:r>
              <a:rPr lang="en-US" altLang="ja-JP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tsugaoffice.jp</a:t>
            </a:r>
            <a:endParaRPr lang="ja-JP" altLang="en-US" sz="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635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4620CD3-51A4-4C66-A54B-C09813781243}"/>
              </a:ext>
            </a:extLst>
          </p:cNvPr>
          <p:cNvSpPr/>
          <p:nvPr/>
        </p:nvSpPr>
        <p:spPr>
          <a:xfrm>
            <a:off x="337352" y="62504"/>
            <a:ext cx="9365942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１．「自筆証書遺言」と「公正証書遺言」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</a:t>
            </a:r>
            <a:r>
              <a:rPr kumimoji="1" lang="en-US" altLang="ja-JP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</a:t>
            </a:r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）自筆証書遺言（９６８条）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自筆証書遺言は、遺言者本人が自分で遺言書を書いて本人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又は信頼できる親族等が保管します。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遺言書を法的に有効にするには以下の５つの法的要件を満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たす必要があり、要件を欠く遺言書は法的に効力を発生しな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くなります。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①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全文を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自分で書くことにより作成する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②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日付を入れる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③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自分の名前を記載する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④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印鑑を押す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</a:t>
            </a:r>
            <a:r>
              <a:rPr lang="ja-JP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⑤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r>
              <a:rPr lang="ja-JP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文章の修正がある場合は定められた方法で行う</a:t>
            </a: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＊相続が始まって自筆証書遺言が発見された場合は、開封する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前に家庭裁判所に持っていき「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」を受けなければなりま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せん。検認を行わないと５万円以下の過料にかされることに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なるので注意が必要です。（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1004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条、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1005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条）　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4105747D-5C70-4F78-A6AE-EC5DFEBB39A7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8742A7A8-BEEC-4294-A149-93DFA3415C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67639" y="625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36F91172-4056-407A-AEEA-3E47DAF25D97}"/>
              </a:ext>
            </a:extLst>
          </p:cNvPr>
          <p:cNvSpPr/>
          <p:nvPr/>
        </p:nvSpPr>
        <p:spPr>
          <a:xfrm>
            <a:off x="264480" y="48140"/>
            <a:ext cx="9570498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8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（２）　公正証書遺言</a:t>
            </a:r>
            <a:endParaRPr kumimoji="1" lang="en-US" altLang="ja-JP" sz="28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公正証書とは、当事者に頼まれて第三者である公証人が作成　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した文書のことを言います。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公文書として扱われる</a:t>
            </a:r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ため、法的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紛争の際に文書が真正であると強い推定が働きます。</a:t>
            </a: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公正証書遺言は依頼者が公証人に内容を伝え、それをもとに</a:t>
            </a:r>
            <a:endParaRPr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公証人が文書を作成します。よって、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自筆で遺言書を書く必要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がありません。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公正証書遺言の作成は、遺言者と公証人及び証人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2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名の立会の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もとに公証役場で作成され、保管は公証役場で行い、遺言書の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「正本」「謄本」が遺言者に交付されます。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＊証人は、未</a:t>
            </a:r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成年者、推定相続人やその配偶者及び直系血族、受遺者やそ</a:t>
            </a:r>
            <a:endParaRPr lang="en-US" altLang="ja-JP" sz="20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　の配偶者及び直系血族</a:t>
            </a:r>
            <a:r>
              <a:rPr lang="ja-JP" altLang="en-US" sz="20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は、証人に</a:t>
            </a:r>
            <a:r>
              <a:rPr lang="ja-JP" altLang="en-US" sz="20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なることができないません。</a:t>
            </a:r>
            <a:br>
              <a:rPr lang="ja-JP" altLang="en-US" sz="2000" dirty="0"/>
            </a:br>
            <a:endParaRPr lang="en-US" altLang="ja-JP" sz="2000" dirty="0"/>
          </a:p>
          <a:p>
            <a:r>
              <a:rPr lang="ja-JP" altLang="en-US" sz="2000" dirty="0"/>
              <a:t>　　　　　</a:t>
            </a:r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信頼できる親しい友人、友人夫妻、行政書士、司法書士、税理　</a:t>
            </a:r>
            <a:endParaRPr lang="en-US" altLang="ja-JP" sz="2400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士、弁護士などが適任でしょう。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また、家庭裁判所による</a:t>
            </a:r>
            <a:r>
              <a:rPr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検認の必要性もありません。</a:t>
            </a:r>
            <a:endParaRPr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lang="ja-JP" altLang="en-US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5654FAC-2E0A-4D22-910B-6900510ABE51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4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FB5C9385-52A2-4A79-8ED4-3390DFCD59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007189" y="1749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44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D2FE08-AE28-41FB-99C7-F593527FE6E2}"/>
              </a:ext>
            </a:extLst>
          </p:cNvPr>
          <p:cNvSpPr txBox="1"/>
          <p:nvPr/>
        </p:nvSpPr>
        <p:spPr>
          <a:xfrm>
            <a:off x="319596" y="-6"/>
            <a:ext cx="8664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 dirty="0"/>
              <a:t>２．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 「自筆証書遺言」と「公正証書遺言」の比較</a:t>
            </a:r>
            <a:endParaRPr kumimoji="1" lang="ja-JP" altLang="en-US" sz="2400" b="1" dirty="0"/>
          </a:p>
        </p:txBody>
      </p:sp>
      <p:graphicFrame>
        <p:nvGraphicFramePr>
          <p:cNvPr id="3" name="表 4">
            <a:extLst>
              <a:ext uri="{FF2B5EF4-FFF2-40B4-BE49-F238E27FC236}">
                <a16:creationId xmlns:a16="http://schemas.microsoft.com/office/drawing/2014/main" id="{D4E51825-5B66-437A-86C9-913037CE2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47696"/>
              </p:ext>
            </p:extLst>
          </p:nvPr>
        </p:nvGraphicFramePr>
        <p:xfrm>
          <a:off x="159798" y="372294"/>
          <a:ext cx="9673093" cy="599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81847">
                  <a:extLst>
                    <a:ext uri="{9D8B030D-6E8A-4147-A177-3AD203B41FA5}">
                      <a16:colId xmlns:a16="http://schemas.microsoft.com/office/drawing/2014/main" val="3861143433"/>
                    </a:ext>
                  </a:extLst>
                </a:gridCol>
                <a:gridCol w="3399536">
                  <a:extLst>
                    <a:ext uri="{9D8B030D-6E8A-4147-A177-3AD203B41FA5}">
                      <a16:colId xmlns:a16="http://schemas.microsoft.com/office/drawing/2014/main" val="4098726816"/>
                    </a:ext>
                  </a:extLst>
                </a:gridCol>
                <a:gridCol w="5491710">
                  <a:extLst>
                    <a:ext uri="{9D8B030D-6E8A-4147-A177-3AD203B41FA5}">
                      <a16:colId xmlns:a16="http://schemas.microsoft.com/office/drawing/2014/main" val="108791115"/>
                    </a:ext>
                  </a:extLst>
                </a:gridCol>
              </a:tblGrid>
              <a:tr h="21401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自筆証書遺言（民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968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公正証書遺言（民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969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条）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21164154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特徴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・自分で書いて作成する。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・費用がかからず手軽にできる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・しかし、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紛失、変造や隠匿、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破棄の危険性がある。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・公証人と証人の</a:t>
                      </a:r>
                      <a:r>
                        <a:rPr kumimoji="1" lang="en-US" altLang="ja-JP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名の立会のもとに公証役場で作成。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・遺言書は公文書となり、遺言内容が確実に実現さ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れる可能性が極めて高い。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・しかし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、作成に時間がかかり手数料が発生する。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75275464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・遺言者が、自分で「全文」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「日付」「氏名」を自書し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「押印」する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・証人２名の立会のもと、公証人が読み上げる遺言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書の内容を、遺言者が確認して、内容に間違いが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なければ遺言者、公証人、証人がそれぞれ署名・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押印する。（遺言者は、署名以外は自書する必要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がない）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876012299"/>
                  </a:ext>
                </a:extLst>
              </a:tr>
              <a:tr h="36161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作成の費用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・かからない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財産の額や内容に応じて公証役場に手数料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を支払う</a:t>
                      </a:r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。＊①計算例参照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2192659798"/>
                  </a:ext>
                </a:extLst>
              </a:tr>
              <a:tr h="2140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証人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・２人以上必要（通常２名）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327099380"/>
                  </a:ext>
                </a:extLst>
              </a:tr>
              <a:tr h="6286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保管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方法</a:t>
                      </a: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・遺言者本人が保管する。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・信頼のおける者に保管を委ね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る。遺言によって財産を多く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所得する者や遺言書で遺言執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行者に指定した者　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・原本は公証役場に保管される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正本、謄本は遺言者に交付される。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(1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枚</a:t>
                      </a:r>
                      <a:r>
                        <a:rPr kumimoji="1" lang="en-US" altLang="ja-JP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250</a:t>
                      </a:r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円）遺　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言者と遺言執行者が保管する例が多い　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815198765"/>
                  </a:ext>
                </a:extLst>
              </a:tr>
              <a:tr h="50920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家裁への検認</a:t>
                      </a:r>
                      <a:endParaRPr kumimoji="1" lang="en-US" altLang="ja-JP" sz="1800" b="1" dirty="0"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</a:txBody>
                  <a:tcPr marL="18000" marR="18000" marT="36000" marB="3600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・必要</a:t>
                      </a:r>
                      <a:endParaRPr kumimoji="1" lang="en-US" altLang="ja-JP" sz="1800" b="1" dirty="0">
                        <a:solidFill>
                          <a:srgbClr val="FF0000"/>
                        </a:solidFill>
                        <a:latin typeface="UD デジタル 教科書体 N-R" panose="02020400000000000000" pitchFamily="17" charset="-128"/>
                        <a:ea typeface="UD デジタル 教科書体 N-R" panose="02020400000000000000" pitchFamily="17" charset="-128"/>
                      </a:endParaRPr>
                    </a:p>
                    <a:p>
                      <a:pPr algn="l"/>
                      <a:r>
                        <a:rPr kumimoji="1" lang="ja-JP" altLang="en-US" sz="1800" b="1" dirty="0"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　</a:t>
                      </a: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800" b="1" dirty="0">
                          <a:solidFill>
                            <a:srgbClr val="FF0000"/>
                          </a:solidFill>
                          <a:latin typeface="UD デジタル 教科書体 N-R" panose="02020400000000000000" pitchFamily="17" charset="-128"/>
                          <a:ea typeface="UD デジタル 教科書体 N-R" panose="02020400000000000000" pitchFamily="17" charset="-128"/>
                        </a:rPr>
                        <a:t>・不要</a:t>
                      </a: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val="1225809177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6A6762A-2F40-4205-A3CB-5776019F6BCB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CDFACDA-3592-4B94-B1C4-49C242CF21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212028" y="1904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29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9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4AF94DA-9E7B-45ED-B192-5503D0EB8690}"/>
              </a:ext>
            </a:extLst>
          </p:cNvPr>
          <p:cNvSpPr/>
          <p:nvPr/>
        </p:nvSpPr>
        <p:spPr>
          <a:xfrm>
            <a:off x="341051" y="360698"/>
            <a:ext cx="9348185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＊①　公正証書遺言作成の手数料計算例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総額３千万円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の財産を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妻に２千万円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、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子供２人にそれぞれ５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百万円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ずつ残す公正証書の場合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２万３千円（配偶者の手数料）＋１万１千円（子供の手数料）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×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２名＋１万</a:t>
            </a:r>
            <a:r>
              <a:rPr kumimoji="1" lang="en-US" altLang="ja-JP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1,000</a:t>
            </a:r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円＝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５万</a:t>
            </a:r>
            <a:r>
              <a:rPr kumimoji="1" lang="en-US" altLang="ja-JP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6,000</a:t>
            </a:r>
            <a:r>
              <a:rPr kumimoji="1" lang="ja-JP" altLang="en-US" sz="2400" b="1" dirty="0">
                <a:solidFill>
                  <a:srgbClr val="FF0000"/>
                </a:solidFill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円</a:t>
            </a:r>
            <a:endParaRPr kumimoji="1" lang="en-US" altLang="ja-JP" sz="2400" b="1" dirty="0">
              <a:solidFill>
                <a:srgbClr val="FF0000"/>
              </a:solidFill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6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＊②　自筆証書遺言は相続人等に負担をかける</a:t>
            </a:r>
            <a:endParaRPr kumimoji="1" lang="en-US" altLang="ja-JP" sz="26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・遺言を実現するには、家庭裁判所に「検認の申立て」をしな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ければならない。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・相談者のほとんどは「相続人（配偶者、子ども等）のため」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に遺言書を作成しようと考えているので「相続人等の負担」</a:t>
            </a:r>
            <a:endParaRPr kumimoji="1" lang="en-US" altLang="ja-JP" sz="2400" b="1" dirty="0">
              <a:latin typeface="UD デジタル 教科書体 N-R" panose="02020400000000000000" pitchFamily="17" charset="-128"/>
              <a:ea typeface="UD デジタル 教科書体 N-R" panose="02020400000000000000" pitchFamily="17" charset="-128"/>
            </a:endParaRPr>
          </a:p>
          <a:p>
            <a:r>
              <a:rPr kumimoji="1" lang="ja-JP" altLang="en-US" sz="2400" b="1" dirty="0">
                <a:latin typeface="UD デジタル 教科書体 N-R" panose="02020400000000000000" pitchFamily="17" charset="-128"/>
                <a:ea typeface="UD デジタル 教科書体 N-R" panose="02020400000000000000" pitchFamily="17" charset="-128"/>
              </a:rPr>
              <a:t>　　　を知ると公正証書遺言を選択する。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BE419DB-9CC1-4E2B-A85A-27A685E23E80}"/>
              </a:ext>
            </a:extLst>
          </p:cNvPr>
          <p:cNvSpPr/>
          <p:nvPr/>
        </p:nvSpPr>
        <p:spPr>
          <a:xfrm>
            <a:off x="6924724" y="6468824"/>
            <a:ext cx="290816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1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セミナー資料　栂村行政書士事務所</a:t>
            </a:r>
          </a:p>
        </p:txBody>
      </p:sp>
      <p:pic>
        <p:nvPicPr>
          <p:cNvPr id="6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id="{408EA438-B2B2-4746-B300-07F5EFD37EE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510692" y="36069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9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1246</TotalTime>
  <Words>1003</Words>
  <Application>Microsoft Office PowerPoint</Application>
  <PresentationFormat>A4 210 x 297 mm</PresentationFormat>
  <Paragraphs>99</Paragraphs>
  <Slides>5</Slides>
  <Notes>0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9" baseType="lpstr">
      <vt:lpstr>UD デジタル 教科書体 N-R</vt:lpstr>
      <vt:lpstr>Calibri</vt:lpstr>
      <vt:lpstr>Calibri Light</vt:lpstr>
      <vt:lpstr>レトロスペクト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tsugamura-m@outlook.jp</dc:creator>
  <cp:lastModifiedBy>tsugamura-m@outlook.jp</cp:lastModifiedBy>
  <cp:revision>144</cp:revision>
  <dcterms:created xsi:type="dcterms:W3CDTF">2020-02-04T12:55:23Z</dcterms:created>
  <dcterms:modified xsi:type="dcterms:W3CDTF">2020-07-13T01:37:40Z</dcterms:modified>
</cp:coreProperties>
</file>