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9" r:id="rId4"/>
    <p:sldId id="258" r:id="rId5"/>
    <p:sldId id="260" r:id="rId6"/>
    <p:sldId id="265" r:id="rId7"/>
    <p:sldId id="266" r:id="rId8"/>
    <p:sldId id="264" r:id="rId9"/>
    <p:sldId id="263" r:id="rId10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13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540" y="758952"/>
            <a:ext cx="817245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3791" y="4455621"/>
            <a:ext cx="817245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CC710-F0C3-491E-A332-61DB2CC61721}" type="datetimeFigureOut">
              <a:rPr kumimoji="1" lang="ja-JP" altLang="en-US" smtClean="0"/>
              <a:t>2025/5/24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FC111-AF60-4F83-9E4F-F1CFD70E1C88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81223" y="4343400"/>
            <a:ext cx="80238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5506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CC710-F0C3-491E-A332-61DB2CC61721}" type="datetimeFigureOut">
              <a:rPr kumimoji="1" lang="ja-JP" altLang="en-US" smtClean="0"/>
              <a:t>2025/5/24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FC111-AF60-4F83-9E4F-F1CFD70E1C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67408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412302"/>
            <a:ext cx="2135981" cy="575989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412302"/>
            <a:ext cx="6284119" cy="5759898"/>
          </a:xfrm>
        </p:spPr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CC710-F0C3-491E-A332-61DB2CC61721}" type="datetimeFigureOut">
              <a:rPr kumimoji="1" lang="ja-JP" altLang="en-US" smtClean="0"/>
              <a:t>2025/5/24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FC111-AF60-4F83-9E4F-F1CFD70E1C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5225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CC710-F0C3-491E-A332-61DB2CC61721}" type="datetimeFigureOut">
              <a:rPr kumimoji="1" lang="ja-JP" altLang="en-US" smtClean="0"/>
              <a:t>2025/5/24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FC111-AF60-4F83-9E4F-F1CFD70E1C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50461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540" y="758952"/>
            <a:ext cx="817245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40" y="4453128"/>
            <a:ext cx="817245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CC710-F0C3-491E-A332-61DB2CC61721}" type="datetimeFigureOut">
              <a:rPr kumimoji="1" lang="ja-JP" altLang="en-US" smtClean="0"/>
              <a:t>2025/5/24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FC111-AF60-4F83-9E4F-F1CFD70E1C88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81223" y="4343400"/>
            <a:ext cx="80238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6982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1540" y="1845734"/>
            <a:ext cx="401193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52060" y="1845735"/>
            <a:ext cx="401193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CC710-F0C3-491E-A332-61DB2CC61721}" type="datetimeFigureOut">
              <a:rPr kumimoji="1" lang="ja-JP" altLang="en-US" smtClean="0"/>
              <a:t>2025/5/24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FC111-AF60-4F83-9E4F-F1CFD70E1C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3814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40" y="1846052"/>
            <a:ext cx="401193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1540" y="2582334"/>
            <a:ext cx="4011930" cy="3378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52060" y="1846052"/>
            <a:ext cx="401193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52060" y="2582334"/>
            <a:ext cx="4011930" cy="3378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CC710-F0C3-491E-A332-61DB2CC61721}" type="datetimeFigureOut">
              <a:rPr kumimoji="1" lang="ja-JP" altLang="en-US" smtClean="0"/>
              <a:t>2025/5/24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FC111-AF60-4F83-9E4F-F1CFD70E1C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48390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CC710-F0C3-491E-A332-61DB2CC61721}" type="datetimeFigureOut">
              <a:rPr kumimoji="1" lang="ja-JP" altLang="en-US" smtClean="0"/>
              <a:t>2025/5/24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FC111-AF60-4F83-9E4F-F1CFD70E1C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9158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CC710-F0C3-491E-A332-61DB2CC61721}" type="datetimeFigureOut">
              <a:rPr kumimoji="1" lang="ja-JP" altLang="en-US" smtClean="0"/>
              <a:t>2025/5/24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FC111-AF60-4F83-9E4F-F1CFD70E1C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7050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" y="0"/>
            <a:ext cx="329126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282557" y="0"/>
            <a:ext cx="5200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594359"/>
            <a:ext cx="2600325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0488" y="731520"/>
            <a:ext cx="5274945" cy="52578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1475" y="2926080"/>
            <a:ext cx="2600325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78229" y="6459787"/>
            <a:ext cx="2127540" cy="365125"/>
          </a:xfrm>
        </p:spPr>
        <p:txBody>
          <a:bodyPr/>
          <a:lstStyle>
            <a:lvl1pPr algn="l">
              <a:defRPr/>
            </a:lvl1pPr>
          </a:lstStyle>
          <a:p>
            <a:fld id="{249CC710-F0C3-491E-A332-61DB2CC61721}" type="datetimeFigureOut">
              <a:rPr kumimoji="1" lang="ja-JP" altLang="en-US" smtClean="0"/>
              <a:t>2025/5/24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900487" y="6459787"/>
            <a:ext cx="3776663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02FC111-AF60-4F83-9E4F-F1CFD70E1C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61478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903421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3" y="491507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540" y="5074920"/>
            <a:ext cx="8217337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4" y="0"/>
            <a:ext cx="9905988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1540" y="5907024"/>
            <a:ext cx="822198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CC710-F0C3-491E-A332-61DB2CC61721}" type="datetimeFigureOut">
              <a:rPr kumimoji="1" lang="ja-JP" altLang="en-US" smtClean="0"/>
              <a:t>2025/5/24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FC111-AF60-4F83-9E4F-F1CFD70E1C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8498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9906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334316"/>
            <a:ext cx="9906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39" y="1845734"/>
            <a:ext cx="817245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1542" y="6459787"/>
            <a:ext cx="20087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249CC710-F0C3-491E-A332-61DB2CC61721}" type="datetimeFigureOut">
              <a:rPr kumimoji="1" lang="ja-JP" altLang="en-US" smtClean="0"/>
              <a:t>2025/5/24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95026" y="6459787"/>
            <a:ext cx="39185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44123" y="6459787"/>
            <a:ext cx="1066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802FC111-AF60-4F83-9E4F-F1CFD70E1C88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969745" y="1737845"/>
            <a:ext cx="8098155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1990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kumimoji="1"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kumimoji="1"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52DB870-03A7-C25F-F592-288BBA855477}"/>
              </a:ext>
            </a:extLst>
          </p:cNvPr>
          <p:cNvSpPr txBox="1"/>
          <p:nvPr/>
        </p:nvSpPr>
        <p:spPr>
          <a:xfrm>
            <a:off x="576262" y="1510784"/>
            <a:ext cx="875347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5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相続で見落としがちな事例</a:t>
            </a:r>
            <a:r>
              <a:rPr lang="en-US" altLang="ja-JP" sz="5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Ⅳ</a:t>
            </a:r>
            <a:endParaRPr lang="en-US" altLang="ja-JP" sz="5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D907CEFA-58FC-18D2-3DF0-1CF6CA00817F}"/>
              </a:ext>
            </a:extLst>
          </p:cNvPr>
          <p:cNvSpPr/>
          <p:nvPr/>
        </p:nvSpPr>
        <p:spPr>
          <a:xfrm>
            <a:off x="2178265" y="3429000"/>
            <a:ext cx="5339923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5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相続不動産の漏れ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4A8EFD04-26DE-23F6-98F8-98E271153395}"/>
              </a:ext>
            </a:extLst>
          </p:cNvPr>
          <p:cNvSpPr/>
          <p:nvPr/>
        </p:nvSpPr>
        <p:spPr>
          <a:xfrm>
            <a:off x="1155356" y="6475758"/>
            <a:ext cx="7595287" cy="250134"/>
          </a:xfrm>
          <a:prstGeom prst="rect">
            <a:avLst/>
          </a:prstGeom>
          <a:noFill/>
        </p:spPr>
        <p:txBody>
          <a:bodyPr wrap="square" lIns="74295" tIns="37148" rIns="74295" bIns="37148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138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138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ED5DF22B-31EC-4898-32BA-BD2828B1CD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32575" y="273400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643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5C84D0A-F6A6-4A79-B17B-74162FFB65B8}"/>
              </a:ext>
            </a:extLst>
          </p:cNvPr>
          <p:cNvSpPr txBox="1"/>
          <p:nvPr/>
        </p:nvSpPr>
        <p:spPr>
          <a:xfrm>
            <a:off x="552450" y="314325"/>
            <a:ext cx="92202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１．相続不動産の把握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依頼人からの相続案件の面談で、相続不動産を把握するため、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必ず固定資産納税通知書の持参依頼をしております。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ただし、通知書には固定資産税評価額が免税点に満たない場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合は、記載されておりません。（土地は３０万円、建物は２０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万円未満は課税されません）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相続不動産全体を把握する方法は次の５つがあります。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①　本人からヒアリングする方法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②　固定資産税の納付通知書の記載を確認する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③　権利証を確認する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④　固定資産記載事項証明書を取得して確認する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⑤　不動産登記簿等を取得して確認する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上記の５つを全て確認することが必要と思われます。　　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A8EFD04-26DE-23F6-98F8-98E271153395}"/>
              </a:ext>
            </a:extLst>
          </p:cNvPr>
          <p:cNvSpPr/>
          <p:nvPr/>
        </p:nvSpPr>
        <p:spPr>
          <a:xfrm>
            <a:off x="1155356" y="6513858"/>
            <a:ext cx="7595287" cy="250134"/>
          </a:xfrm>
          <a:prstGeom prst="rect">
            <a:avLst/>
          </a:prstGeom>
          <a:noFill/>
        </p:spPr>
        <p:txBody>
          <a:bodyPr wrap="square" lIns="74295" tIns="37148" rIns="74295" bIns="37148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138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138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F68A10E6-6206-A959-D7AE-C658DA1CE9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41875" y="36244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576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8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2510CBB-3188-0490-A52D-18E082DE6FE2}"/>
              </a:ext>
            </a:extLst>
          </p:cNvPr>
          <p:cNvSpPr txBox="1"/>
          <p:nvPr/>
        </p:nvSpPr>
        <p:spPr>
          <a:xfrm>
            <a:off x="419100" y="142875"/>
            <a:ext cx="9296400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２．最初の面談でとりあえず把握する内容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16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）本人からヒアリングする方法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依頼者からの最初の面談で、聴き取りをします。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市外・県外にある不動産等も聴き取りをしておきます。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山林など漏れることが多いので確認をしますが、ヒアリング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には限界があり、とりあえず依頼人が把握している程度の内容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となってしまします。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16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（２）固定資産税の納付通知書を確認する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最初の面談でのヒアリングの時に、固定資産税の納付書の持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参を依頼しますので、その内容を確認します。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１項で記載した通り、非課税の不動産は記載されておりませ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んので、全体の把握となりません。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また、共有状態になっている不動産については、共有者の代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表者にのみ納税通知書が送付されるため把握できません。　</a:t>
            </a:r>
            <a:r>
              <a:rPr kumimoji="1" lang="ja-JP" altLang="en-US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802CF24C-AE4C-79A9-36D0-3B294F26B8F9}"/>
              </a:ext>
            </a:extLst>
          </p:cNvPr>
          <p:cNvSpPr/>
          <p:nvPr/>
        </p:nvSpPr>
        <p:spPr>
          <a:xfrm>
            <a:off x="1155356" y="6513858"/>
            <a:ext cx="7595287" cy="250134"/>
          </a:xfrm>
          <a:prstGeom prst="rect">
            <a:avLst/>
          </a:prstGeom>
          <a:noFill/>
        </p:spPr>
        <p:txBody>
          <a:bodyPr wrap="square" lIns="74295" tIns="37148" rIns="74295" bIns="37148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138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138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CFCAA14B-20F0-4503-F1BE-C923B0045E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18425" y="2984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795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675FC0E-A922-EC73-5872-CC01A938CEBB}"/>
              </a:ext>
            </a:extLst>
          </p:cNvPr>
          <p:cNvSpPr txBox="1"/>
          <p:nvPr/>
        </p:nvSpPr>
        <p:spPr>
          <a:xfrm>
            <a:off x="333375" y="266700"/>
            <a:ext cx="938212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（３）権利証を確認する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権利証を持参してもらい、内容を確認します。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権利証についても、とりあえずの内容確認となります。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紛失や昭和初期などかなり古い権利証で曾祖父の名義である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場合など既に相続が完了しており、新しい権利書が交付されて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いるケース等があります。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権利証も参考程度の把握となります。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A95F408-1446-6578-EB64-C54D3AD9D0C7}"/>
              </a:ext>
            </a:extLst>
          </p:cNvPr>
          <p:cNvSpPr/>
          <p:nvPr/>
        </p:nvSpPr>
        <p:spPr>
          <a:xfrm>
            <a:off x="1155356" y="6513858"/>
            <a:ext cx="7595287" cy="250134"/>
          </a:xfrm>
          <a:prstGeom prst="rect">
            <a:avLst/>
          </a:prstGeom>
          <a:noFill/>
        </p:spPr>
        <p:txBody>
          <a:bodyPr wrap="square" lIns="74295" tIns="37148" rIns="74295" bIns="37148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138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138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A6C33B5E-07AA-4D02-AE4C-607CC6DAE2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03750" y="2667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184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003A5A6-E0D3-8EB6-4C07-4BEE0DAB943D}"/>
              </a:ext>
            </a:extLst>
          </p:cNvPr>
          <p:cNvSpPr txBox="1"/>
          <p:nvPr/>
        </p:nvSpPr>
        <p:spPr>
          <a:xfrm>
            <a:off x="495300" y="247650"/>
            <a:ext cx="89916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３．公的な証明書等を取って確認する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全ての相続不動産を把握するため、公的な証明書を取得し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て確認する方法があります。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）固定資産記載事項証明書を取得する（今治市の場合）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「固定資産税証明申請書」を作成し、資産税課の窓口に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提出しに証明書を請求します。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本人以外が申請する場合は委任状が必要です。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《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申請書様式の項目と記載内容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》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①　どなたの証明が必要ですか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被相続人の最後の住所地、氏名、生年月日を記入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②　申請者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申請者の住所、氏名、生年月日を記入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同居の相続人以外は委任状が必要です。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FE7C245-6AFC-2BA1-5BCD-0DEA5D69F1CC}"/>
              </a:ext>
            </a:extLst>
          </p:cNvPr>
          <p:cNvSpPr/>
          <p:nvPr/>
        </p:nvSpPr>
        <p:spPr>
          <a:xfrm>
            <a:off x="1155356" y="6513858"/>
            <a:ext cx="7595287" cy="250134"/>
          </a:xfrm>
          <a:prstGeom prst="rect">
            <a:avLst/>
          </a:prstGeom>
          <a:noFill/>
        </p:spPr>
        <p:txBody>
          <a:bodyPr wrap="square" lIns="74295" tIns="37148" rIns="74295" bIns="37148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138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138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2D34BE45-8D40-2A0B-6BAC-FB281B61C6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61175" y="2476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976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6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019EFAF-85B7-D682-9CA9-95B072145275}"/>
              </a:ext>
            </a:extLst>
          </p:cNvPr>
          <p:cNvSpPr txBox="1"/>
          <p:nvPr/>
        </p:nvSpPr>
        <p:spPr>
          <a:xfrm>
            <a:off x="590550" y="314325"/>
            <a:ext cx="8772525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③　委任状（申請書の欄に委任状の項目があります）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同居の相続人以外の場合委任状を作成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申請者の住所、氏名、生年月日を記入（押印不要）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④　必要な証明の種類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土地・建物の欄は、全資産にチェックする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市内の被相続人の全不動産の固定資産内容の証明が取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得できる（非課税の不動産も表示される）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④　共有資産の証明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不動産を共有している可能性がある場合に必要の項番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にまるを付ける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＊共有の場合代表者名と他何名が表示されます。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注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：この証明書も市内にある不動産のみの把握となります。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注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：納税義務者氏名に「法務太郎　外」の「外」と記載の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ある場合は法務太郎に相続手続がされていない場合です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3F383F8-4A94-E605-DE02-802D6F0A5243}"/>
              </a:ext>
            </a:extLst>
          </p:cNvPr>
          <p:cNvSpPr/>
          <p:nvPr/>
        </p:nvSpPr>
        <p:spPr>
          <a:xfrm>
            <a:off x="1155356" y="6513858"/>
            <a:ext cx="7595287" cy="250134"/>
          </a:xfrm>
          <a:prstGeom prst="rect">
            <a:avLst/>
          </a:prstGeom>
          <a:noFill/>
        </p:spPr>
        <p:txBody>
          <a:bodyPr wrap="square" lIns="74295" tIns="37148" rIns="74295" bIns="37148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138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138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420B6A03-7275-5EA4-4ABC-2B8F4D5D3D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32862" y="3143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799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6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5A57D63-C6B3-947E-CE2F-4915A1EDAC4B}"/>
              </a:ext>
            </a:extLst>
          </p:cNvPr>
          <p:cNvSpPr txBox="1"/>
          <p:nvPr/>
        </p:nvSpPr>
        <p:spPr>
          <a:xfrm>
            <a:off x="457201" y="323850"/>
            <a:ext cx="916305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《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参　考　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》</a:t>
            </a: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法務局で、被相続人名義全国の不動産を把握できる制度が令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和８年２月２日施行されます。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この制度は「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所有不動産記録証明制度」と言います。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しかし、この制度も被相続人に相続登記がされず、先代・</a:t>
            </a:r>
            <a:endParaRPr lang="en-US" altLang="ja-JP" sz="2400" dirty="0">
              <a:solidFill>
                <a:srgbClr val="333333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先々代の名義のまま放置されている場合などは、表示されませ</a:t>
            </a:r>
            <a:endParaRPr lang="en-US" altLang="ja-JP" sz="2400" dirty="0">
              <a:solidFill>
                <a:srgbClr val="333333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ん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ので注意が必要です。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）登記簿謄本を取得する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固定資産記載事項証明書にもとづき、登記簿謄本を取得し、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所有権者、担保物件設定の有無、共有状況等を確認します。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必要に応じて、公図を取得し私有道路等の確認をします。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1CDB0B7-8244-2F6C-562C-9DC804CCCAE4}"/>
              </a:ext>
            </a:extLst>
          </p:cNvPr>
          <p:cNvSpPr/>
          <p:nvPr/>
        </p:nvSpPr>
        <p:spPr>
          <a:xfrm>
            <a:off x="1155356" y="6513858"/>
            <a:ext cx="7595287" cy="250134"/>
          </a:xfrm>
          <a:prstGeom prst="rect">
            <a:avLst/>
          </a:prstGeom>
          <a:noFill/>
        </p:spPr>
        <p:txBody>
          <a:bodyPr wrap="square" lIns="74295" tIns="37148" rIns="74295" bIns="37148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138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138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5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DC0292C7-809B-245C-B6A9-70FA6945F5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79850" y="2317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668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6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A162D74-284C-B872-B71B-6FC99F297DB0}"/>
              </a:ext>
            </a:extLst>
          </p:cNvPr>
          <p:cNvSpPr txBox="1"/>
          <p:nvPr/>
        </p:nvSpPr>
        <p:spPr>
          <a:xfrm>
            <a:off x="438149" y="142875"/>
            <a:ext cx="9267825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４．固定資産税がかからない相続不動産の留意点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固定資産税のかからない土地でも、相続対象の財産に含まれ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ます。固定資産税のかからない土地は、相続財産としての価値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が低いため、相続税のリスク面は影響が少ないですが、とりあ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えず評価額は把握しておくことが望ましい。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）引き継ぐ人を決めておくこと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固定資産税がかからない土地（山林など）は、相続時に誰も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引き継がないことがあります。固定資産税のかからない土地だ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けを相続放棄することはできないため、あらかじめ引き継ぐ人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を決めておき、遺言書を残しておくが望ましい。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）生前中に処分しておくことが望ましい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被相続人が生前中に処分しておくことが望ましい。周囲の所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有者をよく知っていたり、取得した経緯を知っていることなど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B8EB466-7DAE-E63F-AF0D-2A0D393EBFD5}"/>
              </a:ext>
            </a:extLst>
          </p:cNvPr>
          <p:cNvSpPr/>
          <p:nvPr/>
        </p:nvSpPr>
        <p:spPr>
          <a:xfrm>
            <a:off x="1155356" y="6513858"/>
            <a:ext cx="7595287" cy="250134"/>
          </a:xfrm>
          <a:prstGeom prst="rect">
            <a:avLst/>
          </a:prstGeom>
          <a:noFill/>
        </p:spPr>
        <p:txBody>
          <a:bodyPr wrap="square" lIns="74295" tIns="37148" rIns="74295" bIns="37148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138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138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CE2E5758-AE68-294F-5EC3-A01105A9BA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50643" y="2317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729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4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7203D5A-EBE1-3A64-CA9F-361B45421B6F}"/>
              </a:ext>
            </a:extLst>
          </p:cNvPr>
          <p:cNvSpPr txBox="1"/>
          <p:nvPr/>
        </p:nvSpPr>
        <p:spPr>
          <a:xfrm>
            <a:off x="638175" y="323850"/>
            <a:ext cx="89630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から、隣地所有者や知り合い等に廉価な価格で売ることも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有効な選択肢となります。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遠方に住んでいる相続人などでは、仲介が困難と思われ、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生前に処分しておくことが望ましいと思います。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C0FC6EA-72AA-02BC-5ED0-017BD8252AFD}"/>
              </a:ext>
            </a:extLst>
          </p:cNvPr>
          <p:cNvSpPr/>
          <p:nvPr/>
        </p:nvSpPr>
        <p:spPr>
          <a:xfrm>
            <a:off x="1155356" y="6513858"/>
            <a:ext cx="7595287" cy="250134"/>
          </a:xfrm>
          <a:prstGeom prst="rect">
            <a:avLst/>
          </a:prstGeom>
          <a:noFill/>
        </p:spPr>
        <p:txBody>
          <a:bodyPr wrap="square" lIns="74295" tIns="37148" rIns="74295" bIns="37148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138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138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2861D43D-9043-F552-EE90-CA888EB80F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08950" y="164982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241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レトロスペクト">
  <a:themeElements>
    <a:clrScheme name="レトロスペクト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レトロスペク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レトロスペクト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322</TotalTime>
  <Words>1335</Words>
  <Application>Microsoft Office PowerPoint</Application>
  <PresentationFormat>A4 210 x 297 mm</PresentationFormat>
  <Paragraphs>111</Paragraphs>
  <Slides>9</Slides>
  <Notes>0</Notes>
  <HiddenSlides>0</HiddenSlides>
  <MMClips>9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9</vt:i4>
      </vt:variant>
    </vt:vector>
  </HeadingPairs>
  <TitlesOfParts>
    <vt:vector size="13" baseType="lpstr">
      <vt:lpstr>UD デジタル 教科書体 N-R</vt:lpstr>
      <vt:lpstr>Calibri</vt:lpstr>
      <vt:lpstr>Calibri Light</vt:lpstr>
      <vt:lpstr>レトロスペクト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基文 栂村</dc:creator>
  <cp:lastModifiedBy>基文 栂村</cp:lastModifiedBy>
  <cp:revision>13</cp:revision>
  <dcterms:created xsi:type="dcterms:W3CDTF">2025-01-22T01:54:32Z</dcterms:created>
  <dcterms:modified xsi:type="dcterms:W3CDTF">2025-05-24T02:57:46Z</dcterms:modified>
</cp:coreProperties>
</file>