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95" r:id="rId2"/>
    <p:sldId id="292" r:id="rId3"/>
    <p:sldId id="293" r:id="rId4"/>
    <p:sldId id="294" r:id="rId5"/>
    <p:sldId id="296" r:id="rId6"/>
    <p:sldId id="297" r:id="rId7"/>
    <p:sldId id="298" r:id="rId8"/>
    <p:sldId id="299" r:id="rId9"/>
    <p:sldId id="300" r:id="rId10"/>
    <p:sldId id="301" r:id="rId1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66FF33"/>
    <a:srgbClr val="FFFF00"/>
    <a:srgbClr val="FFCC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747" autoAdjust="0"/>
    <p:restoredTop sz="94660"/>
  </p:normalViewPr>
  <p:slideViewPr>
    <p:cSldViewPr snapToGrid="0">
      <p:cViewPr varScale="1">
        <p:scale>
          <a:sx n="86" d="100"/>
          <a:sy n="86" d="100"/>
        </p:scale>
        <p:origin x="16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818B5E7-A391-48E9-B120-6D8F82F39B1D}" type="datetimeFigureOut">
              <a:rPr kumimoji="1" lang="ja-JP" altLang="en-US" smtClean="0"/>
              <a:t>2020/7/12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275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818B5E7-A391-48E9-B120-6D8F82F39B1D}" type="datetimeFigureOut">
              <a:rPr kumimoji="1" lang="ja-JP" altLang="en-US" smtClean="0"/>
              <a:t>2020/7/12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3365570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818B5E7-A391-48E9-B120-6D8F82F39B1D}" type="datetimeFigureOut">
              <a:rPr kumimoji="1" lang="ja-JP" altLang="en-US" smtClean="0"/>
              <a:t>2020/7/12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2525942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818B5E7-A391-48E9-B120-6D8F82F39B1D}" type="datetimeFigureOut">
              <a:rPr kumimoji="1" lang="ja-JP" altLang="en-US" smtClean="0"/>
              <a:t>2020/7/12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1558267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818B5E7-A391-48E9-B120-6D8F82F39B1D}" type="datetimeFigureOut">
              <a:rPr kumimoji="1" lang="ja-JP" altLang="en-US" smtClean="0"/>
              <a:t>2020/7/12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25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818B5E7-A391-48E9-B120-6D8F82F39B1D}" type="datetimeFigureOut">
              <a:rPr kumimoji="1" lang="ja-JP" altLang="en-US" smtClean="0"/>
              <a:t>2020/7/12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319806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818B5E7-A391-48E9-B120-6D8F82F39B1D}" type="datetimeFigureOut">
              <a:rPr kumimoji="1" lang="ja-JP" altLang="en-US" smtClean="0"/>
              <a:t>2020/7/12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134556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818B5E7-A391-48E9-B120-6D8F82F39B1D}" type="datetimeFigureOut">
              <a:rPr kumimoji="1" lang="ja-JP" altLang="en-US" smtClean="0"/>
              <a:t>2020/7/12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2063516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818B5E7-A391-48E9-B120-6D8F82F39B1D}" type="datetimeFigureOut">
              <a:rPr kumimoji="1" lang="ja-JP" altLang="en-US" smtClean="0"/>
              <a:t>2020/7/12</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323254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E818B5E7-A391-48E9-B120-6D8F82F39B1D}" type="datetimeFigureOut">
              <a:rPr kumimoji="1" lang="ja-JP" altLang="en-US" smtClean="0"/>
              <a:t>2020/7/12</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1460809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818B5E7-A391-48E9-B120-6D8F82F39B1D}" type="datetimeFigureOut">
              <a:rPr kumimoji="1" lang="ja-JP" altLang="en-US" smtClean="0"/>
              <a:t>2020/7/12</a:t>
            </a:fld>
            <a:endParaRPr kumimoji="1" lang="ja-JP"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0A9CEE-8827-4065-95AE-E8F04DB7847D}" type="slidenum">
              <a:rPr kumimoji="1" lang="ja-JP" altLang="en-US" smtClean="0"/>
              <a:t>‹#›</a:t>
            </a:fld>
            <a:endParaRPr kumimoji="1" lang="ja-JP" altLang="en-US"/>
          </a:p>
        </p:txBody>
      </p:sp>
    </p:spTree>
    <p:extLst>
      <p:ext uri="{BB962C8B-B14F-4D97-AF65-F5344CB8AC3E}">
        <p14:creationId xmlns:p14="http://schemas.microsoft.com/office/powerpoint/2010/main" val="3185989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E818B5E7-A391-48E9-B120-6D8F82F39B1D}" type="datetimeFigureOut">
              <a:rPr kumimoji="1" lang="ja-JP" altLang="en-US" smtClean="0"/>
              <a:t>2020/7/12</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270A9CEE-8827-4065-95AE-E8F04DB7847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1521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52B63ED-897A-404D-9110-358F50D39365}"/>
              </a:ext>
            </a:extLst>
          </p:cNvPr>
          <p:cNvSpPr/>
          <p:nvPr/>
        </p:nvSpPr>
        <p:spPr>
          <a:xfrm>
            <a:off x="1034309" y="2291291"/>
            <a:ext cx="7837402" cy="923330"/>
          </a:xfrm>
          <a:prstGeom prst="rect">
            <a:avLst/>
          </a:prstGeom>
          <a:noFill/>
        </p:spPr>
        <p:txBody>
          <a:bodyPr wrap="none" lIns="91440" tIns="45720" rIns="91440" bIns="45720">
            <a:spAutoFit/>
          </a:bodyPr>
          <a:lstStyle/>
          <a:p>
            <a:pPr algn="ctr"/>
            <a:r>
              <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自筆証書遺言の作成事例</a:t>
            </a:r>
          </a:p>
        </p:txBody>
      </p:sp>
      <p:sp>
        <p:nvSpPr>
          <p:cNvPr id="4" name="正方形/長方形 3">
            <a:extLst>
              <a:ext uri="{FF2B5EF4-FFF2-40B4-BE49-F238E27FC236}">
                <a16:creationId xmlns:a16="http://schemas.microsoft.com/office/drawing/2014/main" id="{8805EDC0-4FB9-4937-9AAB-C873DAF8A32C}"/>
              </a:ext>
            </a:extLst>
          </p:cNvPr>
          <p:cNvSpPr/>
          <p:nvPr/>
        </p:nvSpPr>
        <p:spPr>
          <a:xfrm>
            <a:off x="278977" y="6471084"/>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問合せ：</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F2A63E2D-9222-400D-B2C7-3DA6A07BDB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1691" y="2509274"/>
            <a:ext cx="487363" cy="487363"/>
          </a:xfrm>
          <a:prstGeom prst="rect">
            <a:avLst/>
          </a:prstGeom>
        </p:spPr>
      </p:pic>
    </p:spTree>
    <p:extLst>
      <p:ext uri="{BB962C8B-B14F-4D97-AF65-F5344CB8AC3E}">
        <p14:creationId xmlns:p14="http://schemas.microsoft.com/office/powerpoint/2010/main" val="360506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17905E5-82F1-4787-B630-C1E863E2375B}"/>
              </a:ext>
            </a:extLst>
          </p:cNvPr>
          <p:cNvSpPr/>
          <p:nvPr/>
        </p:nvSpPr>
        <p:spPr>
          <a:xfrm>
            <a:off x="469776" y="73136"/>
            <a:ext cx="8966447" cy="2462213"/>
          </a:xfrm>
          <a:prstGeom prst="rect">
            <a:avLst/>
          </a:prstGeom>
        </p:spPr>
        <p:txBody>
          <a:bodyPr wrap="square">
            <a:spAutoFit/>
          </a:bodyPr>
          <a:lstStyle/>
          <a:p>
            <a:r>
              <a:rPr kumimoji="1" lang="ja-JP" altLang="en-US" sz="2200" b="1" u="sng" dirty="0">
                <a:latin typeface="UD デジタル 教科書体 N-R" panose="02020400000000000000" pitchFamily="17" charset="-128"/>
                <a:ea typeface="UD デジタル 教科書体 N-R" panose="02020400000000000000" pitchFamily="17" charset="-128"/>
              </a:rPr>
              <a:t>★</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全文、日付、氏名は自書</a:t>
            </a:r>
            <a:r>
              <a:rPr kumimoji="1" lang="ja-JP" altLang="en-US" sz="2200" b="1" u="sng" dirty="0">
                <a:latin typeface="UD デジタル 教科書体 N-R" panose="02020400000000000000" pitchFamily="17" charset="-128"/>
                <a:ea typeface="UD デジタル 教科書体 N-R" panose="02020400000000000000" pitchFamily="17" charset="-128"/>
              </a:rPr>
              <a:t>しているものとする。</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latin typeface="UD デジタル 教科書体 N-R" panose="02020400000000000000" pitchFamily="17" charset="-128"/>
                <a:ea typeface="UD デジタル 教科書体 N-R" panose="02020400000000000000" pitchFamily="17" charset="-128"/>
              </a:rPr>
              <a:t>★別紙財産目録作成添付（</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財産目録はパソコン作成可</a:t>
            </a:r>
            <a:r>
              <a:rPr kumimoji="1" lang="ja-JP" altLang="en-US" sz="2200" b="1" u="sng" dirty="0">
                <a:latin typeface="UD デジタル 教科書体 N-R" panose="02020400000000000000" pitchFamily="17" charset="-128"/>
                <a:ea typeface="UD デジタル 教科書体 N-R" panose="02020400000000000000" pitchFamily="17" charset="-128"/>
              </a:rPr>
              <a:t>。）</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latin typeface="UD デジタル 教科書体 N-R" panose="02020400000000000000" pitchFamily="17" charset="-128"/>
                <a:ea typeface="UD デジタル 教科書体 N-R" panose="02020400000000000000" pitchFamily="17" charset="-128"/>
              </a:rPr>
              <a:t>★遺言書が</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複数枚</a:t>
            </a:r>
            <a:r>
              <a:rPr kumimoji="1" lang="ja-JP" altLang="en-US" sz="2200" b="1" u="sng" dirty="0">
                <a:latin typeface="UD デジタル 教科書体 N-R" panose="02020400000000000000" pitchFamily="17" charset="-128"/>
                <a:ea typeface="UD デジタル 教科書体 N-R" panose="02020400000000000000" pitchFamily="17" charset="-128"/>
              </a:rPr>
              <a:t>の時は、</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つなぎ目に「遺言書に押印した同じ</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印</a:t>
            </a:r>
            <a:r>
              <a:rPr kumimoji="1" lang="ja-JP" altLang="en-US" sz="2200" b="1" u="sng" dirty="0">
                <a:latin typeface="UD デジタル 教科書体 N-R" panose="02020400000000000000" pitchFamily="17" charset="-128"/>
                <a:ea typeface="UD デジタル 教科書体 N-R" panose="02020400000000000000" pitchFamily="17" charset="-128"/>
              </a:rPr>
              <a:t>」を押す。</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latin typeface="UD デジタル 教科書体 N-R" panose="02020400000000000000" pitchFamily="17" charset="-128"/>
                <a:ea typeface="UD デジタル 教科書体 N-R" panose="02020400000000000000" pitchFamily="17" charset="-128"/>
              </a:rPr>
              <a:t>★</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封筒の確認　</a:t>
            </a:r>
            <a:r>
              <a:rPr kumimoji="1" lang="ja-JP" altLang="en-US" sz="2200" b="1" u="sng" dirty="0">
                <a:latin typeface="UD デジタル 教科書体 N-R" panose="02020400000000000000" pitchFamily="17" charset="-128"/>
                <a:ea typeface="UD デジタル 教科書体 N-R" panose="02020400000000000000" pitchFamily="17" charset="-128"/>
              </a:rPr>
              <a:t>・封書も遺言者が「すべて自書」する。</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latin typeface="UD デジタル 教科書体 N-R" panose="02020400000000000000" pitchFamily="17" charset="-128"/>
                <a:ea typeface="UD デジタル 教科書体 N-R" panose="02020400000000000000" pitchFamily="17" charset="-128"/>
              </a:rPr>
              <a:t>・「遺言書に押印した同じ印」で封印する。</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u="sng" dirty="0">
                <a:latin typeface="UD デジタル 教科書体 N-R" panose="02020400000000000000" pitchFamily="17" charset="-128"/>
                <a:ea typeface="UD デジタル 教科書体 N-R" panose="02020400000000000000" pitchFamily="17" charset="-128"/>
              </a:rPr>
              <a:t>・「遺言書と同じ日付」を書く。</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39242505-5109-40BF-B9C2-A379F1FD0BD0}"/>
              </a:ext>
            </a:extLst>
          </p:cNvPr>
          <p:cNvSpPr txBox="1"/>
          <p:nvPr/>
        </p:nvSpPr>
        <p:spPr>
          <a:xfrm>
            <a:off x="0" y="2152226"/>
            <a:ext cx="2196505" cy="707886"/>
          </a:xfrm>
          <a:prstGeom prst="rect">
            <a:avLst/>
          </a:prstGeom>
          <a:noFill/>
        </p:spPr>
        <p:txBody>
          <a:bodyPr wrap="square" rtlCol="0">
            <a:spAutoFit/>
          </a:bodyPr>
          <a:lstStyle/>
          <a:p>
            <a:r>
              <a:rPr kumimoji="1" lang="en-US" altLang="ja-JP" sz="2000" dirty="0">
                <a:latin typeface="UD デジタル 教科書体 N-R" panose="02020400000000000000" pitchFamily="17" charset="-128"/>
                <a:ea typeface="UD デジタル 教科書体 N-R" panose="02020400000000000000" pitchFamily="17" charset="-128"/>
              </a:rPr>
              <a:t>《</a:t>
            </a:r>
            <a:r>
              <a:rPr kumimoji="1" lang="ja-JP" altLang="en-US" sz="2000" dirty="0">
                <a:latin typeface="UD デジタル 教科書体 N-R" panose="02020400000000000000" pitchFamily="17" charset="-128"/>
                <a:ea typeface="UD デジタル 教科書体 N-R" panose="02020400000000000000" pitchFamily="17" charset="-128"/>
              </a:rPr>
              <a:t>遺言封書の</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イメージ</a:t>
            </a:r>
            <a:r>
              <a:rPr kumimoji="1" lang="en-US" altLang="ja-JP" sz="2000" dirty="0">
                <a:latin typeface="UD デジタル 教科書体 N-R" panose="02020400000000000000" pitchFamily="17" charset="-128"/>
                <a:ea typeface="UD デジタル 教科書体 N-R" panose="02020400000000000000" pitchFamily="17" charset="-128"/>
              </a:rPr>
              <a:t>》</a:t>
            </a:r>
          </a:p>
        </p:txBody>
      </p:sp>
      <p:sp>
        <p:nvSpPr>
          <p:cNvPr id="4" name="正方形/長方形 3">
            <a:extLst>
              <a:ext uri="{FF2B5EF4-FFF2-40B4-BE49-F238E27FC236}">
                <a16:creationId xmlns:a16="http://schemas.microsoft.com/office/drawing/2014/main" id="{46FE5DEF-B3BD-4BAE-A542-096DC9672FE8}"/>
              </a:ext>
            </a:extLst>
          </p:cNvPr>
          <p:cNvSpPr/>
          <p:nvPr/>
        </p:nvSpPr>
        <p:spPr>
          <a:xfrm>
            <a:off x="310207" y="3184207"/>
            <a:ext cx="1550031" cy="31429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en-US" altLang="ja-JP" b="1" dirty="0"/>
          </a:p>
          <a:p>
            <a:pPr algn="ctr"/>
            <a:r>
              <a:rPr kumimoji="1" lang="ja-JP" altLang="en-US" b="1" dirty="0">
                <a:solidFill>
                  <a:schemeClr val="tx1"/>
                </a:solidFill>
              </a:rPr>
              <a:t>遺</a:t>
            </a:r>
            <a:endParaRPr kumimoji="1" lang="en-US" altLang="ja-JP" b="1" dirty="0">
              <a:solidFill>
                <a:schemeClr val="tx1"/>
              </a:solidFill>
            </a:endParaRPr>
          </a:p>
          <a:p>
            <a:pPr algn="ctr"/>
            <a:r>
              <a:rPr kumimoji="1" lang="ja-JP" altLang="en-US" b="1" dirty="0">
                <a:solidFill>
                  <a:schemeClr val="tx1"/>
                </a:solidFill>
              </a:rPr>
              <a:t>言</a:t>
            </a:r>
            <a:endParaRPr kumimoji="1" lang="en-US" altLang="ja-JP" b="1" dirty="0">
              <a:solidFill>
                <a:schemeClr val="tx1"/>
              </a:solidFill>
            </a:endParaRPr>
          </a:p>
          <a:p>
            <a:pPr algn="ctr"/>
            <a:r>
              <a:rPr kumimoji="1" lang="ja-JP" altLang="en-US" b="1" dirty="0">
                <a:solidFill>
                  <a:schemeClr val="tx1"/>
                </a:solidFill>
              </a:rPr>
              <a:t>書</a:t>
            </a:r>
            <a:endParaRPr kumimoji="1" lang="en-US" altLang="ja-JP" b="1" dirty="0">
              <a:solidFill>
                <a:schemeClr val="tx1"/>
              </a:solidFill>
            </a:endParaRPr>
          </a:p>
          <a:p>
            <a:pPr algn="ctr"/>
            <a:endParaRPr kumimoji="1" lang="en-US" altLang="ja-JP" b="1" dirty="0">
              <a:solidFill>
                <a:schemeClr val="tx1"/>
              </a:solidFill>
            </a:endParaRPr>
          </a:p>
          <a:p>
            <a:pPr algn="ctr"/>
            <a:r>
              <a:rPr kumimoji="1" lang="ja-JP" altLang="en-US" b="1" dirty="0">
                <a:solidFill>
                  <a:schemeClr val="tx1"/>
                </a:solidFill>
              </a:rPr>
              <a:t>在</a:t>
            </a:r>
            <a:endParaRPr kumimoji="1" lang="en-US" altLang="ja-JP" b="1" dirty="0">
              <a:solidFill>
                <a:schemeClr val="tx1"/>
              </a:solidFill>
            </a:endParaRPr>
          </a:p>
          <a:p>
            <a:pPr algn="ctr"/>
            <a:r>
              <a:rPr kumimoji="1" lang="ja-JP" altLang="en-US" b="1" dirty="0">
                <a:solidFill>
                  <a:schemeClr val="tx1"/>
                </a:solidFill>
              </a:rPr>
              <a:t>中</a:t>
            </a:r>
          </a:p>
        </p:txBody>
      </p:sp>
      <p:sp>
        <p:nvSpPr>
          <p:cNvPr id="5" name="正方形/長方形 4">
            <a:extLst>
              <a:ext uri="{FF2B5EF4-FFF2-40B4-BE49-F238E27FC236}">
                <a16:creationId xmlns:a16="http://schemas.microsoft.com/office/drawing/2014/main" id="{3502C504-DFB6-43C4-824B-79F5DD636A8D}"/>
              </a:ext>
            </a:extLst>
          </p:cNvPr>
          <p:cNvSpPr/>
          <p:nvPr/>
        </p:nvSpPr>
        <p:spPr>
          <a:xfrm>
            <a:off x="2162310" y="3204632"/>
            <a:ext cx="1852102" cy="31429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en-US" altLang="ja-JP" sz="1100" b="1" dirty="0"/>
          </a:p>
        </p:txBody>
      </p:sp>
      <p:sp>
        <p:nvSpPr>
          <p:cNvPr id="6" name="テキスト ボックス 5">
            <a:extLst>
              <a:ext uri="{FF2B5EF4-FFF2-40B4-BE49-F238E27FC236}">
                <a16:creationId xmlns:a16="http://schemas.microsoft.com/office/drawing/2014/main" id="{4E5DF305-D92C-498C-A98A-7EC6058AA697}"/>
              </a:ext>
            </a:extLst>
          </p:cNvPr>
          <p:cNvSpPr txBox="1"/>
          <p:nvPr/>
        </p:nvSpPr>
        <p:spPr>
          <a:xfrm>
            <a:off x="3620319" y="3434506"/>
            <a:ext cx="349702" cy="2183890"/>
          </a:xfrm>
          <a:prstGeom prst="rect">
            <a:avLst/>
          </a:prstGeom>
          <a:noFill/>
          <a:ln>
            <a:noFill/>
          </a:ln>
        </p:spPr>
        <p:txBody>
          <a:bodyPr vert="eaVert" wrap="square" lIns="36000" tIns="36000" rIns="36000" b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開封を禁ずる</a:t>
            </a:r>
          </a:p>
        </p:txBody>
      </p:sp>
      <p:sp>
        <p:nvSpPr>
          <p:cNvPr id="7" name="テキスト ボックス 6">
            <a:extLst>
              <a:ext uri="{FF2B5EF4-FFF2-40B4-BE49-F238E27FC236}">
                <a16:creationId xmlns:a16="http://schemas.microsoft.com/office/drawing/2014/main" id="{A992A233-2679-4C01-980D-9894035F0154}"/>
              </a:ext>
            </a:extLst>
          </p:cNvPr>
          <p:cNvSpPr txBox="1"/>
          <p:nvPr/>
        </p:nvSpPr>
        <p:spPr>
          <a:xfrm>
            <a:off x="2162309" y="3509562"/>
            <a:ext cx="1550031" cy="2813298"/>
          </a:xfrm>
          <a:prstGeom prst="rect">
            <a:avLst/>
          </a:prstGeom>
          <a:noFill/>
          <a:ln>
            <a:noFill/>
          </a:ln>
        </p:spPr>
        <p:txBody>
          <a:bodyPr vert="eaVert" wrap="square" lIns="36000" tIns="36000" rIns="36000" bIns="0"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この遺言書を遺言者の死後すみやかに家家庭裁判所に提出して検認をうけること。</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平成　　年　　月　　日</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遺言者　〇〇〇〇</a:t>
            </a:r>
            <a:endParaRPr kumimoji="1" lang="en-US" altLang="ja-JP" sz="1600" b="1" dirty="0">
              <a:latin typeface="UD デジタル 教科書体 N-R" panose="02020400000000000000" pitchFamily="17" charset="-128"/>
              <a:ea typeface="UD デジタル 教科書体 N-R" panose="02020400000000000000" pitchFamily="17" charset="-128"/>
            </a:endParaRPr>
          </a:p>
        </p:txBody>
      </p:sp>
      <p:sp>
        <p:nvSpPr>
          <p:cNvPr id="8" name="楕円 7">
            <a:extLst>
              <a:ext uri="{FF2B5EF4-FFF2-40B4-BE49-F238E27FC236}">
                <a16:creationId xmlns:a16="http://schemas.microsoft.com/office/drawing/2014/main" id="{CDDE8225-8F7C-4A33-87FD-9FE9A975BD3D}"/>
              </a:ext>
            </a:extLst>
          </p:cNvPr>
          <p:cNvSpPr/>
          <p:nvPr/>
        </p:nvSpPr>
        <p:spPr>
          <a:xfrm>
            <a:off x="2276970" y="5921404"/>
            <a:ext cx="164386" cy="198861"/>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実</a:t>
            </a:r>
          </a:p>
        </p:txBody>
      </p:sp>
      <p:cxnSp>
        <p:nvCxnSpPr>
          <p:cNvPr id="9" name="直線コネクタ 8">
            <a:extLst>
              <a:ext uri="{FF2B5EF4-FFF2-40B4-BE49-F238E27FC236}">
                <a16:creationId xmlns:a16="http://schemas.microsoft.com/office/drawing/2014/main" id="{503F8068-78D8-4BF0-B2A9-3641FFA39649}"/>
              </a:ext>
            </a:extLst>
          </p:cNvPr>
          <p:cNvCxnSpPr>
            <a:cxnSpLocks/>
          </p:cNvCxnSpPr>
          <p:nvPr/>
        </p:nvCxnSpPr>
        <p:spPr>
          <a:xfrm>
            <a:off x="2196505" y="3386198"/>
            <a:ext cx="1817906"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楕円 9">
            <a:extLst>
              <a:ext uri="{FF2B5EF4-FFF2-40B4-BE49-F238E27FC236}">
                <a16:creationId xmlns:a16="http://schemas.microsoft.com/office/drawing/2014/main" id="{3DE4EBA0-31BB-4AAC-9314-01F8724ECB99}"/>
              </a:ext>
            </a:extLst>
          </p:cNvPr>
          <p:cNvSpPr/>
          <p:nvPr/>
        </p:nvSpPr>
        <p:spPr>
          <a:xfrm>
            <a:off x="2938509" y="3303322"/>
            <a:ext cx="195308" cy="19854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latin typeface="UD デジタル 教科書体 N-R" panose="02020400000000000000" pitchFamily="17" charset="-128"/>
                <a:ea typeface="UD デジタル 教科書体 N-R" panose="02020400000000000000" pitchFamily="17" charset="-128"/>
              </a:rPr>
              <a:t>実</a:t>
            </a:r>
          </a:p>
        </p:txBody>
      </p:sp>
      <p:sp>
        <p:nvSpPr>
          <p:cNvPr id="11" name="テキスト ボックス 10">
            <a:extLst>
              <a:ext uri="{FF2B5EF4-FFF2-40B4-BE49-F238E27FC236}">
                <a16:creationId xmlns:a16="http://schemas.microsoft.com/office/drawing/2014/main" id="{5A8B29ED-CFAD-4F86-B7F1-8347AA2EFB5D}"/>
              </a:ext>
            </a:extLst>
          </p:cNvPr>
          <p:cNvSpPr txBox="1"/>
          <p:nvPr/>
        </p:nvSpPr>
        <p:spPr>
          <a:xfrm>
            <a:off x="997501" y="2810627"/>
            <a:ext cx="2654300" cy="369332"/>
          </a:xfrm>
          <a:prstGeom prst="rect">
            <a:avLst/>
          </a:prstGeom>
          <a:noFill/>
        </p:spPr>
        <p:txBody>
          <a:bodyPr wrap="square"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表　　　　　　　　裏</a:t>
            </a:r>
          </a:p>
        </p:txBody>
      </p:sp>
      <p:sp>
        <p:nvSpPr>
          <p:cNvPr id="12" name="テキスト ボックス 11">
            <a:extLst>
              <a:ext uri="{FF2B5EF4-FFF2-40B4-BE49-F238E27FC236}">
                <a16:creationId xmlns:a16="http://schemas.microsoft.com/office/drawing/2014/main" id="{68572508-2E0A-4136-91B6-2CCE96C8C672}"/>
              </a:ext>
            </a:extLst>
          </p:cNvPr>
          <p:cNvSpPr txBox="1"/>
          <p:nvPr/>
        </p:nvSpPr>
        <p:spPr>
          <a:xfrm>
            <a:off x="1695511" y="2581204"/>
            <a:ext cx="1851660" cy="338554"/>
          </a:xfrm>
          <a:prstGeom prst="rect">
            <a:avLst/>
          </a:prstGeom>
          <a:noFill/>
        </p:spPr>
        <p:txBody>
          <a:bodyPr wrap="square" rtlCol="0">
            <a:spAutoFit/>
          </a:bodyPr>
          <a:lstStyle/>
          <a:p>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遺言書</a:t>
            </a:r>
            <a:r>
              <a:rPr kumimoji="1" lang="en-US" altLang="ja-JP" sz="1600" dirty="0">
                <a:latin typeface="UD デジタル 教科書体 N-R" panose="02020400000000000000" pitchFamily="17" charset="-128"/>
                <a:ea typeface="UD デジタル 教科書体 N-R" panose="02020400000000000000" pitchFamily="17" charset="-128"/>
              </a:rPr>
              <a:t>】</a:t>
            </a:r>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sp>
        <p:nvSpPr>
          <p:cNvPr id="13" name="テキスト ボックス 12">
            <a:extLst>
              <a:ext uri="{FF2B5EF4-FFF2-40B4-BE49-F238E27FC236}">
                <a16:creationId xmlns:a16="http://schemas.microsoft.com/office/drawing/2014/main" id="{5E20C273-039E-4888-B039-9CCC967BF3E0}"/>
              </a:ext>
            </a:extLst>
          </p:cNvPr>
          <p:cNvSpPr txBox="1"/>
          <p:nvPr/>
        </p:nvSpPr>
        <p:spPr>
          <a:xfrm>
            <a:off x="4566672" y="2871818"/>
            <a:ext cx="1851660" cy="369332"/>
          </a:xfrm>
          <a:prstGeom prst="rect">
            <a:avLst/>
          </a:prstGeom>
          <a:noFill/>
          <a:ln>
            <a:solidFill>
              <a:schemeClr val="tx1"/>
            </a:solidFill>
          </a:ln>
        </p:spPr>
        <p:txBody>
          <a:bodyPr wrap="square" rtlCol="0">
            <a:spAutoFit/>
          </a:bodyPr>
          <a:lstStyle/>
          <a:p>
            <a:r>
              <a:rPr kumimoji="1" lang="en-US" altLang="ja-JP" b="1" dirty="0">
                <a:latin typeface="UD デジタル 教科書体 N-R" panose="02020400000000000000" pitchFamily="17" charset="-128"/>
                <a:ea typeface="UD デジタル 教科書体 N-R" panose="02020400000000000000" pitchFamily="17" charset="-128"/>
              </a:rPr>
              <a:t>【</a:t>
            </a:r>
            <a:r>
              <a:rPr kumimoji="1" lang="ja-JP" altLang="en-US" b="1" dirty="0">
                <a:latin typeface="UD デジタル 教科書体 N-R" panose="02020400000000000000" pitchFamily="17" charset="-128"/>
                <a:ea typeface="UD デジタル 教科書体 N-R" panose="02020400000000000000" pitchFamily="17" charset="-128"/>
              </a:rPr>
              <a:t>添付書類</a:t>
            </a:r>
            <a:r>
              <a:rPr kumimoji="1" lang="en-US" altLang="ja-JP" b="1" dirty="0">
                <a:latin typeface="UD デジタル 教科書体 N-R" panose="02020400000000000000" pitchFamily="17" charset="-128"/>
                <a:ea typeface="UD デジタル 教科書体 N-R" panose="02020400000000000000" pitchFamily="17" charset="-128"/>
              </a:rPr>
              <a:t>】</a:t>
            </a:r>
            <a:endParaRPr kumimoji="1" lang="ja-JP" altLang="en-US" b="1" dirty="0">
              <a:latin typeface="UD デジタル 教科書体 N-R" panose="02020400000000000000" pitchFamily="17" charset="-128"/>
              <a:ea typeface="UD デジタル 教科書体 N-R" panose="02020400000000000000" pitchFamily="17" charset="-128"/>
            </a:endParaRPr>
          </a:p>
        </p:txBody>
      </p:sp>
      <p:sp>
        <p:nvSpPr>
          <p:cNvPr id="14" name="正方形/長方形 13">
            <a:extLst>
              <a:ext uri="{FF2B5EF4-FFF2-40B4-BE49-F238E27FC236}">
                <a16:creationId xmlns:a16="http://schemas.microsoft.com/office/drawing/2014/main" id="{C91C0F20-9ACC-491A-A37B-55D424BC4DC7}"/>
              </a:ext>
            </a:extLst>
          </p:cNvPr>
          <p:cNvSpPr/>
          <p:nvPr/>
        </p:nvSpPr>
        <p:spPr>
          <a:xfrm>
            <a:off x="4316482" y="3234868"/>
            <a:ext cx="2315137" cy="30824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en-US" altLang="ja-JP" sz="1100" b="1" dirty="0"/>
          </a:p>
          <a:p>
            <a:pPr algn="ctr"/>
            <a:endParaRPr kumimoji="1" lang="ja-JP" altLang="en-US" sz="1100" b="1" dirty="0">
              <a:solidFill>
                <a:schemeClr val="tx1"/>
              </a:solidFill>
            </a:endParaRPr>
          </a:p>
        </p:txBody>
      </p:sp>
      <p:sp>
        <p:nvSpPr>
          <p:cNvPr id="15" name="テキスト ボックス 14">
            <a:extLst>
              <a:ext uri="{FF2B5EF4-FFF2-40B4-BE49-F238E27FC236}">
                <a16:creationId xmlns:a16="http://schemas.microsoft.com/office/drawing/2014/main" id="{944172DD-950D-4077-9934-00EC3BBAEEE4}"/>
              </a:ext>
            </a:extLst>
          </p:cNvPr>
          <p:cNvSpPr txBox="1"/>
          <p:nvPr/>
        </p:nvSpPr>
        <p:spPr>
          <a:xfrm>
            <a:off x="4393562" y="3501607"/>
            <a:ext cx="2155116" cy="646331"/>
          </a:xfrm>
          <a:prstGeom prst="rect">
            <a:avLst/>
          </a:prstGeom>
          <a:noFill/>
          <a:ln>
            <a:noFill/>
          </a:ln>
        </p:spPr>
        <p:txBody>
          <a:bodyPr wrap="square" lIns="36000" rIns="3600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遺言書作成に関する</a:t>
            </a:r>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b="1" dirty="0">
                <a:latin typeface="UD デジタル 教科書体 N-R" panose="02020400000000000000" pitchFamily="17" charset="-128"/>
                <a:ea typeface="UD デジタル 教科書体 N-R" panose="02020400000000000000" pitchFamily="17" charset="-128"/>
              </a:rPr>
              <a:t>　　書類在中</a:t>
            </a:r>
          </a:p>
        </p:txBody>
      </p:sp>
      <p:sp>
        <p:nvSpPr>
          <p:cNvPr id="16" name="テキスト ボックス 15">
            <a:extLst>
              <a:ext uri="{FF2B5EF4-FFF2-40B4-BE49-F238E27FC236}">
                <a16:creationId xmlns:a16="http://schemas.microsoft.com/office/drawing/2014/main" id="{202272D0-BF1C-4DB4-A023-9717A74391FB}"/>
              </a:ext>
            </a:extLst>
          </p:cNvPr>
          <p:cNvSpPr txBox="1"/>
          <p:nvPr/>
        </p:nvSpPr>
        <p:spPr>
          <a:xfrm>
            <a:off x="4519990" y="4690327"/>
            <a:ext cx="2028687" cy="1323439"/>
          </a:xfrm>
          <a:prstGeom prst="rect">
            <a:avLst/>
          </a:prstGeom>
          <a:noFill/>
          <a:ln>
            <a:noFill/>
          </a:ln>
        </p:spPr>
        <p:txBody>
          <a:bodyPr wrap="square" lIns="36000" rIns="36000" rtlCol="0">
            <a:spAutoFit/>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　年　月　日</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遺言者</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〇〇行政書士事務所　　　</a:t>
            </a:r>
          </a:p>
        </p:txBody>
      </p:sp>
      <p:cxnSp>
        <p:nvCxnSpPr>
          <p:cNvPr id="17" name="直線コネクタ 16">
            <a:extLst>
              <a:ext uri="{FF2B5EF4-FFF2-40B4-BE49-F238E27FC236}">
                <a16:creationId xmlns:a16="http://schemas.microsoft.com/office/drawing/2014/main" id="{FB0B6653-3A5F-494D-9B5A-4C427F6FA030}"/>
              </a:ext>
            </a:extLst>
          </p:cNvPr>
          <p:cNvCxnSpPr>
            <a:cxnSpLocks/>
          </p:cNvCxnSpPr>
          <p:nvPr/>
        </p:nvCxnSpPr>
        <p:spPr>
          <a:xfrm>
            <a:off x="4543812" y="5456573"/>
            <a:ext cx="1685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96E7B6C-9830-46BD-8AB4-9FF30CBA00E4}"/>
              </a:ext>
            </a:extLst>
          </p:cNvPr>
          <p:cNvCxnSpPr>
            <a:cxnSpLocks/>
          </p:cNvCxnSpPr>
          <p:nvPr/>
        </p:nvCxnSpPr>
        <p:spPr>
          <a:xfrm>
            <a:off x="4566672" y="6013766"/>
            <a:ext cx="1662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吹き出し: 四角形 18">
            <a:extLst>
              <a:ext uri="{FF2B5EF4-FFF2-40B4-BE49-F238E27FC236}">
                <a16:creationId xmlns:a16="http://schemas.microsoft.com/office/drawing/2014/main" id="{9D4F38BE-F9DE-49A5-9DE3-2A4EC432B881}"/>
              </a:ext>
            </a:extLst>
          </p:cNvPr>
          <p:cNvSpPr/>
          <p:nvPr/>
        </p:nvSpPr>
        <p:spPr>
          <a:xfrm>
            <a:off x="6850749" y="3204632"/>
            <a:ext cx="2790401" cy="2609074"/>
          </a:xfrm>
          <a:prstGeom prst="wedgeRectCallout">
            <a:avLst>
              <a:gd name="adj1" fmla="val -78052"/>
              <a:gd name="adj2" fmla="val 3412"/>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・遺言書の写し</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・印鑑登録証明書の写し</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・戸籍謄本</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・相続関係説明図</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・財産目録</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・通帳の写し</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・筆跡を証明する文書</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・ビデオテープ</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・行政書士の連絡先（名</a:t>
            </a:r>
            <a:endPar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　刺等）</a:t>
            </a:r>
          </a:p>
        </p:txBody>
      </p:sp>
      <p:sp>
        <p:nvSpPr>
          <p:cNvPr id="20" name="正方形/長方形 19">
            <a:extLst>
              <a:ext uri="{FF2B5EF4-FFF2-40B4-BE49-F238E27FC236}">
                <a16:creationId xmlns:a16="http://schemas.microsoft.com/office/drawing/2014/main" id="{ECD1F917-859C-4174-B310-A59699B8C25D}"/>
              </a:ext>
            </a:extLst>
          </p:cNvPr>
          <p:cNvSpPr/>
          <p:nvPr/>
        </p:nvSpPr>
        <p:spPr>
          <a:xfrm>
            <a:off x="6791865" y="6482989"/>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21" name="録音したサウンド">
            <a:hlinkClick r:id="" action="ppaction://media"/>
            <a:extLst>
              <a:ext uri="{FF2B5EF4-FFF2-40B4-BE49-F238E27FC236}">
                <a16:creationId xmlns:a16="http://schemas.microsoft.com/office/drawing/2014/main" id="{E0B0E736-2841-4412-A162-47310DA44D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94273" y="67234"/>
            <a:ext cx="487363" cy="487363"/>
          </a:xfrm>
          <a:prstGeom prst="rect">
            <a:avLst/>
          </a:prstGeom>
        </p:spPr>
      </p:pic>
    </p:spTree>
    <p:extLst>
      <p:ext uri="{BB962C8B-B14F-4D97-AF65-F5344CB8AC3E}">
        <p14:creationId xmlns:p14="http://schemas.microsoft.com/office/powerpoint/2010/main" val="295540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37"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F76CE50-C9C7-4A98-B90F-EADD2C2DDE6F}"/>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sp>
        <p:nvSpPr>
          <p:cNvPr id="3" name="正方形/長方形 2">
            <a:extLst>
              <a:ext uri="{FF2B5EF4-FFF2-40B4-BE49-F238E27FC236}">
                <a16:creationId xmlns:a16="http://schemas.microsoft.com/office/drawing/2014/main" id="{0D634715-DD37-4B32-B111-E2F403E2459E}"/>
              </a:ext>
            </a:extLst>
          </p:cNvPr>
          <p:cNvSpPr/>
          <p:nvPr/>
        </p:nvSpPr>
        <p:spPr>
          <a:xfrm>
            <a:off x="324852" y="686124"/>
            <a:ext cx="9256295" cy="3693319"/>
          </a:xfrm>
          <a:prstGeom prst="rect">
            <a:avLst/>
          </a:prstGeom>
        </p:spPr>
        <p:txBody>
          <a:bodyPr wrap="square">
            <a:spAutoFit/>
          </a:bodyPr>
          <a:lstStyle/>
          <a:p>
            <a:r>
              <a:rPr lang="ja-JP" altLang="en-US" sz="2800" b="1" u="sng" dirty="0">
                <a:solidFill>
                  <a:schemeClr val="accent2"/>
                </a:solidFill>
                <a:latin typeface="UD デジタル 教科書体 N-R" panose="02020400000000000000" pitchFamily="17" charset="-128"/>
                <a:ea typeface="UD デジタル 教科書体 N-R" panose="02020400000000000000" pitchFamily="17" charset="-128"/>
              </a:rPr>
              <a:t>１．相談内容</a:t>
            </a:r>
            <a:endParaRPr lang="en-US" altLang="ja-JP" sz="2800" b="1" u="sng" dirty="0">
              <a:solidFill>
                <a:schemeClr val="accent2"/>
              </a:solidFill>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600" b="1" dirty="0">
                <a:latin typeface="UD デジタル 教科書体 N-R" panose="02020400000000000000" pitchFamily="17" charset="-128"/>
                <a:ea typeface="UD デジタル 教科書体 N-R" panose="02020400000000000000" pitchFamily="17" charset="-128"/>
              </a:rPr>
              <a:t>高田さん（仮称）夫婦は、隣の敷地に住む長男夫婦と暮</a:t>
            </a:r>
            <a:endParaRPr lang="en-US" altLang="ja-JP" sz="2600" b="1" dirty="0">
              <a:latin typeface="UD デジタル 教科書体 N-R" panose="02020400000000000000" pitchFamily="17" charset="-128"/>
              <a:ea typeface="UD デジタル 教科書体 N-R" panose="02020400000000000000" pitchFamily="17" charset="-128"/>
            </a:endParaRPr>
          </a:p>
          <a:p>
            <a:r>
              <a:rPr lang="ja-JP" altLang="en-US" sz="2600" b="1" dirty="0">
                <a:latin typeface="UD デジタル 教科書体 N-R" panose="02020400000000000000" pitchFamily="17" charset="-128"/>
                <a:ea typeface="UD デジタル 教科書体 N-R" panose="02020400000000000000" pitchFamily="17" charset="-128"/>
              </a:rPr>
              <a:t>　らしています。</a:t>
            </a:r>
            <a:endParaRPr lang="en-US" altLang="ja-JP" sz="2600" b="1" dirty="0">
              <a:latin typeface="UD デジタル 教科書体 N-R" panose="02020400000000000000" pitchFamily="17" charset="-128"/>
              <a:ea typeface="UD デジタル 教科書体 N-R" panose="02020400000000000000" pitchFamily="17" charset="-128"/>
            </a:endParaRPr>
          </a:p>
          <a:p>
            <a:endParaRPr lang="en-US" altLang="ja-JP" sz="2600" b="1" dirty="0">
              <a:latin typeface="UD デジタル 教科書体 N-R" panose="02020400000000000000" pitchFamily="17" charset="-128"/>
              <a:ea typeface="UD デジタル 教科書体 N-R" panose="02020400000000000000" pitchFamily="17" charset="-128"/>
            </a:endParaRPr>
          </a:p>
          <a:p>
            <a:r>
              <a:rPr lang="ja-JP" altLang="en-US" sz="2600" b="1" dirty="0">
                <a:latin typeface="UD デジタル 教科書体 N-R" panose="02020400000000000000" pitchFamily="17" charset="-128"/>
                <a:ea typeface="UD デジタル 教科書体 N-R" panose="02020400000000000000" pitchFamily="17" charset="-128"/>
              </a:rPr>
              <a:t>　　相談者の高田忠夫さんは、８０歳を越えており</a:t>
            </a:r>
            <a:r>
              <a:rPr lang="ja-JP" altLang="en-US" sz="2600" b="1" dirty="0">
                <a:solidFill>
                  <a:srgbClr val="FF0000"/>
                </a:solidFill>
                <a:latin typeface="UD デジタル 教科書体 N-R" panose="02020400000000000000" pitchFamily="17" charset="-128"/>
                <a:ea typeface="UD デジタル 教科書体 N-R" panose="02020400000000000000" pitchFamily="17" charset="-128"/>
              </a:rPr>
              <a:t>自分の死</a:t>
            </a:r>
            <a:endParaRPr lang="en-US" altLang="ja-JP" sz="26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600" b="1" dirty="0">
                <a:solidFill>
                  <a:srgbClr val="FF0000"/>
                </a:solidFill>
                <a:latin typeface="UD デジタル 教科書体 N-R" panose="02020400000000000000" pitchFamily="17" charset="-128"/>
                <a:ea typeface="UD デジタル 教科書体 N-R" panose="02020400000000000000" pitchFamily="17" charset="-128"/>
              </a:rPr>
              <a:t>　後、妻の老後が安心して暮らせるようにしたいこと</a:t>
            </a:r>
            <a:r>
              <a:rPr lang="ja-JP" altLang="en-US" sz="2600" b="1" dirty="0">
                <a:latin typeface="UD デジタル 教科書体 N-R" panose="02020400000000000000" pitchFamily="17" charset="-128"/>
                <a:ea typeface="UD デジタル 教科書体 N-R" panose="02020400000000000000" pitchFamily="17" charset="-128"/>
              </a:rPr>
              <a:t>及び</a:t>
            </a:r>
            <a:r>
              <a:rPr lang="ja-JP" altLang="en-US" sz="2600" b="1" dirty="0">
                <a:solidFill>
                  <a:srgbClr val="FF0000"/>
                </a:solidFill>
                <a:latin typeface="UD デジタル 教科書体 N-R" panose="02020400000000000000" pitchFamily="17" charset="-128"/>
                <a:ea typeface="UD デジタル 教科書体 N-R" panose="02020400000000000000" pitchFamily="17" charset="-128"/>
              </a:rPr>
              <a:t>長</a:t>
            </a:r>
            <a:r>
              <a:rPr lang="ja-JP" altLang="en-US" sz="2600" b="1" dirty="0">
                <a:latin typeface="UD デジタル 教科書体 N-R" panose="02020400000000000000" pitchFamily="17" charset="-128"/>
                <a:ea typeface="UD デジタル 教科書体 N-R" panose="02020400000000000000" pitchFamily="17" charset="-128"/>
              </a:rPr>
              <a:t>　</a:t>
            </a:r>
            <a:endParaRPr lang="en-US" altLang="ja-JP" sz="2600" b="1" dirty="0">
              <a:latin typeface="UD デジタル 教科書体 N-R" panose="02020400000000000000" pitchFamily="17" charset="-128"/>
              <a:ea typeface="UD デジタル 教科書体 N-R" panose="02020400000000000000" pitchFamily="17" charset="-128"/>
            </a:endParaRPr>
          </a:p>
          <a:p>
            <a:r>
              <a:rPr lang="ja-JP" altLang="en-US" sz="2600" b="1" dirty="0">
                <a:latin typeface="UD デジタル 教科書体 N-R" panose="02020400000000000000" pitchFamily="17" charset="-128"/>
                <a:ea typeface="UD デジタル 教科書体 N-R" panose="02020400000000000000" pitchFamily="17" charset="-128"/>
              </a:rPr>
              <a:t>　</a:t>
            </a:r>
            <a:r>
              <a:rPr lang="ja-JP" altLang="en-US" sz="2600" b="1" dirty="0">
                <a:solidFill>
                  <a:srgbClr val="FF0000"/>
                </a:solidFill>
                <a:latin typeface="UD デジタル 教科書体 N-R" panose="02020400000000000000" pitchFamily="17" charset="-128"/>
                <a:ea typeface="UD デジタル 教科書体 N-R" panose="02020400000000000000" pitchFamily="17" charset="-128"/>
              </a:rPr>
              <a:t>男夫婦に妻の世話をしてもらいたい</a:t>
            </a:r>
            <a:r>
              <a:rPr lang="ja-JP" altLang="en-US" sz="2600" b="1" dirty="0">
                <a:latin typeface="UD デジタル 教科書体 N-R" panose="02020400000000000000" pitchFamily="17" charset="-128"/>
                <a:ea typeface="UD デジタル 教科書体 N-R" panose="02020400000000000000" pitchFamily="17" charset="-128"/>
              </a:rPr>
              <a:t>こと等を考えており、</a:t>
            </a:r>
            <a:endParaRPr lang="en-US" altLang="ja-JP" sz="2600" b="1" dirty="0">
              <a:latin typeface="UD デジタル 教科書体 N-R" panose="02020400000000000000" pitchFamily="17" charset="-128"/>
              <a:ea typeface="UD デジタル 教科書体 N-R" panose="02020400000000000000" pitchFamily="17" charset="-128"/>
            </a:endParaRPr>
          </a:p>
          <a:p>
            <a:r>
              <a:rPr lang="ja-JP" altLang="en-US" sz="2600" b="1" dirty="0">
                <a:latin typeface="UD デジタル 教科書体 N-R" panose="02020400000000000000" pitchFamily="17" charset="-128"/>
                <a:ea typeface="UD デジタル 教科書体 N-R" panose="02020400000000000000" pitchFamily="17" charset="-128"/>
              </a:rPr>
              <a:t>　遺言書を残し、自分の思いを実現したいと思っている。　</a:t>
            </a:r>
            <a:endParaRPr kumimoji="1" lang="ja-JP" altLang="en-US" sz="2600" b="1" dirty="0"/>
          </a:p>
        </p:txBody>
      </p:sp>
      <p:pic>
        <p:nvPicPr>
          <p:cNvPr id="4" name="録音したサウンド">
            <a:hlinkClick r:id="" action="ppaction://media"/>
            <a:extLst>
              <a:ext uri="{FF2B5EF4-FFF2-40B4-BE49-F238E27FC236}">
                <a16:creationId xmlns:a16="http://schemas.microsoft.com/office/drawing/2014/main" id="{478AD972-493E-49CD-9D4D-3BE46D2B2B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88602" y="686124"/>
            <a:ext cx="487363" cy="487363"/>
          </a:xfrm>
          <a:prstGeom prst="rect">
            <a:avLst/>
          </a:prstGeom>
        </p:spPr>
      </p:pic>
    </p:spTree>
    <p:extLst>
      <p:ext uri="{BB962C8B-B14F-4D97-AF65-F5344CB8AC3E}">
        <p14:creationId xmlns:p14="http://schemas.microsoft.com/office/powerpoint/2010/main" val="359481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305942B-E4D6-472B-93D4-02A265AACC37}"/>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sp>
        <p:nvSpPr>
          <p:cNvPr id="3" name="テキスト ボックス 2">
            <a:extLst>
              <a:ext uri="{FF2B5EF4-FFF2-40B4-BE49-F238E27FC236}">
                <a16:creationId xmlns:a16="http://schemas.microsoft.com/office/drawing/2014/main" id="{B87712F4-1BE7-4638-A9C3-352ED42388BF}"/>
              </a:ext>
            </a:extLst>
          </p:cNvPr>
          <p:cNvSpPr txBox="1"/>
          <p:nvPr/>
        </p:nvSpPr>
        <p:spPr>
          <a:xfrm>
            <a:off x="228599" y="152400"/>
            <a:ext cx="9504947" cy="1538883"/>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800" b="1" u="sng" dirty="0">
                <a:solidFill>
                  <a:schemeClr val="accent2"/>
                </a:solidFill>
                <a:latin typeface="UD デジタル 教科書体 N-R" panose="02020400000000000000" pitchFamily="17" charset="-128"/>
                <a:ea typeface="UD デジタル 教科書体 N-R" panose="02020400000000000000" pitchFamily="17" charset="-128"/>
              </a:rPr>
              <a:t>２．家族構成</a:t>
            </a:r>
            <a:endParaRPr kumimoji="1" lang="en-US" altLang="ja-JP" sz="2800" b="1" u="sng" dirty="0">
              <a:solidFill>
                <a:schemeClr val="accent2"/>
              </a:solidFill>
              <a:latin typeface="UD デジタル 教科書体 N-R" panose="02020400000000000000" pitchFamily="17" charset="-128"/>
              <a:ea typeface="UD デジタル 教科書体 N-R" panose="02020400000000000000" pitchFamily="17" charset="-128"/>
            </a:endParaRPr>
          </a:p>
          <a:p>
            <a:r>
              <a:rPr kumimoji="1" lang="ja-JP" altLang="en-US" sz="2000" dirty="0"/>
              <a:t>　　</a:t>
            </a:r>
            <a:r>
              <a:rPr kumimoji="1" lang="ja-JP" altLang="en-US" sz="2000" b="1" dirty="0"/>
              <a:t>　</a:t>
            </a:r>
            <a:r>
              <a:rPr kumimoji="1" lang="ja-JP" altLang="en-US" sz="2200" b="1" dirty="0">
                <a:latin typeface="UD デジタル 教科書体 N-R" panose="02020400000000000000" pitchFamily="17" charset="-128"/>
                <a:ea typeface="UD デジタル 教科書体 N-R" panose="02020400000000000000" pitchFamily="17" charset="-128"/>
              </a:rPr>
              <a:t>高田夫妻と隣の土地に居住する長男夫婦とその子供及び遠方にいる独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身の次男がいます。</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相続関係図は以下のとおり</a:t>
            </a:r>
            <a:r>
              <a:rPr kumimoji="1" lang="ja-JP" altLang="en-US" sz="2200" dirty="0">
                <a:latin typeface="UD デジタル 教科書体 N-R" panose="02020400000000000000" pitchFamily="17" charset="-128"/>
                <a:ea typeface="UD デジタル 教科書体 N-R" panose="02020400000000000000" pitchFamily="17" charset="-128"/>
              </a:rPr>
              <a:t>。</a:t>
            </a:r>
          </a:p>
        </p:txBody>
      </p:sp>
      <p:sp>
        <p:nvSpPr>
          <p:cNvPr id="5" name="テキスト ボックス 4">
            <a:extLst>
              <a:ext uri="{FF2B5EF4-FFF2-40B4-BE49-F238E27FC236}">
                <a16:creationId xmlns:a16="http://schemas.microsoft.com/office/drawing/2014/main" id="{27455B44-C4B3-4652-A6E7-8FD4459621E0}"/>
              </a:ext>
            </a:extLst>
          </p:cNvPr>
          <p:cNvSpPr txBox="1"/>
          <p:nvPr/>
        </p:nvSpPr>
        <p:spPr>
          <a:xfrm>
            <a:off x="565483" y="1766083"/>
            <a:ext cx="9168063" cy="4401205"/>
          </a:xfrm>
          <a:prstGeom prst="rect">
            <a:avLst/>
          </a:prstGeom>
          <a:noFill/>
          <a:ln>
            <a:solidFill>
              <a:schemeClr val="bg1"/>
            </a:solidFill>
          </a:ln>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遺言者　　　　　　　　　　　</a:t>
            </a:r>
            <a:r>
              <a:rPr kumimoji="1" lang="ja-JP" altLang="en-US" sz="2000" b="1" u="sng"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000" b="1" u="sng" dirty="0">
                <a:latin typeface="UD デジタル 教科書体 N-R" panose="02020400000000000000" pitchFamily="17" charset="-128"/>
                <a:ea typeface="UD デジタル 教科書体 N-R" panose="02020400000000000000" pitchFamily="17" charset="-128"/>
              </a:rPr>
              <a:t>長男</a:t>
            </a:r>
            <a:endParaRPr kumimoji="1" lang="en-US" altLang="ja-JP" sz="2000" b="1" u="sng"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高田忠夫　　　　　　　　　　　高田正宏</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昭和</a:t>
            </a:r>
            <a:r>
              <a:rPr kumimoji="1" lang="en-US" altLang="ja-JP" sz="2000" b="1" dirty="0">
                <a:latin typeface="UD デジタル 教科書体 N-R" panose="02020400000000000000" pitchFamily="17" charset="-128"/>
                <a:ea typeface="UD デジタル 教科書体 N-R" panose="02020400000000000000" pitchFamily="17" charset="-128"/>
              </a:rPr>
              <a:t>10</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10</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1</a:t>
            </a:r>
            <a:r>
              <a:rPr kumimoji="1" lang="ja-JP" altLang="en-US" sz="2000" b="1" dirty="0">
                <a:latin typeface="UD デジタル 教科書体 N-R" panose="02020400000000000000" pitchFamily="17" charset="-128"/>
                <a:ea typeface="UD デジタル 教科書体 N-R" panose="02020400000000000000" pitchFamily="17" charset="-128"/>
              </a:rPr>
              <a:t>日生　　　　　　昭和</a:t>
            </a:r>
            <a:r>
              <a:rPr kumimoji="1" lang="en-US" altLang="ja-JP" sz="2000" b="1" dirty="0">
                <a:latin typeface="UD デジタル 教科書体 N-R" panose="02020400000000000000" pitchFamily="17" charset="-128"/>
                <a:ea typeface="UD デジタル 教科書体 N-R" panose="02020400000000000000" pitchFamily="17" charset="-128"/>
              </a:rPr>
              <a:t>48</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6</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1</a:t>
            </a:r>
            <a:r>
              <a:rPr kumimoji="1" lang="ja-JP" altLang="en-US" sz="2000" b="1" dirty="0">
                <a:latin typeface="UD デジタル 教科書体 N-R" panose="02020400000000000000" pitchFamily="17" charset="-128"/>
                <a:ea typeface="UD デジタル 教科書体 N-R" panose="02020400000000000000" pitchFamily="17" charset="-128"/>
              </a:rPr>
              <a:t>日生</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（長男）</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高田正一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平成</a:t>
            </a:r>
            <a:r>
              <a:rPr kumimoji="1" lang="en-US" altLang="ja-JP" sz="2000" b="1" dirty="0">
                <a:latin typeface="UD デジタル 教科書体 N-R" panose="02020400000000000000" pitchFamily="17" charset="-128"/>
                <a:ea typeface="UD デジタル 教科書体 N-R" panose="02020400000000000000" pitchFamily="17" charset="-128"/>
              </a:rPr>
              <a:t>16</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8</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1</a:t>
            </a:r>
            <a:r>
              <a:rPr kumimoji="1" lang="ja-JP" altLang="en-US" sz="2000" b="1" dirty="0">
                <a:latin typeface="UD デジタル 教科書体 N-R" panose="02020400000000000000" pitchFamily="17" charset="-128"/>
                <a:ea typeface="UD デジタル 教科書体 N-R" panose="02020400000000000000" pitchFamily="17" charset="-128"/>
              </a:rPr>
              <a:t>日生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（長男の妻）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u="sng"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000" b="1" u="sng" dirty="0">
                <a:latin typeface="UD デジタル 教科書体 N-R" panose="02020400000000000000" pitchFamily="17" charset="-128"/>
                <a:ea typeface="UD デジタル 教科書体 N-R" panose="02020400000000000000" pitchFamily="17" charset="-128"/>
              </a:rPr>
              <a:t>妻</a:t>
            </a:r>
            <a:r>
              <a:rPr kumimoji="1" lang="ja-JP" altLang="en-US" sz="2000" b="1" dirty="0">
                <a:latin typeface="UD デジタル 教科書体 N-R" panose="02020400000000000000" pitchFamily="17" charset="-128"/>
                <a:ea typeface="UD デジタル 教科書体 N-R" panose="02020400000000000000" pitchFamily="17" charset="-128"/>
              </a:rPr>
              <a:t>　　　　　　　　　　　　　　高田洋子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高田花子　　　　　　　　　　　昭和</a:t>
            </a:r>
            <a:r>
              <a:rPr kumimoji="1" lang="en-US" altLang="ja-JP" sz="2000" b="1" dirty="0">
                <a:latin typeface="UD デジタル 教科書体 N-R" panose="02020400000000000000" pitchFamily="17" charset="-128"/>
                <a:ea typeface="UD デジタル 教科書体 N-R" panose="02020400000000000000" pitchFamily="17" charset="-128"/>
              </a:rPr>
              <a:t>55</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8</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2</a:t>
            </a:r>
            <a:r>
              <a:rPr kumimoji="1" lang="ja-JP" altLang="en-US" sz="2000" b="1" dirty="0">
                <a:latin typeface="UD デジタル 教科書体 N-R" panose="02020400000000000000" pitchFamily="17" charset="-128"/>
                <a:ea typeface="UD デジタル 教科書体 N-R" panose="02020400000000000000" pitchFamily="17" charset="-128"/>
              </a:rPr>
              <a:t>日</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昭和</a:t>
            </a:r>
            <a:r>
              <a:rPr kumimoji="1" lang="en-US" altLang="ja-JP" sz="2000" b="1" dirty="0">
                <a:latin typeface="UD デジタル 教科書体 N-R" panose="02020400000000000000" pitchFamily="17" charset="-128"/>
                <a:ea typeface="UD デジタル 教科書体 N-R" panose="02020400000000000000" pitchFamily="17" charset="-128"/>
              </a:rPr>
              <a:t>16</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6</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4</a:t>
            </a:r>
            <a:r>
              <a:rPr kumimoji="1" lang="ja-JP" altLang="en-US" sz="2000" b="1" dirty="0">
                <a:latin typeface="UD デジタル 教科書体 N-R" panose="02020400000000000000" pitchFamily="17" charset="-128"/>
                <a:ea typeface="UD デジタル 教科書体 N-R" panose="02020400000000000000" pitchFamily="17" charset="-128"/>
              </a:rPr>
              <a:t>日生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000" b="1" u="sng" dirty="0">
                <a:latin typeface="UD デジタル 教科書体 N-R" panose="02020400000000000000" pitchFamily="17" charset="-128"/>
                <a:ea typeface="UD デジタル 教科書体 N-R" panose="02020400000000000000" pitchFamily="17" charset="-128"/>
              </a:rPr>
              <a:t>次男</a:t>
            </a:r>
            <a:endParaRPr kumimoji="1" lang="en-US" altLang="ja-JP" sz="2000" b="1" u="sng"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高田正伸</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昭和</a:t>
            </a:r>
            <a:r>
              <a:rPr kumimoji="1" lang="en-US" altLang="ja-JP" sz="2000" b="1" dirty="0">
                <a:latin typeface="UD デジタル 教科書体 N-R" panose="02020400000000000000" pitchFamily="17" charset="-128"/>
                <a:ea typeface="UD デジタル 教科書体 N-R" panose="02020400000000000000" pitchFamily="17" charset="-128"/>
              </a:rPr>
              <a:t>53</a:t>
            </a:r>
            <a:r>
              <a:rPr kumimoji="1" lang="ja-JP" altLang="en-US" sz="2000" b="1" dirty="0">
                <a:latin typeface="UD デジタル 教科書体 N-R" panose="02020400000000000000" pitchFamily="17" charset="-128"/>
                <a:ea typeface="UD デジタル 教科書体 N-R" panose="02020400000000000000" pitchFamily="17" charset="-128"/>
              </a:rPr>
              <a:t>年</a:t>
            </a:r>
            <a:r>
              <a:rPr kumimoji="1" lang="en-US" altLang="ja-JP" sz="2000" b="1" dirty="0">
                <a:latin typeface="UD デジタル 教科書体 N-R" panose="02020400000000000000" pitchFamily="17" charset="-128"/>
                <a:ea typeface="UD デジタル 教科書体 N-R" panose="02020400000000000000" pitchFamily="17" charset="-128"/>
              </a:rPr>
              <a:t>10</a:t>
            </a:r>
            <a:r>
              <a:rPr kumimoji="1" lang="ja-JP" altLang="en-US" sz="2000" b="1" dirty="0">
                <a:latin typeface="UD デジタル 教科書体 N-R" panose="02020400000000000000" pitchFamily="17" charset="-128"/>
                <a:ea typeface="UD デジタル 教科書体 N-R" panose="02020400000000000000" pitchFamily="17" charset="-128"/>
              </a:rPr>
              <a:t>月</a:t>
            </a:r>
            <a:r>
              <a:rPr kumimoji="1" lang="en-US" altLang="ja-JP" sz="2000" b="1" dirty="0">
                <a:latin typeface="UD デジタル 教科書体 N-R" panose="02020400000000000000" pitchFamily="17" charset="-128"/>
                <a:ea typeface="UD デジタル 教科書体 N-R" panose="02020400000000000000" pitchFamily="17" charset="-128"/>
              </a:rPr>
              <a:t>8</a:t>
            </a:r>
            <a:r>
              <a:rPr kumimoji="1" lang="ja-JP" altLang="en-US" sz="2000" b="1" dirty="0">
                <a:latin typeface="UD デジタル 教科書体 N-R" panose="02020400000000000000" pitchFamily="17" charset="-128"/>
                <a:ea typeface="UD デジタル 教科書体 N-R" panose="02020400000000000000" pitchFamily="17" charset="-128"/>
              </a:rPr>
              <a:t>日生</a:t>
            </a:r>
          </a:p>
        </p:txBody>
      </p:sp>
      <p:cxnSp>
        <p:nvCxnSpPr>
          <p:cNvPr id="6" name="直線コネクタ 5">
            <a:extLst>
              <a:ext uri="{FF2B5EF4-FFF2-40B4-BE49-F238E27FC236}">
                <a16:creationId xmlns:a16="http://schemas.microsoft.com/office/drawing/2014/main" id="{A980F608-925F-4858-9495-7C972A5BD238}"/>
              </a:ext>
            </a:extLst>
          </p:cNvPr>
          <p:cNvCxnSpPr>
            <a:cxnSpLocks/>
          </p:cNvCxnSpPr>
          <p:nvPr/>
        </p:nvCxnSpPr>
        <p:spPr>
          <a:xfrm>
            <a:off x="1184712" y="2790585"/>
            <a:ext cx="0" cy="11557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1571A5F-9758-499C-B390-ECF83A8A20AF}"/>
              </a:ext>
            </a:extLst>
          </p:cNvPr>
          <p:cNvCxnSpPr>
            <a:cxnSpLocks/>
          </p:cNvCxnSpPr>
          <p:nvPr/>
        </p:nvCxnSpPr>
        <p:spPr>
          <a:xfrm>
            <a:off x="1222812" y="2790585"/>
            <a:ext cx="0" cy="1143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708A334-7AED-4D2E-A4D7-21CB4B447837}"/>
              </a:ext>
            </a:extLst>
          </p:cNvPr>
          <p:cNvCxnSpPr>
            <a:cxnSpLocks/>
          </p:cNvCxnSpPr>
          <p:nvPr/>
        </p:nvCxnSpPr>
        <p:spPr>
          <a:xfrm>
            <a:off x="3339418" y="2269668"/>
            <a:ext cx="10337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3D5A129F-122E-4A1A-94FF-3A40C6BE5F7C}"/>
              </a:ext>
            </a:extLst>
          </p:cNvPr>
          <p:cNvCxnSpPr>
            <a:cxnSpLocks/>
          </p:cNvCxnSpPr>
          <p:nvPr/>
        </p:nvCxnSpPr>
        <p:spPr>
          <a:xfrm>
            <a:off x="3339418" y="5349300"/>
            <a:ext cx="10337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AFF210F-B355-4B20-A20B-02C9A2415BE3}"/>
              </a:ext>
            </a:extLst>
          </p:cNvPr>
          <p:cNvCxnSpPr>
            <a:cxnSpLocks/>
          </p:cNvCxnSpPr>
          <p:nvPr/>
        </p:nvCxnSpPr>
        <p:spPr>
          <a:xfrm>
            <a:off x="3329911" y="2245604"/>
            <a:ext cx="0" cy="31036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9D13CA7C-15A6-483A-9E79-DCA4E0DAB359}"/>
              </a:ext>
            </a:extLst>
          </p:cNvPr>
          <p:cNvCxnSpPr>
            <a:cxnSpLocks/>
          </p:cNvCxnSpPr>
          <p:nvPr/>
        </p:nvCxnSpPr>
        <p:spPr>
          <a:xfrm>
            <a:off x="1222812" y="3362459"/>
            <a:ext cx="2128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B31C422A-B2BE-48ED-AA05-259A1F387E24}"/>
              </a:ext>
            </a:extLst>
          </p:cNvPr>
          <p:cNvCxnSpPr>
            <a:cxnSpLocks/>
          </p:cNvCxnSpPr>
          <p:nvPr/>
        </p:nvCxnSpPr>
        <p:spPr>
          <a:xfrm>
            <a:off x="5053196" y="2790585"/>
            <a:ext cx="0" cy="1420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98976FAF-F12F-423C-A4E7-2DBD0EC56E86}"/>
              </a:ext>
            </a:extLst>
          </p:cNvPr>
          <p:cNvCxnSpPr>
            <a:cxnSpLocks/>
          </p:cNvCxnSpPr>
          <p:nvPr/>
        </p:nvCxnSpPr>
        <p:spPr>
          <a:xfrm>
            <a:off x="5053196" y="3208881"/>
            <a:ext cx="2359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287A16F1-DFF7-4AF2-90C7-DCAAF5D3C30B}"/>
              </a:ext>
            </a:extLst>
          </p:cNvPr>
          <p:cNvSpPr txBox="1"/>
          <p:nvPr/>
        </p:nvSpPr>
        <p:spPr>
          <a:xfrm>
            <a:off x="1047565" y="5945394"/>
            <a:ext cx="1811044" cy="338554"/>
          </a:xfrm>
          <a:prstGeom prst="rect">
            <a:avLst/>
          </a:prstGeom>
          <a:noFill/>
        </p:spPr>
        <p:txBody>
          <a:bodyPr wrap="square" rtlCol="0">
            <a:spAutoFit/>
          </a:bodyPr>
          <a:lstStyle/>
          <a:p>
            <a:r>
              <a:rPr kumimoji="1" lang="ja-JP" altLang="en-US" sz="1600" dirty="0">
                <a:solidFill>
                  <a:srgbClr val="FF0000"/>
                </a:solidFill>
              </a:rPr>
              <a:t>★　法定相続人</a:t>
            </a:r>
          </a:p>
        </p:txBody>
      </p:sp>
      <p:pic>
        <p:nvPicPr>
          <p:cNvPr id="14" name="録音したサウンド">
            <a:hlinkClick r:id="" action="ppaction://media"/>
            <a:extLst>
              <a:ext uri="{FF2B5EF4-FFF2-40B4-BE49-F238E27FC236}">
                <a16:creationId xmlns:a16="http://schemas.microsoft.com/office/drawing/2014/main" id="{7416E29D-8DE2-4E83-92D9-6F97B82986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52055" y="170058"/>
            <a:ext cx="487363" cy="487363"/>
          </a:xfrm>
          <a:prstGeom prst="rect">
            <a:avLst/>
          </a:prstGeom>
        </p:spPr>
      </p:pic>
    </p:spTree>
    <p:extLst>
      <p:ext uri="{BB962C8B-B14F-4D97-AF65-F5344CB8AC3E}">
        <p14:creationId xmlns:p14="http://schemas.microsoft.com/office/powerpoint/2010/main" val="392957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7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5BED25D-1B14-4466-8D91-915EECAFE808}"/>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sp>
        <p:nvSpPr>
          <p:cNvPr id="3" name="正方形/長方形 2">
            <a:extLst>
              <a:ext uri="{FF2B5EF4-FFF2-40B4-BE49-F238E27FC236}">
                <a16:creationId xmlns:a16="http://schemas.microsoft.com/office/drawing/2014/main" id="{E1E31D04-628B-4092-858F-932C0E7DBA66}"/>
              </a:ext>
            </a:extLst>
          </p:cNvPr>
          <p:cNvSpPr/>
          <p:nvPr/>
        </p:nvSpPr>
        <p:spPr>
          <a:xfrm>
            <a:off x="410530" y="373031"/>
            <a:ext cx="9406690" cy="5324535"/>
          </a:xfrm>
          <a:prstGeom prst="rect">
            <a:avLst/>
          </a:prstGeom>
        </p:spPr>
        <p:txBody>
          <a:bodyPr wrap="square">
            <a:spAutoFit/>
          </a:bodyPr>
          <a:lstStyle/>
          <a:p>
            <a:r>
              <a:rPr kumimoji="1" lang="ja-JP" altLang="en-US" sz="2800" b="1" u="sng" dirty="0">
                <a:solidFill>
                  <a:schemeClr val="accent2"/>
                </a:solidFill>
                <a:effectLst>
                  <a:outerShdw blurRad="38100" dist="38100" dir="2700000" algn="tl">
                    <a:srgbClr val="000000">
                      <a:alpha val="43137"/>
                    </a:srgbClr>
                  </a:outerShdw>
                </a:effectLst>
                <a:latin typeface="UD デジタル 教科書体 N-R" panose="02020400000000000000" pitchFamily="17" charset="-128"/>
                <a:ea typeface="UD デジタル 教科書体 N-R" panose="02020400000000000000" pitchFamily="17" charset="-128"/>
              </a:rPr>
              <a:t>３．高田忠夫さんの相続財産（財産目録）</a:t>
            </a:r>
            <a:endParaRPr kumimoji="1" lang="en-US" altLang="ja-JP" sz="2800" b="1" u="sng" dirty="0">
              <a:solidFill>
                <a:schemeClr val="accent2"/>
              </a:solidFill>
              <a:effectLst>
                <a:outerShdw blurRad="38100" dist="38100" dir="2700000" algn="tl">
                  <a:srgbClr val="000000">
                    <a:alpha val="43137"/>
                  </a:srgbClr>
                </a:outerShdw>
              </a:effectLst>
              <a:latin typeface="UD デジタル 教科書体 N-R" panose="02020400000000000000" pitchFamily="17" charset="-128"/>
              <a:ea typeface="UD デジタル 教科書体 N-R" panose="02020400000000000000" pitchFamily="17" charset="-128"/>
            </a:endParaRPr>
          </a:p>
          <a:p>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t>　</a:t>
            </a:r>
            <a:r>
              <a:rPr kumimoji="1" lang="ja-JP" altLang="en-US" sz="2400" b="1" dirty="0">
                <a:latin typeface="UD デジタル 教科書体 N-R" panose="02020400000000000000" pitchFamily="17" charset="-128"/>
                <a:ea typeface="UD デジタル 教科書体 N-R" panose="02020400000000000000" pitchFamily="17" charset="-128"/>
              </a:rPr>
              <a:t>①　不動産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・土地・建物（評価：宅地</a:t>
            </a:r>
            <a:r>
              <a:rPr kumimoji="1" lang="en-US" altLang="ja-JP" sz="2400" b="1" dirty="0">
                <a:latin typeface="UD デジタル 教科書体 N-R" panose="02020400000000000000" pitchFamily="17" charset="-128"/>
                <a:ea typeface="UD デジタル 教科書体 N-R" panose="02020400000000000000" pitchFamily="17" charset="-128"/>
              </a:rPr>
              <a:t>1200</a:t>
            </a:r>
            <a:r>
              <a:rPr kumimoji="1" lang="ja-JP" altLang="en-US" sz="2400" b="1" dirty="0">
                <a:latin typeface="UD デジタル 教科書体 N-R" panose="02020400000000000000" pitchFamily="17" charset="-128"/>
                <a:ea typeface="UD デジタル 教科書体 N-R" panose="02020400000000000000" pitchFamily="17" charset="-128"/>
              </a:rPr>
              <a:t>万円、建物</a:t>
            </a:r>
            <a:r>
              <a:rPr kumimoji="1" lang="en-US" altLang="ja-JP" sz="2400" b="1" dirty="0">
                <a:latin typeface="UD デジタル 教科書体 N-R" panose="02020400000000000000" pitchFamily="17" charset="-128"/>
                <a:ea typeface="UD デジタル 教科書体 N-R" panose="02020400000000000000" pitchFamily="17" charset="-128"/>
              </a:rPr>
              <a:t>350</a:t>
            </a:r>
            <a:r>
              <a:rPr kumimoji="1" lang="ja-JP" altLang="en-US" sz="2400" b="1" dirty="0">
                <a:latin typeface="UD デジタル 教科書体 N-R" panose="02020400000000000000" pitchFamily="17" charset="-128"/>
                <a:ea typeface="UD デジタル 教科書体 N-R" panose="02020400000000000000" pitchFamily="17" charset="-128"/>
              </a:rPr>
              <a:t>万円）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・農地（</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か所）（評価：１か所</a:t>
            </a:r>
            <a:r>
              <a:rPr kumimoji="1" lang="en-US" altLang="ja-JP" sz="2400" b="1" dirty="0">
                <a:latin typeface="UD デジタル 教科書体 N-R" panose="02020400000000000000" pitchFamily="17" charset="-128"/>
                <a:ea typeface="UD デジタル 教科書体 N-R" panose="02020400000000000000" pitchFamily="17" charset="-128"/>
              </a:rPr>
              <a:t>300</a:t>
            </a:r>
            <a:r>
              <a:rPr kumimoji="1" lang="ja-JP" altLang="en-US" sz="2400" b="1" dirty="0">
                <a:latin typeface="UD デジタル 教科書体 N-R" panose="02020400000000000000" pitchFamily="17" charset="-128"/>
                <a:ea typeface="UD デジタル 教科書体 N-R" panose="02020400000000000000" pitchFamily="17" charset="-128"/>
              </a:rPr>
              <a:t>万円</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箇所＝</a:t>
            </a:r>
            <a:r>
              <a:rPr kumimoji="1" lang="en-US" altLang="ja-JP" sz="2400" b="1" dirty="0">
                <a:latin typeface="UD デジタル 教科書体 N-R" panose="02020400000000000000" pitchFamily="17" charset="-128"/>
                <a:ea typeface="UD デジタル 教科書体 N-R" panose="02020400000000000000" pitchFamily="17" charset="-128"/>
              </a:rPr>
              <a:t>1,200</a:t>
            </a:r>
            <a:r>
              <a:rPr kumimoji="1" lang="ja-JP" altLang="en-US" sz="2400" b="1" dirty="0">
                <a:latin typeface="UD デジタル 教科書体 N-R" panose="02020400000000000000" pitchFamily="17" charset="-128"/>
                <a:ea typeface="UD デジタル 教科書体 N-R" panose="02020400000000000000" pitchFamily="17" charset="-128"/>
              </a:rPr>
              <a:t>万円）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②預貯金等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・Ａ銀行定期預金：</a:t>
            </a:r>
            <a:r>
              <a:rPr kumimoji="1" lang="en-US" altLang="ja-JP" sz="2400" b="1" dirty="0">
                <a:latin typeface="UD デジタル 教科書体 N-R" panose="02020400000000000000" pitchFamily="17" charset="-128"/>
                <a:ea typeface="UD デジタル 教科書体 N-R" panose="02020400000000000000" pitchFamily="17" charset="-128"/>
              </a:rPr>
              <a:t>2,000</a:t>
            </a:r>
            <a:r>
              <a:rPr kumimoji="1" lang="ja-JP" altLang="en-US" sz="2400" b="1" dirty="0">
                <a:latin typeface="UD デジタル 教科書体 N-R" panose="02020400000000000000" pitchFamily="17" charset="-128"/>
                <a:ea typeface="UD デジタル 教科書体 N-R" panose="02020400000000000000" pitchFamily="17" charset="-128"/>
              </a:rPr>
              <a:t>万円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・Ｂ銀行定期預金：</a:t>
            </a:r>
            <a:r>
              <a:rPr kumimoji="1" lang="en-US" altLang="ja-JP" sz="2400" b="1" dirty="0">
                <a:latin typeface="UD デジタル 教科書体 N-R" panose="02020400000000000000" pitchFamily="17" charset="-128"/>
                <a:ea typeface="UD デジタル 教科書体 N-R" panose="02020400000000000000" pitchFamily="17" charset="-128"/>
              </a:rPr>
              <a:t>1,000</a:t>
            </a:r>
            <a:r>
              <a:rPr kumimoji="1" lang="ja-JP" altLang="en-US" sz="2400" b="1" dirty="0">
                <a:latin typeface="UD デジタル 教科書体 N-R" panose="02020400000000000000" pitchFamily="17" charset="-128"/>
                <a:ea typeface="UD デジタル 教科書体 N-R" panose="02020400000000000000" pitchFamily="17" charset="-128"/>
              </a:rPr>
              <a:t>万円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・Ｃ社株式</a:t>
            </a:r>
            <a:r>
              <a:rPr kumimoji="1" lang="en-US" altLang="ja-JP" sz="2400" b="1" dirty="0">
                <a:latin typeface="UD デジタル 教科書体 N-R" panose="02020400000000000000" pitchFamily="17" charset="-128"/>
                <a:ea typeface="UD デジタル 教科書体 N-R" panose="02020400000000000000" pitchFamily="17" charset="-128"/>
              </a:rPr>
              <a:t>1000</a:t>
            </a:r>
            <a:r>
              <a:rPr kumimoji="1" lang="ja-JP" altLang="en-US" sz="2400" b="1" dirty="0">
                <a:latin typeface="UD デジタル 教科書体 N-R" panose="02020400000000000000" pitchFamily="17" charset="-128"/>
                <a:ea typeface="UD デジタル 教科書体 N-R" panose="02020400000000000000" pitchFamily="17" charset="-128"/>
              </a:rPr>
              <a:t>株：</a:t>
            </a:r>
            <a:r>
              <a:rPr kumimoji="1" lang="en-US" altLang="ja-JP" sz="2400" b="1" dirty="0">
                <a:latin typeface="UD デジタル 教科書体 N-R" panose="02020400000000000000" pitchFamily="17" charset="-128"/>
                <a:ea typeface="UD デジタル 教科書体 N-R" panose="02020400000000000000" pitchFamily="17" charset="-128"/>
              </a:rPr>
              <a:t>500</a:t>
            </a:r>
            <a:r>
              <a:rPr kumimoji="1" lang="ja-JP" altLang="en-US" sz="2400" b="1" dirty="0">
                <a:latin typeface="UD デジタル 教科書体 N-R" panose="02020400000000000000" pitchFamily="17" charset="-128"/>
                <a:ea typeface="UD デジタル 教科書体 N-R" panose="02020400000000000000" pitchFamily="17" charset="-128"/>
              </a:rPr>
              <a:t>万円（現在の時価）</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③生前贈与</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・長男にとなりの土地にある宅地</a:t>
            </a:r>
            <a:r>
              <a:rPr kumimoji="1" lang="en-US" altLang="ja-JP" sz="2400" b="1" dirty="0">
                <a:latin typeface="UD デジタル 教科書体 N-R" panose="02020400000000000000" pitchFamily="17" charset="-128"/>
                <a:ea typeface="UD デジタル 教科書体 N-R" panose="02020400000000000000" pitchFamily="17" charset="-128"/>
              </a:rPr>
              <a:t>100</a:t>
            </a:r>
            <a:r>
              <a:rPr kumimoji="1" lang="ja-JP" altLang="en-US" sz="2400" b="1" dirty="0">
                <a:latin typeface="UD デジタル 教科書体 N-R" panose="02020400000000000000" pitchFamily="17" charset="-128"/>
                <a:ea typeface="UD デジタル 教科書体 N-R" panose="02020400000000000000" pitchFamily="17" charset="-128"/>
              </a:rPr>
              <a:t>坪（原則相続開始時評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価：</a:t>
            </a:r>
            <a:r>
              <a:rPr kumimoji="1" lang="en-US" altLang="ja-JP" sz="2400" b="1" dirty="0">
                <a:latin typeface="UD デジタル 教科書体 N-R" panose="02020400000000000000" pitchFamily="17" charset="-128"/>
                <a:ea typeface="UD デジタル 教科書体 N-R" panose="02020400000000000000" pitchFamily="17" charset="-128"/>
              </a:rPr>
              <a:t>500</a:t>
            </a:r>
            <a:r>
              <a:rPr kumimoji="1" lang="ja-JP" altLang="en-US" sz="2400" b="1" dirty="0">
                <a:latin typeface="UD デジタル 教科書体 N-R" panose="02020400000000000000" pitchFamily="17" charset="-128"/>
                <a:ea typeface="UD デジタル 教科書体 N-R" panose="02020400000000000000" pitchFamily="17" charset="-128"/>
              </a:rPr>
              <a:t>万円）</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CA9C137F-DF3A-412F-9781-51E4898DC7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49380" y="467958"/>
            <a:ext cx="487363" cy="487363"/>
          </a:xfrm>
          <a:prstGeom prst="rect">
            <a:avLst/>
          </a:prstGeom>
        </p:spPr>
      </p:pic>
    </p:spTree>
    <p:extLst>
      <p:ext uri="{BB962C8B-B14F-4D97-AF65-F5344CB8AC3E}">
        <p14:creationId xmlns:p14="http://schemas.microsoft.com/office/powerpoint/2010/main" val="93994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729DC25-EFBB-4793-BB48-B6533D88200E}"/>
              </a:ext>
            </a:extLst>
          </p:cNvPr>
          <p:cNvSpPr/>
          <p:nvPr/>
        </p:nvSpPr>
        <p:spPr>
          <a:xfrm>
            <a:off x="62144" y="223446"/>
            <a:ext cx="9747681" cy="1231106"/>
          </a:xfrm>
          <a:prstGeom prst="rect">
            <a:avLst/>
          </a:prstGeom>
        </p:spPr>
        <p:txBody>
          <a:bodyPr wrap="square">
            <a:spAutoFit/>
          </a:bodyPr>
          <a:lstStyle/>
          <a:p>
            <a:r>
              <a:rPr kumimoji="1" lang="ja-JP" altLang="en-US" sz="2800" b="1" u="sng" dirty="0">
                <a:solidFill>
                  <a:schemeClr val="accent2"/>
                </a:solidFill>
                <a:latin typeface="UD デジタル 教科書体 N-R" panose="02020400000000000000" pitchFamily="17" charset="-128"/>
                <a:ea typeface="UD デジタル 教科書体 N-R" panose="02020400000000000000" pitchFamily="17" charset="-128"/>
              </a:rPr>
              <a:t>４．高田さんが考えている遺言による相続分　　　　</a:t>
            </a:r>
            <a:r>
              <a:rPr kumimoji="1" lang="ja-JP" altLang="en-US" sz="2400" b="1" u="sng" dirty="0">
                <a:solidFill>
                  <a:schemeClr val="accent2"/>
                </a:solidFill>
                <a:latin typeface="UD デジタル 教科書体 N-R" panose="02020400000000000000" pitchFamily="17" charset="-128"/>
                <a:ea typeface="UD デジタル 教科書体 N-R" panose="02020400000000000000" pitchFamily="17" charset="-128"/>
              </a:rPr>
              <a:t>　　　　</a:t>
            </a:r>
            <a:endParaRPr kumimoji="1" lang="en-US" altLang="ja-JP" sz="2400" b="1" u="sng" dirty="0">
              <a:solidFill>
                <a:schemeClr val="accent2"/>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①　宅地・建物・農地・預貯金・株式・生前贈与分の合計と相続分　</a:t>
            </a:r>
            <a:r>
              <a:rPr kumimoji="1" lang="ja-JP" altLang="en-US" sz="2300" b="1" dirty="0">
                <a:latin typeface="UD デジタル 教科書体 N-R" panose="02020400000000000000" pitchFamily="17" charset="-128"/>
                <a:ea typeface="UD デジタル 教科書体 N-R" panose="02020400000000000000" pitchFamily="17" charset="-128"/>
              </a:rPr>
              <a:t>　</a:t>
            </a:r>
            <a:endParaRPr kumimoji="1" lang="en-US" altLang="ja-JP" sz="23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000" b="1" dirty="0">
                <a:latin typeface="UD デジタル 教科書体 N-R" panose="02020400000000000000" pitchFamily="17" charset="-128"/>
                <a:ea typeface="UD デジタル 教科書体 N-R" panose="02020400000000000000" pitchFamily="17" charset="-128"/>
              </a:rPr>
              <a:t>（単位：万円）</a:t>
            </a:r>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7">
            <a:extLst>
              <a:ext uri="{FF2B5EF4-FFF2-40B4-BE49-F238E27FC236}">
                <a16:creationId xmlns:a16="http://schemas.microsoft.com/office/drawing/2014/main" id="{BFC1D1E2-2ED6-4DB2-A74E-BB4C4828BC2B}"/>
              </a:ext>
            </a:extLst>
          </p:cNvPr>
          <p:cNvGraphicFramePr>
            <a:graphicFrameLocks noGrp="1"/>
          </p:cNvGraphicFramePr>
          <p:nvPr>
            <p:extLst>
              <p:ext uri="{D42A27DB-BD31-4B8C-83A1-F6EECF244321}">
                <p14:modId xmlns:p14="http://schemas.microsoft.com/office/powerpoint/2010/main" val="1806390021"/>
              </p:ext>
            </p:extLst>
          </p:nvPr>
        </p:nvGraphicFramePr>
        <p:xfrm>
          <a:off x="513562" y="1439163"/>
          <a:ext cx="9242257" cy="4828473"/>
        </p:xfrm>
        <a:graphic>
          <a:graphicData uri="http://schemas.openxmlformats.org/drawingml/2006/table">
            <a:tbl>
              <a:tblPr firstRow="1" bandRow="1">
                <a:tableStyleId>{5940675A-B579-460E-94D1-54222C63F5DA}</a:tableStyleId>
              </a:tblPr>
              <a:tblGrid>
                <a:gridCol w="1750244">
                  <a:extLst>
                    <a:ext uri="{9D8B030D-6E8A-4147-A177-3AD203B41FA5}">
                      <a16:colId xmlns:a16="http://schemas.microsoft.com/office/drawing/2014/main" val="2020648859"/>
                    </a:ext>
                  </a:extLst>
                </a:gridCol>
                <a:gridCol w="2610035">
                  <a:extLst>
                    <a:ext uri="{9D8B030D-6E8A-4147-A177-3AD203B41FA5}">
                      <a16:colId xmlns:a16="http://schemas.microsoft.com/office/drawing/2014/main" val="846138244"/>
                    </a:ext>
                  </a:extLst>
                </a:gridCol>
                <a:gridCol w="1384916">
                  <a:extLst>
                    <a:ext uri="{9D8B030D-6E8A-4147-A177-3AD203B41FA5}">
                      <a16:colId xmlns:a16="http://schemas.microsoft.com/office/drawing/2014/main" val="492144799"/>
                    </a:ext>
                  </a:extLst>
                </a:gridCol>
                <a:gridCol w="1899822">
                  <a:extLst>
                    <a:ext uri="{9D8B030D-6E8A-4147-A177-3AD203B41FA5}">
                      <a16:colId xmlns:a16="http://schemas.microsoft.com/office/drawing/2014/main" val="124526560"/>
                    </a:ext>
                  </a:extLst>
                </a:gridCol>
                <a:gridCol w="1597240">
                  <a:extLst>
                    <a:ext uri="{9D8B030D-6E8A-4147-A177-3AD203B41FA5}">
                      <a16:colId xmlns:a16="http://schemas.microsoft.com/office/drawing/2014/main" val="2995111168"/>
                    </a:ext>
                  </a:extLst>
                </a:gridCol>
              </a:tblGrid>
              <a:tr h="536497">
                <a:tc>
                  <a:txBody>
                    <a:bodyPr/>
                    <a:lstStyle/>
                    <a:p>
                      <a:pPr algn="ctr"/>
                      <a:r>
                        <a:rPr kumimoji="1" lang="ja-JP" altLang="en-US" sz="2400" b="1" dirty="0">
                          <a:latin typeface="UD デジタル 教科書体 N-R" panose="02020400000000000000" pitchFamily="17" charset="-128"/>
                          <a:ea typeface="UD デジタル 教科書体 N-R" panose="02020400000000000000" pitchFamily="17" charset="-128"/>
                        </a:rPr>
                        <a:t>相続人</a:t>
                      </a:r>
                    </a:p>
                  </a:txBody>
                  <a:tcPr marL="36000" marR="36000" marT="36000" marB="36000" anchor="ctr"/>
                </a:tc>
                <a:tc>
                  <a:txBody>
                    <a:bodyPr/>
                    <a:lstStyle/>
                    <a:p>
                      <a:pPr algn="ctr"/>
                      <a:r>
                        <a:rPr kumimoji="1" lang="ja-JP" altLang="en-US" sz="2400" b="1" dirty="0">
                          <a:latin typeface="UD デジタル 教科書体 N-R" panose="02020400000000000000" pitchFamily="17" charset="-128"/>
                          <a:ea typeface="UD デジタル 教科書体 N-R" panose="02020400000000000000" pitchFamily="17" charset="-128"/>
                        </a:rPr>
                        <a:t>相続分</a:t>
                      </a:r>
                    </a:p>
                  </a:txBody>
                  <a:tcPr marL="36000" marR="36000" marT="36000" marB="36000" anchor="ctr"/>
                </a:tc>
                <a:tc>
                  <a:txBody>
                    <a:bodyPr/>
                    <a:lstStyle/>
                    <a:p>
                      <a:pPr algn="ctr"/>
                      <a:r>
                        <a:rPr kumimoji="1" lang="ja-JP" altLang="en-US" sz="2200" b="1" dirty="0">
                          <a:latin typeface="UD デジタル 教科書体 N-R" panose="02020400000000000000" pitchFamily="17" charset="-128"/>
                          <a:ea typeface="UD デジタル 教科書体 N-R" panose="02020400000000000000" pitchFamily="17" charset="-128"/>
                        </a:rPr>
                        <a:t>金　額</a:t>
                      </a:r>
                    </a:p>
                  </a:txBody>
                  <a:tcPr marL="36000" marR="36000" marT="36000" marB="36000" anchor="ctr"/>
                </a:tc>
                <a:tc>
                  <a:txBody>
                    <a:bodyPr/>
                    <a:lstStyle/>
                    <a:p>
                      <a:pPr algn="ctr"/>
                      <a:r>
                        <a:rPr kumimoji="1" lang="ja-JP" altLang="en-US" sz="2400" b="1" dirty="0">
                          <a:latin typeface="UD デジタル 教科書体 N-R" panose="02020400000000000000" pitchFamily="17" charset="-128"/>
                          <a:ea typeface="UD デジタル 教科書体 N-R" panose="02020400000000000000" pitchFamily="17" charset="-128"/>
                        </a:rPr>
                        <a:t>相続分総額</a:t>
                      </a:r>
                    </a:p>
                  </a:txBody>
                  <a:tcPr marL="0" marR="0" marT="36000" marB="36000" anchor="ctr"/>
                </a:tc>
                <a:tc>
                  <a:txBody>
                    <a:bodyPr/>
                    <a:lstStyle/>
                    <a:p>
                      <a:pPr algn="ctr"/>
                      <a:r>
                        <a:rPr kumimoji="1" lang="ja-JP" altLang="en-US" sz="2400" b="1" dirty="0">
                          <a:latin typeface="UD デジタル 教科書体 N-R" panose="02020400000000000000" pitchFamily="17" charset="-128"/>
                          <a:ea typeface="UD デジタル 教科書体 N-R" panose="02020400000000000000" pitchFamily="17" charset="-128"/>
                        </a:rPr>
                        <a:t>割合（</a:t>
                      </a:r>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a:t>
                      </a:r>
                    </a:p>
                  </a:txBody>
                  <a:tcPr marL="0" marR="0" marT="36000" marB="36000" anchor="ctr"/>
                </a:tc>
                <a:extLst>
                  <a:ext uri="{0D108BD9-81ED-4DB2-BD59-A6C34878D82A}">
                    <a16:rowId xmlns:a16="http://schemas.microsoft.com/office/drawing/2014/main" val="1665975766"/>
                  </a:ext>
                </a:extLst>
              </a:tr>
              <a:tr h="536497">
                <a:tc rowSpan="3">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妻の花子</a:t>
                      </a:r>
                    </a:p>
                  </a:txBody>
                  <a:tcPr marL="36000" marR="36000" marT="36000" marB="36000" anchor="ctr"/>
                </a:tc>
                <a:tc>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現在の宅地・建物</a:t>
                      </a:r>
                      <a:endParaRPr kumimoji="1" lang="en-US" altLang="ja-JP" sz="24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1,500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rowSpan="3">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3,850</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rowSpan="3">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57.0</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1034120877"/>
                  </a:ext>
                </a:extLst>
              </a:tr>
              <a:tr h="536497">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1" dirty="0">
                          <a:latin typeface="UD デジタル 教科書体 N-R" panose="02020400000000000000" pitchFamily="17" charset="-128"/>
                          <a:ea typeface="UD デジタル 教科書体 N-R" panose="02020400000000000000" pitchFamily="17" charset="-128"/>
                        </a:rPr>
                        <a:t>居住宅地の前の畑</a:t>
                      </a: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300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tc>
                <a:tc vMerge="1">
                  <a:txBody>
                    <a:bodyPr/>
                    <a:lstStyle/>
                    <a:p>
                      <a:pPr algn="r"/>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2302040378"/>
                  </a:ext>
                </a:extLst>
              </a:tr>
              <a:tr h="536497">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tc>
                <a:tc>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Ａ銀行預金</a:t>
                      </a: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2,000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tc>
                <a:tc vMerge="1">
                  <a:txBody>
                    <a:bodyPr/>
                    <a:lstStyle/>
                    <a:p>
                      <a:pPr algn="r"/>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939969071"/>
                  </a:ext>
                </a:extLst>
              </a:tr>
              <a:tr h="536497">
                <a:tc rowSpan="3">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長男の正宏</a:t>
                      </a:r>
                    </a:p>
                  </a:txBody>
                  <a:tcPr marL="36000" marR="36000" marT="36000" marB="36000" anchor="ctr"/>
                </a:tc>
                <a:tc>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農地</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か所</a:t>
                      </a: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900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rowSpan="3">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2,400</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rowSpan="3">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35.6</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1049424112"/>
                  </a:ext>
                </a:extLst>
              </a:tr>
              <a:tr h="536497">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Ｂ銀行預金</a:t>
                      </a: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1,000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1310217871"/>
                  </a:ext>
                </a:extLst>
              </a:tr>
              <a:tr h="536497">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生前贈与</a:t>
                      </a:r>
                    </a:p>
                  </a:txBody>
                  <a:tcPr marL="36000" marR="36000" marT="36000" marB="36000" anchor="ctr"/>
                </a:tc>
                <a:tc>
                  <a:txBody>
                    <a:bodyPr/>
                    <a:lstStyle/>
                    <a:p>
                      <a:pPr algn="r"/>
                      <a:r>
                        <a:rPr kumimoji="1" lang="en-US" altLang="ja-JP" sz="2600" b="1" dirty="0">
                          <a:solidFill>
                            <a:srgbClr val="FF0000"/>
                          </a:solidFill>
                          <a:latin typeface="UD デジタル 教科書体 N-R" panose="02020400000000000000" pitchFamily="17" charset="-128"/>
                          <a:ea typeface="UD デジタル 教科書体 N-R" panose="02020400000000000000" pitchFamily="17" charset="-128"/>
                        </a:rPr>
                        <a:t>500</a:t>
                      </a:r>
                      <a:endParaRPr kumimoji="1" lang="ja-JP" altLang="en-US" sz="2600" b="1" dirty="0">
                        <a:solidFill>
                          <a:srgbClr val="FF0000"/>
                        </a:solidFill>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vMerge="1">
                  <a:txBody>
                    <a:bodyPr/>
                    <a:lstStyle/>
                    <a:p>
                      <a:endParaRPr kumimoji="1" lang="ja-JP" altLang="en-US" sz="11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2504606463"/>
                  </a:ext>
                </a:extLst>
              </a:tr>
              <a:tr h="5364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1" dirty="0">
                          <a:latin typeface="UD デジタル 教科書体 N-R" panose="02020400000000000000" pitchFamily="17" charset="-128"/>
                          <a:ea typeface="UD デジタル 教科書体 N-R" panose="02020400000000000000" pitchFamily="17" charset="-128"/>
                        </a:rPr>
                        <a:t>次男の正伸</a:t>
                      </a:r>
                    </a:p>
                  </a:txBody>
                  <a:tcPr marL="36000" marR="36000" marT="36000" marB="36000" anchor="ctr"/>
                </a:tc>
                <a:tc>
                  <a:txBody>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Ｃ社株式</a:t>
                      </a:r>
                    </a:p>
                  </a:txBody>
                  <a:tcPr marL="36000" marR="36000" marT="36000" marB="36000" anchor="ctr"/>
                </a:tc>
                <a:tc>
                  <a:txBody>
                    <a:bodyPr/>
                    <a:lstStyle/>
                    <a:p>
                      <a:pPr algn="r"/>
                      <a:r>
                        <a:rPr kumimoji="1" lang="en-US" altLang="ja-JP" sz="2600" b="1" dirty="0">
                          <a:latin typeface="UD デジタル 教科書体 N-R" panose="02020400000000000000" pitchFamily="17" charset="-128"/>
                          <a:ea typeface="UD デジタル 教科書体 N-R" panose="02020400000000000000" pitchFamily="17" charset="-128"/>
                        </a:rPr>
                        <a:t>500</a:t>
                      </a:r>
                      <a:endParaRPr kumimoji="1" lang="ja-JP" altLang="en-US" sz="2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r"/>
                      <a:r>
                        <a:rPr kumimoji="1" lang="en-US" altLang="ja-JP" sz="2800" b="1" dirty="0">
                          <a:solidFill>
                            <a:srgbClr val="FF0000"/>
                          </a:solidFill>
                          <a:latin typeface="UD デジタル 教科書体 N-R" panose="02020400000000000000" pitchFamily="17" charset="-128"/>
                          <a:ea typeface="UD デジタル 教科書体 N-R" panose="02020400000000000000" pitchFamily="17" charset="-128"/>
                        </a:rPr>
                        <a:t>500</a:t>
                      </a:r>
                      <a:endParaRPr kumimoji="1" lang="ja-JP" altLang="en-US" sz="2800" b="1" dirty="0">
                        <a:solidFill>
                          <a:srgbClr val="FF0000"/>
                        </a:solidFill>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r"/>
                      <a:r>
                        <a:rPr kumimoji="1" lang="en-US" altLang="ja-JP" sz="2800" b="1" dirty="0">
                          <a:solidFill>
                            <a:srgbClr val="FF0000"/>
                          </a:solidFill>
                          <a:latin typeface="UD デジタル 教科書体 N-R" panose="02020400000000000000" pitchFamily="17" charset="-128"/>
                          <a:ea typeface="UD デジタル 教科書体 N-R" panose="02020400000000000000" pitchFamily="17" charset="-128"/>
                        </a:rPr>
                        <a:t>7.4</a:t>
                      </a:r>
                      <a:endParaRPr kumimoji="1" lang="ja-JP" altLang="en-US" sz="2800" b="1" dirty="0">
                        <a:solidFill>
                          <a:srgbClr val="FF0000"/>
                        </a:solidFill>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1738238892"/>
                  </a:ext>
                </a:extLst>
              </a:tr>
              <a:tr h="536497">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1" dirty="0">
                          <a:latin typeface="UD デジタル 教科書体 N-R" panose="02020400000000000000" pitchFamily="17" charset="-128"/>
                          <a:ea typeface="UD デジタル 教科書体 N-R" panose="02020400000000000000" pitchFamily="17" charset="-128"/>
                        </a:rPr>
                        <a:t>遺産の総額</a:t>
                      </a:r>
                    </a:p>
                  </a:txBody>
                  <a:tcPr marL="36000" marR="36000" marT="36000" marB="36000" anchor="ctr"/>
                </a:tc>
                <a:tc hMerge="1">
                  <a:txBody>
                    <a:bodyPr/>
                    <a:lstStyle/>
                    <a:p>
                      <a:endParaRPr kumimoji="1" lang="ja-JP" altLang="en-US" sz="24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hMerge="1">
                  <a:txBody>
                    <a:bodyPr/>
                    <a:lstStyle/>
                    <a:p>
                      <a:pPr algn="r"/>
                      <a:endParaRPr kumimoji="1" lang="ja-JP" altLang="en-US" sz="24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6,750</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r"/>
                      <a:r>
                        <a:rPr kumimoji="1" lang="en-US" altLang="ja-JP" sz="2800" b="1" dirty="0">
                          <a:latin typeface="UD デジタル 教科書体 N-R" panose="02020400000000000000" pitchFamily="17" charset="-128"/>
                          <a:ea typeface="UD デジタル 教科書体 N-R" panose="02020400000000000000" pitchFamily="17" charset="-128"/>
                        </a:rPr>
                        <a:t>100</a:t>
                      </a:r>
                      <a:endParaRPr kumimoji="1" lang="ja-JP" altLang="en-US" sz="2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3769928769"/>
                  </a:ext>
                </a:extLst>
              </a:tr>
            </a:tbl>
          </a:graphicData>
        </a:graphic>
      </p:graphicFrame>
      <p:sp>
        <p:nvSpPr>
          <p:cNvPr id="4" name="正方形/長方形 3">
            <a:extLst>
              <a:ext uri="{FF2B5EF4-FFF2-40B4-BE49-F238E27FC236}">
                <a16:creationId xmlns:a16="http://schemas.microsoft.com/office/drawing/2014/main" id="{ECD1F917-859C-4174-B310-A59699B8C25D}"/>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5" name="録音したサウンド">
            <a:hlinkClick r:id="" action="ppaction://media"/>
            <a:extLst>
              <a:ext uri="{FF2B5EF4-FFF2-40B4-BE49-F238E27FC236}">
                <a16:creationId xmlns:a16="http://schemas.microsoft.com/office/drawing/2014/main" id="{0647FDF7-07FC-4A21-ADA3-66710D87B9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73667" y="223446"/>
            <a:ext cx="487363" cy="487363"/>
          </a:xfrm>
          <a:prstGeom prst="rect">
            <a:avLst/>
          </a:prstGeom>
        </p:spPr>
      </p:pic>
    </p:spTree>
    <p:extLst>
      <p:ext uri="{BB962C8B-B14F-4D97-AF65-F5344CB8AC3E}">
        <p14:creationId xmlns:p14="http://schemas.microsoft.com/office/powerpoint/2010/main" val="65974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D87D0CB-8787-4514-9B0D-3FB86C581947}"/>
              </a:ext>
            </a:extLst>
          </p:cNvPr>
          <p:cNvSpPr txBox="1"/>
          <p:nvPr/>
        </p:nvSpPr>
        <p:spPr>
          <a:xfrm>
            <a:off x="360948" y="466454"/>
            <a:ext cx="9384632" cy="4585871"/>
          </a:xfrm>
          <a:prstGeom prst="rect">
            <a:avLst/>
          </a:prstGeom>
          <a:noFill/>
        </p:spPr>
        <p:txBody>
          <a:bodyPr wrap="square" rtlCol="0">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②　留意点</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ｱ</a:t>
            </a:r>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生前贈与された財産は相続財産の対象となります。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ｲ</a:t>
            </a:r>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相続人には、遺留分侵害額の請求権（</a:t>
            </a:r>
            <a:r>
              <a:rPr lang="ja-JP" altLang="en-US" sz="2400" b="1" dirty="0">
                <a:latin typeface="UD デジタル 教科書体 N-R" panose="02020400000000000000" pitchFamily="17" charset="-128"/>
                <a:ea typeface="UD デジタル 教科書体 N-R" panose="02020400000000000000" pitchFamily="17" charset="-128"/>
              </a:rPr>
              <a:t>相続人が自己の最低限</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の遺産の取り分を確保することのできる制度）があり、法定</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相続分の２分の１を請求する権利があります。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次男の場合</a:t>
            </a:r>
            <a:r>
              <a:rPr kumimoji="1" lang="ja-JP" altLang="en-US" sz="2400" b="1" dirty="0">
                <a:latin typeface="UD デジタル 教科書体 N-R" panose="02020400000000000000" pitchFamily="17" charset="-128"/>
                <a:ea typeface="UD デジタル 教科書体 N-R" panose="02020400000000000000" pitchFamily="17" charset="-128"/>
              </a:rPr>
              <a:t>、遺産総額の２分の１（子供）の２分の１（法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定相続分）の２分の１の額</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（約</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844</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万円）</a:t>
            </a:r>
            <a:r>
              <a:rPr kumimoji="1" lang="ja-JP" altLang="en-US" sz="2400" b="1" dirty="0">
                <a:latin typeface="UD デジタル 教科書体 N-R" panose="02020400000000000000" pitchFamily="17" charset="-128"/>
                <a:ea typeface="UD デジタル 教科書体 N-R" panose="02020400000000000000" pitchFamily="17" charset="-128"/>
              </a:rPr>
              <a:t>を請求する権利が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あります。（</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相続分</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344</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万円少ない</a:t>
            </a:r>
            <a:r>
              <a:rPr kumimoji="1" lang="ja-JP" altLang="en-US" sz="2400" b="1" dirty="0">
                <a:latin typeface="UD デジタル 教科書体 N-R" panose="02020400000000000000" pitchFamily="17" charset="-128"/>
                <a:ea typeface="UD デジタル 教科書体 N-R" panose="02020400000000000000" pitchFamily="17" charset="-128"/>
              </a:rPr>
              <a:t>ことになります）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＊遺留分の侵害について付言事項を加え理解を得る。</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A54E36C3-D56F-4E39-ADEC-636F7F6B2DEB}"/>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4" name="録音したサウンド">
            <a:hlinkClick r:id="" action="ppaction://media"/>
            <a:extLst>
              <a:ext uri="{FF2B5EF4-FFF2-40B4-BE49-F238E27FC236}">
                <a16:creationId xmlns:a16="http://schemas.microsoft.com/office/drawing/2014/main" id="{83C3A6F3-558F-4CD6-961D-FF5C705192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67166" y="466454"/>
            <a:ext cx="487363" cy="487363"/>
          </a:xfrm>
          <a:prstGeom prst="rect">
            <a:avLst/>
          </a:prstGeom>
        </p:spPr>
      </p:pic>
    </p:spTree>
    <p:extLst>
      <p:ext uri="{BB962C8B-B14F-4D97-AF65-F5344CB8AC3E}">
        <p14:creationId xmlns:p14="http://schemas.microsoft.com/office/powerpoint/2010/main" val="122212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0F07DA-D553-4CF5-845C-7EBB75CCC92D}"/>
              </a:ext>
            </a:extLst>
          </p:cNvPr>
          <p:cNvSpPr txBox="1"/>
          <p:nvPr/>
        </p:nvSpPr>
        <p:spPr>
          <a:xfrm>
            <a:off x="150920" y="23705"/>
            <a:ext cx="5397624" cy="523220"/>
          </a:xfrm>
          <a:prstGeom prst="rect">
            <a:avLst/>
          </a:prstGeom>
          <a:noFill/>
        </p:spPr>
        <p:txBody>
          <a:bodyPr wrap="square" rtlCol="0">
            <a:spAutoFit/>
          </a:bodyPr>
          <a:lstStyle/>
          <a:p>
            <a:r>
              <a:rPr kumimoji="1" lang="ja-JP" altLang="en-US" sz="2800" b="1" u="sng" dirty="0">
                <a:solidFill>
                  <a:schemeClr val="accent2"/>
                </a:solidFill>
                <a:latin typeface="UD デジタル 教科書体 N-R" panose="02020400000000000000" pitchFamily="17" charset="-128"/>
                <a:ea typeface="UD デジタル 教科書体 N-R" panose="02020400000000000000" pitchFamily="17" charset="-128"/>
              </a:rPr>
              <a:t>５．遺言書作成例と留意事項</a:t>
            </a:r>
          </a:p>
        </p:txBody>
      </p:sp>
      <p:sp>
        <p:nvSpPr>
          <p:cNvPr id="3" name="テキスト ボックス 2">
            <a:extLst>
              <a:ext uri="{FF2B5EF4-FFF2-40B4-BE49-F238E27FC236}">
                <a16:creationId xmlns:a16="http://schemas.microsoft.com/office/drawing/2014/main" id="{D02E29F0-4877-407E-A065-5A606A6BAF67}"/>
              </a:ext>
            </a:extLst>
          </p:cNvPr>
          <p:cNvSpPr txBox="1"/>
          <p:nvPr/>
        </p:nvSpPr>
        <p:spPr>
          <a:xfrm>
            <a:off x="250858" y="378785"/>
            <a:ext cx="9404283" cy="6432530"/>
          </a:xfrm>
          <a:prstGeom prst="rect">
            <a:avLst/>
          </a:prstGeom>
          <a:noFill/>
        </p:spPr>
        <p:txBody>
          <a:bodyPr wrap="square" rtlCol="0">
            <a:spAutoFit/>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a:t>
            </a:r>
            <a:r>
              <a:rPr kumimoji="1" lang="ja-JP" altLang="en-US" sz="2200" b="1" u="sng" dirty="0">
                <a:latin typeface="UD デジタル 教科書体 N-R" panose="02020400000000000000" pitchFamily="17" charset="-128"/>
                <a:ea typeface="UD デジタル 教科書体 N-R" panose="02020400000000000000" pitchFamily="17" charset="-128"/>
              </a:rPr>
              <a:t>自筆証書遺言書</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遺言者　高田忠夫は、次のとおり遺言する。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u="sng" dirty="0">
                <a:solidFill>
                  <a:srgbClr val="FF0000"/>
                </a:solidFill>
                <a:latin typeface="UD デジタル 教科書体 N-R" panose="02020400000000000000" pitchFamily="17" charset="-128"/>
                <a:ea typeface="UD デジタル 教科書体 N-R" panose="02020400000000000000" pitchFamily="17" charset="-128"/>
              </a:rPr>
              <a:t>★相続人には「相続させる」と書く</a:t>
            </a:r>
            <a:endParaRPr kumimoji="1" lang="en-US" altLang="ja-JP" sz="20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第１条　遺言者は、遺言者所有の次の不動産及びＡ銀行〇〇支店に預託し</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てある預金債権の全部を、遺言者の</a:t>
            </a:r>
            <a:r>
              <a:rPr kumimoji="1" lang="ja-JP" altLang="en-US" sz="2200" b="1" u="sng" dirty="0">
                <a:solidFill>
                  <a:srgbClr val="00B050"/>
                </a:solidFill>
                <a:latin typeface="UD デジタル 教科書体 N-R" panose="02020400000000000000" pitchFamily="17" charset="-128"/>
                <a:ea typeface="UD デジタル 教科書体 N-R" panose="02020400000000000000" pitchFamily="17" charset="-128"/>
              </a:rPr>
              <a:t>妻高田花子</a:t>
            </a:r>
            <a:r>
              <a:rPr kumimoji="1" lang="ja-JP" altLang="en-US" sz="2200" b="1" dirty="0">
                <a:latin typeface="UD デジタル 教科書体 N-R" panose="02020400000000000000" pitchFamily="17" charset="-128"/>
                <a:ea typeface="UD デジタル 教科書体 N-R" panose="02020400000000000000" pitchFamily="17" charset="-128"/>
              </a:rPr>
              <a:t>に</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相続させる。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1</a:t>
            </a:r>
            <a:r>
              <a:rPr kumimoji="1" lang="ja-JP" altLang="en-US" sz="2200" b="1" dirty="0">
                <a:latin typeface="UD デジタル 教科書体 N-R" panose="02020400000000000000" pitchFamily="17" charset="-128"/>
                <a:ea typeface="UD デジタル 教科書体 N-R" panose="02020400000000000000" pitchFamily="17" charset="-128"/>
              </a:rPr>
              <a:t>）土地　　</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★土地は「所在」と「地番」を書く</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所在　　　愛媛今治市高市甲〇〇番地〇</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地番　　　〇番〇〇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2</a:t>
            </a:r>
            <a:r>
              <a:rPr kumimoji="1" lang="ja-JP" altLang="en-US" sz="2200" b="1" dirty="0">
                <a:latin typeface="UD デジタル 教科書体 N-R" panose="02020400000000000000" pitchFamily="17" charset="-128"/>
                <a:ea typeface="UD デジタル 教科書体 N-R" panose="02020400000000000000" pitchFamily="17" charset="-128"/>
              </a:rPr>
              <a:t>）建物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建物は「所在」と「家屋番号」を書く</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所在　　　愛媛今治市高市甲〇〇番地〇</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家屋番号　〇番〇〇</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3</a:t>
            </a:r>
            <a:r>
              <a:rPr kumimoji="1" lang="ja-JP" altLang="en-US" sz="2200" b="1" dirty="0">
                <a:latin typeface="UD デジタル 教科書体 N-R" panose="02020400000000000000" pitchFamily="17" charset="-128"/>
                <a:ea typeface="UD デジタル 教科書体 N-R" panose="02020400000000000000" pitchFamily="17" charset="-128"/>
              </a:rPr>
              <a:t>）Ａ銀行定期預金　証書番号〇〇〇　預貯金額：</a:t>
            </a:r>
            <a:r>
              <a:rPr kumimoji="1" lang="en-US" altLang="ja-JP" sz="2200" b="1" dirty="0">
                <a:latin typeface="UD デジタル 教科書体 N-R" panose="02020400000000000000" pitchFamily="17" charset="-128"/>
                <a:ea typeface="UD デジタル 教科書体 N-R" panose="02020400000000000000" pitchFamily="17" charset="-128"/>
              </a:rPr>
              <a:t>2,000</a:t>
            </a:r>
            <a:r>
              <a:rPr kumimoji="1" lang="ja-JP" altLang="en-US" sz="2200" b="1" dirty="0">
                <a:latin typeface="UD デジタル 教科書体 N-R" panose="02020400000000000000" pitchFamily="17" charset="-128"/>
                <a:ea typeface="UD デジタル 教科書体 N-R" panose="02020400000000000000" pitchFamily="17" charset="-128"/>
              </a:rPr>
              <a:t>万円</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4</a:t>
            </a:r>
            <a:r>
              <a:rPr kumimoji="1" lang="ja-JP" altLang="en-US" sz="2200" b="1" dirty="0">
                <a:latin typeface="UD デジタル 教科書体 N-R" panose="02020400000000000000" pitchFamily="17" charset="-128"/>
                <a:ea typeface="UD デジタル 教科書体 N-R" panose="02020400000000000000" pitchFamily="17" charset="-128"/>
              </a:rPr>
              <a:t>）農地１か所　愛媛県今治市高市甲〇〇番地〇</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773C23F4-DC7B-4A3A-98A5-99D075D6C484}"/>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5" name="録音したサウンド">
            <a:hlinkClick r:id="" action="ppaction://media"/>
            <a:extLst>
              <a:ext uri="{FF2B5EF4-FFF2-40B4-BE49-F238E27FC236}">
                <a16:creationId xmlns:a16="http://schemas.microsoft.com/office/drawing/2014/main" id="{067DD879-D820-4DFC-90C7-C143CBB59E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04862" y="135103"/>
            <a:ext cx="487363" cy="487363"/>
          </a:xfrm>
          <a:prstGeom prst="rect">
            <a:avLst/>
          </a:prstGeom>
        </p:spPr>
      </p:pic>
    </p:spTree>
    <p:extLst>
      <p:ext uri="{BB962C8B-B14F-4D97-AF65-F5344CB8AC3E}">
        <p14:creationId xmlns:p14="http://schemas.microsoft.com/office/powerpoint/2010/main" val="21004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3F7438A-AFAE-4131-9E90-61FA68174F1F}"/>
              </a:ext>
            </a:extLst>
          </p:cNvPr>
          <p:cNvSpPr/>
          <p:nvPr/>
        </p:nvSpPr>
        <p:spPr>
          <a:xfrm>
            <a:off x="192505" y="193535"/>
            <a:ext cx="9640386" cy="7078861"/>
          </a:xfrm>
          <a:prstGeom prst="rect">
            <a:avLst/>
          </a:prstGeom>
        </p:spPr>
        <p:txBody>
          <a:bodyPr wrap="square">
            <a:spAutoFit/>
          </a:bodyPr>
          <a:lstStyle/>
          <a:p>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★生前贈与の財産は、遺産分割対象となる。</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第２条　遺言者は、現在長男が耕作している農地３か所とＢ銀行〇〇支店</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に預託してある預金債権の全部を、遺言者の</a:t>
            </a:r>
            <a:r>
              <a:rPr kumimoji="1" lang="ja-JP" altLang="en-US" sz="2200" b="1" dirty="0">
                <a:solidFill>
                  <a:srgbClr val="00B050"/>
                </a:solidFill>
                <a:latin typeface="UD デジタル 教科書体 N-R" panose="02020400000000000000" pitchFamily="17" charset="-128"/>
                <a:ea typeface="UD デジタル 教科書体 N-R" panose="02020400000000000000" pitchFamily="17" charset="-128"/>
              </a:rPr>
              <a:t>長男高田正宏</a:t>
            </a:r>
            <a:r>
              <a:rPr kumimoji="1" lang="ja-JP" altLang="en-US" sz="2200" b="1" dirty="0">
                <a:latin typeface="UD デジタル 教科書体 N-R" panose="02020400000000000000" pitchFamily="17" charset="-128"/>
                <a:ea typeface="UD デジタル 教科書体 N-R" panose="02020400000000000000" pitchFamily="17" charset="-128"/>
              </a:rPr>
              <a:t>に</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相続さ</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せる。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農地の３か所及び生前贈与した宅地は、別紙財産目録のとおり。</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第３条　遺言者は、遺言者の</a:t>
            </a:r>
            <a:r>
              <a:rPr kumimoji="1" lang="ja-JP" altLang="en-US" sz="2200" b="1" dirty="0">
                <a:solidFill>
                  <a:srgbClr val="00B050"/>
                </a:solidFill>
                <a:latin typeface="UD デジタル 教科書体 N-R" panose="02020400000000000000" pitchFamily="17" charset="-128"/>
                <a:ea typeface="UD デジタル 教科書体 N-R" panose="02020400000000000000" pitchFamily="17" charset="-128"/>
              </a:rPr>
              <a:t>次男高田正伸</a:t>
            </a:r>
            <a:r>
              <a:rPr kumimoji="1" lang="ja-JP" altLang="en-US" sz="2200" b="1" dirty="0">
                <a:latin typeface="UD デジタル 教科書体 N-R" panose="02020400000000000000" pitchFamily="17" charset="-128"/>
                <a:ea typeface="UD デジタル 教科書体 N-R" panose="02020400000000000000" pitchFamily="17" charset="-128"/>
              </a:rPr>
              <a:t>に所有者のすべての株式を</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相続</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させる。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詳細は、別紙財産目録のとおり。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★その他すべての財産の承継人の指定</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第４条　遺言者は、第１条から第３条までを除く、遺言者所有の</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その他す　</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べての財産を、長男高田正宏に相続させる。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★祭祀主宰者の指定（</a:t>
            </a:r>
            <a:r>
              <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rPr>
              <a:t>897</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条①但し書き）</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第５条　遺言者は、</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祖先の祭祀を主宰すべき者</a:t>
            </a:r>
            <a:r>
              <a:rPr kumimoji="1" lang="ja-JP" altLang="en-US" sz="2200" b="1" dirty="0">
                <a:latin typeface="UD デジタル 教科書体 N-R" panose="02020400000000000000" pitchFamily="17" charset="-128"/>
                <a:ea typeface="UD デジタル 教科書体 N-R" panose="02020400000000000000" pitchFamily="17" charset="-128"/>
              </a:rPr>
              <a:t>として、長男高田正宏を指</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定する。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endParaRPr kumimoji="1" lang="en-US" altLang="ja-JP" sz="2000" b="1" u="sng"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A7199AC9-8F40-4578-9FD4-1066467C8D2A}"/>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4" name="録音したサウンド">
            <a:hlinkClick r:id="" action="ppaction://media"/>
            <a:extLst>
              <a:ext uri="{FF2B5EF4-FFF2-40B4-BE49-F238E27FC236}">
                <a16:creationId xmlns:a16="http://schemas.microsoft.com/office/drawing/2014/main" id="{FABB71CC-F77A-44DE-944E-F7EB005554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13542" y="121729"/>
            <a:ext cx="487363" cy="487363"/>
          </a:xfrm>
          <a:prstGeom prst="rect">
            <a:avLst/>
          </a:prstGeom>
        </p:spPr>
      </p:pic>
    </p:spTree>
    <p:extLst>
      <p:ext uri="{BB962C8B-B14F-4D97-AF65-F5344CB8AC3E}">
        <p14:creationId xmlns:p14="http://schemas.microsoft.com/office/powerpoint/2010/main" val="5450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B26BFB7-22D8-463F-B6A0-8E7418CBB0ED}"/>
              </a:ext>
            </a:extLst>
          </p:cNvPr>
          <p:cNvSpPr/>
          <p:nvPr/>
        </p:nvSpPr>
        <p:spPr>
          <a:xfrm>
            <a:off x="314826" y="177844"/>
            <a:ext cx="9518065" cy="6617196"/>
          </a:xfrm>
          <a:prstGeom prst="rect">
            <a:avLst/>
          </a:prstGeom>
        </p:spPr>
        <p:txBody>
          <a:bodyPr wrap="square">
            <a:spAutoFit/>
          </a:bodyPr>
          <a:lstStyle/>
          <a:p>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★遺言執行者の指定</a:t>
            </a:r>
            <a:endParaRPr kumimoji="1" lang="en-US" altLang="ja-JP" sz="2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第６条　遺言者は、本遺言の遺言執行者として、長男高田正宏を指定する。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200" b="1" u="sng" dirty="0">
                <a:latin typeface="UD デジタル 教科書体 N-R" panose="02020400000000000000" pitchFamily="17" charset="-128"/>
                <a:ea typeface="UD デジタル 教科書体 N-R" panose="02020400000000000000" pitchFamily="17" charset="-128"/>
              </a:rPr>
              <a:t>必要に応じて</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付言</a:t>
            </a:r>
            <a:r>
              <a:rPr kumimoji="1" lang="ja-JP" altLang="en-US" sz="2200" b="1" u="sng" dirty="0">
                <a:latin typeface="UD デジタル 教科書体 N-R" panose="02020400000000000000" pitchFamily="17" charset="-128"/>
                <a:ea typeface="UD デジタル 教科書体 N-R" panose="02020400000000000000" pitchFamily="17" charset="-128"/>
              </a:rPr>
              <a:t>を添える（「</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生前贈与を特別受益としない</a:t>
            </a:r>
            <a:r>
              <a:rPr kumimoji="1" lang="ja-JP" altLang="en-US" sz="2200" b="1" u="sng" dirty="0">
                <a:latin typeface="UD デジタル 教科書体 N-R" panose="02020400000000000000" pitchFamily="17" charset="-128"/>
                <a:ea typeface="UD デジタル 教科書体 N-R" panose="02020400000000000000" pitchFamily="17" charset="-128"/>
              </a:rPr>
              <a:t>」「</a:t>
            </a:r>
            <a:r>
              <a:rPr kumimoji="1" lang="ja-JP" altLang="en-US" sz="2200" b="1" u="sng" dirty="0">
                <a:solidFill>
                  <a:srgbClr val="FF0000"/>
                </a:solidFill>
                <a:latin typeface="UD デジタル 教科書体 N-R" panose="02020400000000000000" pitchFamily="17" charset="-128"/>
                <a:ea typeface="UD デジタル 教科書体 N-R" panose="02020400000000000000" pitchFamily="17" charset="-128"/>
              </a:rPr>
              <a:t>遺留分侵害請求をしない」</a:t>
            </a:r>
            <a:r>
              <a:rPr kumimoji="1" lang="ja-JP" altLang="en-US" sz="2200" b="1" u="sng" dirty="0">
                <a:latin typeface="UD デジタル 教科書体 N-R" panose="02020400000000000000" pitchFamily="17" charset="-128"/>
                <a:ea typeface="UD デジタル 教科書体 N-R" panose="02020400000000000000" pitchFamily="17" charset="-128"/>
              </a:rPr>
              <a:t>等付言に明記することにより遺言者の意思を明確にすることが望ましい）</a:t>
            </a:r>
            <a:endParaRPr kumimoji="1" lang="en-US" altLang="ja-JP" sz="2200" b="1" u="sng"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200" b="1" dirty="0">
                <a:latin typeface="UD デジタル 教科書体 N-R" panose="02020400000000000000" pitchFamily="17" charset="-128"/>
                <a:ea typeface="UD デジタル 教科書体 N-R" panose="02020400000000000000" pitchFamily="17" charset="-128"/>
              </a:rPr>
              <a:t>　私はこの遺言の内容を、熟慮を重ねたうえで決めました。皆もこの内</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容に理解をしてくれると信じてています。</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家族会議で、長男に、私の死後も引き続き妻の老後の面倒をみてもら</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うことを家族全員で話し合いができて安心しました</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私の死後、この遺言がすみやかに執行されて、家族が協力しあって幸</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せな人生を送ることを切に願います。</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sz="2000" b="1" u="sng" dirty="0">
                <a:latin typeface="UD デジタル 教科書体 N-R" panose="02020400000000000000" pitchFamily="17" charset="-128"/>
                <a:ea typeface="UD デジタル 教科書体 N-R" panose="02020400000000000000" pitchFamily="17" charset="-128"/>
              </a:rPr>
              <a:t>令和〇年〇月〇日　</a:t>
            </a:r>
            <a:r>
              <a:rPr kumimoji="1" lang="ja-JP" altLang="en-US" sz="2000" b="1" u="sng" dirty="0">
                <a:solidFill>
                  <a:srgbClr val="FF0000"/>
                </a:solidFill>
                <a:latin typeface="UD デジタル 教科書体 N-R" panose="02020400000000000000" pitchFamily="17" charset="-128"/>
                <a:ea typeface="UD デジタル 教科書体 N-R" panose="02020400000000000000" pitchFamily="17" charset="-128"/>
              </a:rPr>
              <a:t>＊吉日は無効</a:t>
            </a:r>
            <a:endParaRPr kumimoji="1" lang="en-US" altLang="ja-JP" sz="20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今治市高市甲〇〇番地〇〇</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遺言者　　　高田忠夫　　印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endParaRPr kumimoji="1" lang="en-US" altLang="ja-JP" sz="2400" b="1" u="sng"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D534E5A3-6D88-4A11-BCCD-6B6A4BBDB9F2}"/>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4" name="録音したサウンド">
            <a:hlinkClick r:id="" action="ppaction://media"/>
            <a:extLst>
              <a:ext uri="{FF2B5EF4-FFF2-40B4-BE49-F238E27FC236}">
                <a16:creationId xmlns:a16="http://schemas.microsoft.com/office/drawing/2014/main" id="{99CC764B-CB52-4BF9-B2E3-8B7A5033A9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99321" y="177844"/>
            <a:ext cx="487363" cy="487363"/>
          </a:xfrm>
          <a:prstGeom prst="rect">
            <a:avLst/>
          </a:prstGeom>
        </p:spPr>
      </p:pic>
    </p:spTree>
    <p:extLst>
      <p:ext uri="{BB962C8B-B14F-4D97-AF65-F5344CB8AC3E}">
        <p14:creationId xmlns:p14="http://schemas.microsoft.com/office/powerpoint/2010/main" val="193138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1034</TotalTime>
  <Words>1689</Words>
  <Application>Microsoft Office PowerPoint</Application>
  <PresentationFormat>A4 210 x 297 mm</PresentationFormat>
  <Paragraphs>200</Paragraphs>
  <Slides>10</Slides>
  <Notes>0</Notes>
  <HiddenSlides>0</HiddenSlides>
  <MMClips>10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10</vt:i4>
      </vt:variant>
    </vt:vector>
  </HeadingPairs>
  <TitlesOfParts>
    <vt:vector size="14"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133</cp:revision>
  <dcterms:created xsi:type="dcterms:W3CDTF">2020-02-04T12:55:23Z</dcterms:created>
  <dcterms:modified xsi:type="dcterms:W3CDTF">2020-07-12T03:46:06Z</dcterms:modified>
</cp:coreProperties>
</file>