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7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3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19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673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17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01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89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9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5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39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8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402778D-E9CF-45FA-A43E-6EC666FF2B52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83455F7-740A-4457-A952-04A261955BA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49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E2E3EB-ADF7-B7C3-91C8-58034B3E0D48}"/>
              </a:ext>
            </a:extLst>
          </p:cNvPr>
          <p:cNvSpPr/>
          <p:nvPr/>
        </p:nvSpPr>
        <p:spPr>
          <a:xfrm>
            <a:off x="227989" y="1538585"/>
            <a:ext cx="94500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相続で見落としがちな事例</a:t>
            </a:r>
            <a:r>
              <a:rPr lang="en-US" altLang="ja-JP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Ⅰ</a:t>
            </a:r>
          </a:p>
          <a:p>
            <a:pPr algn="ctr"/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抵当権を放置していませんか？</a:t>
            </a:r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8EFD04-26DE-23F6-98F8-98E271153395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1D12D02-D36C-03B5-E0EA-9E570C29C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0" y="2587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E70F16-DC96-4A14-08A7-107A73C7D74F}"/>
              </a:ext>
            </a:extLst>
          </p:cNvPr>
          <p:cNvSpPr txBox="1"/>
          <p:nvPr/>
        </p:nvSpPr>
        <p:spPr>
          <a:xfrm>
            <a:off x="419100" y="276225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6D5E22-F7C8-8A6C-9150-B004B909CA0C}"/>
              </a:ext>
            </a:extLst>
          </p:cNvPr>
          <p:cNvSpPr txBox="1"/>
          <p:nvPr/>
        </p:nvSpPr>
        <p:spPr>
          <a:xfrm>
            <a:off x="342900" y="183892"/>
            <a:ext cx="9258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休眠担保権の抹消方法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350C3E-ED46-2206-C9E0-127B7B33D40D}"/>
              </a:ext>
            </a:extLst>
          </p:cNvPr>
          <p:cNvSpPr txBox="1"/>
          <p:nvPr/>
        </p:nvSpPr>
        <p:spPr>
          <a:xfrm>
            <a:off x="342900" y="797510"/>
            <a:ext cx="94107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担保権者の所在が判明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抵当権等の</a:t>
            </a:r>
            <a:r>
              <a:rPr lang="ja-JP" altLang="en-US" sz="2400" b="1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</a:t>
            </a:r>
            <a:r>
              <a:rPr lang="ja-JP" altLang="en-US" sz="2400" b="1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抹消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するには、</a:t>
            </a:r>
            <a:r>
              <a:rPr lang="ja-JP" altLang="en-US" sz="2400" b="1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権利者と</a:t>
            </a:r>
            <a:r>
              <a:rPr lang="ja-JP" altLang="en-US" sz="2400" b="1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義務者　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の共同申請が原則です。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担保権者（登記義務者）の協力を得られず、共同申請ができ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ない場合には、訴えを提起し、意思表示を擬制する確定判決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を取得して、単独申請によって登記手続きを行います。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担保権者の所在が不明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裁判所を通じて公示催告の申立を行い、その結果抵当権者が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名乗りでてこない場合には、休眠抵当権のついている不動産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物件の持ち主である、登記権利者が単独による抵当権の抹消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登記申請を行う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E7996A-3296-DB2B-2448-CF5FEB925C02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30A24B7-F56D-64DE-2D1C-85580A6D8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2325" y="276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D600F8-3E9F-9FE5-4FFD-C4835AFBE9EE}"/>
              </a:ext>
            </a:extLst>
          </p:cNvPr>
          <p:cNvSpPr txBox="1"/>
          <p:nvPr/>
        </p:nvSpPr>
        <p:spPr>
          <a:xfrm>
            <a:off x="680357" y="155139"/>
            <a:ext cx="9051472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この方法は、抵当権が担保している債権を返済した証拠を提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出することが必要になります。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返済した証拠があるのであれば、単独でもいいよということ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なんでしょうが、</a:t>
            </a:r>
            <a:r>
              <a:rPr lang="en-US" altLang="ja-JP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年くらい前の借金を返済した証拠が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残っているようなことはほとんどないので、この方法は基本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的に使えないです。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21212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この方法は、元本＋利息等を法務局に支払う、供託すること　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になります。昔の抵当権だと、担保している債権の額も</a:t>
            </a:r>
            <a:r>
              <a:rPr lang="en-US" altLang="ja-JP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</a:t>
            </a: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円くらいのことが多く、しかも現在の貨幣価値に直す必要は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ありません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21212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⑥　３０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年以上前に解散した法人の担保権に関する登記について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は、不動産登記法上、法人の清算人の所在が判明せず、かつ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被担保債権の弁済期から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年が経過していれば、簡易な方法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によって担保権の抹消登記手続きをすることが認められます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7ADC14-E77B-E6A3-6830-61C7221766D3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33C75B5-57D6-2440-4155-052DFA8E6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1500" y="469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473927-AE64-6723-770F-45CB01636A03}"/>
              </a:ext>
            </a:extLst>
          </p:cNvPr>
          <p:cNvSpPr txBox="1"/>
          <p:nvPr/>
        </p:nvSpPr>
        <p:spPr>
          <a:xfrm>
            <a:off x="400050" y="333375"/>
            <a:ext cx="950595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１．相続手続で不動産登記簿に根抵当権が設定されていた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Ａさんの夫Ｂさんが亡くなり、相続手続をすることとなりまし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た。農家であったＢさんの遺産を確認したところ、Ｂさん名義の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不動産に根抵当権が設定されていました。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農家ではよく見かける担保設定で、農協から日頃、農機具など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を購入するときに借金して購入するケースがあります。その都度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担保設定するのは手間なため、上限額を決めておいて、その上限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額に達するまで何度も借りられる担保物件です。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相続人は、妻と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人の子供で根抵当が設定されていることは知り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ませんでした。また全員農業を引き継がないため、農協から借金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する必要もありませんので、根抵当権を抹消する方向で進めるこ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ととなりました。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Ｂさんの根抵当権について調べてみると、債務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はゼロでした。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DA955F-9721-B3CA-765C-59986375353D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DE2D57-5D64-9703-93A8-DCD51EC83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660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1462E8-CD23-F4FE-6443-74391794CB1C}"/>
              </a:ext>
            </a:extLst>
          </p:cNvPr>
          <p:cNvSpPr txBox="1"/>
          <p:nvPr/>
        </p:nvSpPr>
        <p:spPr>
          <a:xfrm>
            <a:off x="266700" y="304800"/>
            <a:ext cx="93154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２．登記簿を取得するときの抵当権設定状況の調査方法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法務局で登記簿謄本を取得するときに、登記簿謄本の交付請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求書の土地・建物の記載をするとともに、共同担保目録の要求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を記載します。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チェックは「全部（抹消を含む）」にレ点をつけて請求する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と全ての共同担保目録の一覧が表示されますので、抹消時の際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漏れを防ぐことができます。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ときどき見かけるのは、先代の相続の時に、専門家に依頼し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ているにも関わらず抵当権の抹消を放置してしまっていること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もありますので注意が必要です。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4BFA4C-751D-539A-82BC-81FF58469058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C31099-5D76-EAAC-4F8D-DB2D17CF0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2518" y="631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4476EF-57DC-245F-EEA0-3327957832E9}"/>
              </a:ext>
            </a:extLst>
          </p:cNvPr>
          <p:cNvSpPr txBox="1"/>
          <p:nvPr/>
        </p:nvSpPr>
        <p:spPr>
          <a:xfrm>
            <a:off x="304800" y="247650"/>
            <a:ext cx="92392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３．根抵当権の消滅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根抵当権を抹消するためには、元本確定という手続きをおこ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なう必要があります。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元本確定とは根抵当権で担保される債権額を確定させること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です。元本確定した債権を返済すると、根抵当権は消滅します。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根抵当権付き不動産の相続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根抵当権の付いた不動産を相続する場合は、早めに手続き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を進めなければなりません。その理由は、根抵当権をそのまま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設定し続ける場合も、相続放棄をする場合も手続きに期限があ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るためです。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根抵当権をそのまま設定し続ける場合は、相続開始から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以内に登記をしなければなりません。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期限を過ぎると相続放棄はできなくなるため、短期間で対応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しなければなりません。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C021E4-4A1F-4552-6C12-6E7798D04F1F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954089B-253E-1603-8006-90B17E5F9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0325" y="303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2514F3-4B2E-A8D2-0038-87D5B90A1397}"/>
              </a:ext>
            </a:extLst>
          </p:cNvPr>
          <p:cNvSpPr txBox="1"/>
          <p:nvPr/>
        </p:nvSpPr>
        <p:spPr>
          <a:xfrm>
            <a:off x="609600" y="384513"/>
            <a:ext cx="91154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そうしないと、相続開始時に元本が確定したものとみなされ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て、通常の抵当権になってしまいます。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根抵当権の付いた不動産を相続したくない場合は、相続開始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か月以内に相続放棄することが必要です。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今回のケースでは、農業を引き継ぐ相続人がいないこと及び　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根抵当の債務はゼロということで、消滅手続をすることとなり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ja-JP" altLang="en-US" sz="24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F5262F-4A77-6F50-A4A5-1C4E5F1ABDCB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DFC2D83-BC62-CB33-1B45-7C6E068F9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5450" y="679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AE97D-A5B7-2515-77CD-1415F8502D29}"/>
              </a:ext>
            </a:extLst>
          </p:cNvPr>
          <p:cNvSpPr txBox="1"/>
          <p:nvPr/>
        </p:nvSpPr>
        <p:spPr>
          <a:xfrm>
            <a:off x="400050" y="400050"/>
            <a:ext cx="928687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４．根抵当権抹消登記手続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債権者ＪＡへの依頼内容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）依頼時に必要な書類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相続人を証明する書類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・法定相続情報（なければ相続人を証明する戸籍謄本等）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・登記簿謄本（抵当権設定）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・委任状（専門家に依頼する場合）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債権者ＪＡに依頼する書類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登記原因証明情報</a:t>
            </a:r>
            <a:r>
              <a:rPr lang="en-US" altLang="ja-JP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解除証書、放棄証書、弁済証書など）</a:t>
            </a:r>
            <a:endParaRPr lang="en-US" altLang="ja-JP" sz="240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登記識別情報または根抵当権設定契約証書（登記済証）</a:t>
            </a:r>
            <a:endParaRPr lang="en-US" altLang="ja-JP" sz="240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kumimoji="1" lang="ja-JP" altLang="en-US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有効期限内（発行日から</a:t>
            </a:r>
            <a:r>
              <a:rPr kumimoji="1" lang="en-US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カ月）の資格証明書または登記</a:t>
            </a:r>
            <a:endParaRPr kumimoji="1" lang="en-US" altLang="ja-JP" sz="2400" b="0" i="0" u="none" strike="noStrike" kern="120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ja-JP" altLang="en-US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事項証明書（代表者記載されて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いるもの）</a:t>
            </a:r>
            <a:r>
              <a:rPr kumimoji="1" lang="ja-JP" altLang="en-US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kumimoji="1" lang="en-US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</a:p>
          <a:p>
            <a:pPr marL="0" algn="l" rtl="0" eaLnBrk="1" fontAlgn="ctr" latinLnBrk="0" hangingPunct="1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・委任状＊</a:t>
            </a:r>
            <a:r>
              <a:rPr kumimoji="1"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</a:p>
          <a:p>
            <a:pPr marL="0" algn="l" rtl="0" eaLnBrk="1" fontAlgn="ctr" latinLnBrk="0" hangingPunct="1"/>
            <a:endParaRPr lang="ja-JP" altLang="ja-JP" sz="2200" b="0" i="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1856E7-73C6-7B2B-E36E-A190C61F4B0C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CA6FCB4-E399-CB1C-5B84-CBAA11C67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3487" y="498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BE7554-D960-2F8C-F52A-13A10E68C1FE}"/>
              </a:ext>
            </a:extLst>
          </p:cNvPr>
          <p:cNvSpPr txBox="1"/>
          <p:nvPr/>
        </p:nvSpPr>
        <p:spPr>
          <a:xfrm>
            <a:off x="561976" y="475387"/>
            <a:ext cx="90582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ctr" latinLnBrk="0" hangingPunct="1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0" i="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kumimoji="1" lang="en-US" altLang="ja-JP" sz="2400" b="0" i="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期限が切れた場合は、金融機関に再発行を依頼してくだ</a:t>
            </a:r>
            <a:endParaRPr lang="en-US" altLang="ja-JP" sz="240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u="none" strike="noStrike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さい。</a:t>
            </a:r>
            <a:endParaRPr lang="en-US" altLang="ja-JP" sz="240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lang="en-US" altLang="ja-JP" sz="2400" b="0" i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本来登記は当事者が共同申請で手続きするものですが、</a:t>
            </a:r>
            <a:r>
              <a:rPr kumimoji="1" lang="ja-JP" altLang="en-US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0" i="0" u="none" strike="noStrike" kern="120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この委任状で当事者の一方や司法書士などに任せることが</a:t>
            </a:r>
            <a:endParaRPr kumimoji="1" lang="en-US" altLang="ja-JP" sz="2400" b="0" i="0" u="none" strike="noStrike" kern="120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algn="l" rtl="0" eaLnBrk="1" fontAlgn="ctr" latinLnBrk="0" hangingPunct="1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ja-JP" sz="2400" b="0" i="0" u="none" strike="noStrike" kern="120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できます。</a:t>
            </a:r>
            <a:endParaRPr lang="ja-JP" altLang="ja-JP" sz="2400" b="0" i="0" u="none" strike="noStrike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AF3DE5-CE02-85CE-F290-761EB0DF1C3E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0EAB65-4634-6902-EC58-176375485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5525" y="793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99EE2B-55C5-B20C-211A-61AAAFA47AA2}"/>
              </a:ext>
            </a:extLst>
          </p:cNvPr>
          <p:cNvSpPr txBox="1"/>
          <p:nvPr/>
        </p:nvSpPr>
        <p:spPr>
          <a:xfrm>
            <a:off x="476250" y="161925"/>
            <a:ext cx="93249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５．休眠担保権等の抹消の方法（参考）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自分の土地の登記にかなり古い抵当権が残ったままになって　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いるけど、それを消したいという相談を受けることがあります。　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12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（昭和の初期やそれ以前の抵当権が残っているようなケース）</a:t>
            </a:r>
            <a:endParaRPr lang="en-US" altLang="ja-JP" sz="2400" b="0" i="0" dirty="0">
              <a:solidFill>
                <a:srgbClr val="21212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担保債権者の所在が分かっている場合と不明の場合によって</a:t>
            </a:r>
            <a:endParaRPr lang="en-US" altLang="ja-JP" sz="2400" dirty="0">
              <a:solidFill>
                <a:srgbClr val="21212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手続きも異なります。</a:t>
            </a:r>
            <a:endParaRPr lang="en-US" altLang="ja-JP" sz="2400" dirty="0">
              <a:solidFill>
                <a:srgbClr val="21212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21212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次頁の抹消方法の表を参考に解説します。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EF934E-F1F9-E70C-60F5-EEAE3DF6D2C6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58A6A16-3C12-9A9D-234F-F45D93B5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0725" y="161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02C42CB-3002-4561-1F72-BE6487A8C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23626"/>
              </p:ext>
            </p:extLst>
          </p:nvPr>
        </p:nvGraphicFramePr>
        <p:xfrm>
          <a:off x="413657" y="803850"/>
          <a:ext cx="9078686" cy="49858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2614">
                  <a:extLst>
                    <a:ext uri="{9D8B030D-6E8A-4147-A177-3AD203B41FA5}">
                      <a16:colId xmlns:a16="http://schemas.microsoft.com/office/drawing/2014/main" val="2637136128"/>
                    </a:ext>
                  </a:extLst>
                </a:gridCol>
                <a:gridCol w="6008915">
                  <a:extLst>
                    <a:ext uri="{9D8B030D-6E8A-4147-A177-3AD203B41FA5}">
                      <a16:colId xmlns:a16="http://schemas.microsoft.com/office/drawing/2014/main" val="189618807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745788358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担保債権者の所在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方　　　　　　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不動産登記法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549659"/>
                  </a:ext>
                </a:extLst>
              </a:tr>
              <a:tr h="69981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判明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①　担保権者との共同申請で行う（場合によっては相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　　　続登記要）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60</a:t>
                      </a:r>
                      <a:r>
                        <a:rPr kumimoji="1" lang="ja-JP" altLang="en-US" sz="2000" dirty="0"/>
                        <a:t>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541842"/>
                  </a:ext>
                </a:extLst>
              </a:tr>
              <a:tr h="74135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②　訴訟を提起して判決を取得したうえでの抹消登記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　　の単独申請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63</a:t>
                      </a:r>
                      <a:r>
                        <a:rPr kumimoji="1" lang="ja-JP" altLang="en-US" sz="2000" dirty="0"/>
                        <a:t>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43393"/>
                  </a:ext>
                </a:extLst>
              </a:tr>
              <a:tr h="69981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不明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③　除権決定を得たうえで、抹消登記の単独申請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70</a:t>
                      </a:r>
                      <a:r>
                        <a:rPr kumimoji="1" lang="ja-JP" altLang="en-US" sz="2000" dirty="0"/>
                        <a:t>条</a:t>
                      </a:r>
                      <a:r>
                        <a:rPr kumimoji="1" lang="en-US" altLang="ja-JP" sz="2000" dirty="0"/>
                        <a:t>1</a:t>
                      </a:r>
                      <a:r>
                        <a:rPr kumimoji="1" lang="ja-JP" altLang="en-US" sz="2000" dirty="0"/>
                        <a:t>・</a:t>
                      </a:r>
                      <a:r>
                        <a:rPr kumimoji="1" lang="en-US" altLang="ja-JP" sz="2000" dirty="0"/>
                        <a:t>2</a:t>
                      </a:r>
                      <a:r>
                        <a:rPr kumimoji="1" lang="ja-JP" altLang="en-US" sz="2000" dirty="0"/>
                        <a:t>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293328"/>
                  </a:ext>
                </a:extLst>
              </a:tr>
              <a:tr h="69981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④　弁済証書による抹消登記の単独申請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70</a:t>
                      </a:r>
                      <a:r>
                        <a:rPr kumimoji="1" lang="ja-JP" altLang="en-US" sz="2000" dirty="0"/>
                        <a:t>条</a:t>
                      </a:r>
                      <a:r>
                        <a:rPr kumimoji="1" lang="en-US" altLang="ja-JP" sz="2000" dirty="0"/>
                        <a:t>4</a:t>
                      </a:r>
                      <a:r>
                        <a:rPr kumimoji="1" lang="ja-JP" altLang="en-US" sz="2000" dirty="0"/>
                        <a:t>項前段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439479"/>
                  </a:ext>
                </a:extLst>
              </a:tr>
              <a:tr h="69981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⑤　供託による、抹消登記の単独申請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70</a:t>
                      </a:r>
                      <a:r>
                        <a:rPr kumimoji="1" lang="ja-JP" altLang="en-US" sz="2000" dirty="0"/>
                        <a:t>条</a:t>
                      </a:r>
                      <a:r>
                        <a:rPr kumimoji="1" lang="en-US" altLang="ja-JP" sz="2000" dirty="0"/>
                        <a:t>4</a:t>
                      </a:r>
                      <a:r>
                        <a:rPr kumimoji="1" lang="ja-JP" altLang="en-US" sz="2000" dirty="0"/>
                        <a:t>項後段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295972"/>
                  </a:ext>
                </a:extLst>
              </a:tr>
              <a:tr h="69981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⑥　担保権者である法人が解散している場合の抹消登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　　記の単独申請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70</a:t>
                      </a:r>
                      <a:r>
                        <a:rPr kumimoji="1" lang="ja-JP" altLang="en-US" sz="2000" dirty="0"/>
                        <a:t>条の２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506718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A13E6B-0EDD-7B7E-2792-5551F057C336}"/>
              </a:ext>
            </a:extLst>
          </p:cNvPr>
          <p:cNvSpPr txBox="1"/>
          <p:nvPr/>
        </p:nvSpPr>
        <p:spPr>
          <a:xfrm>
            <a:off x="228600" y="219075"/>
            <a:ext cx="57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休眠担保権の抹消方法一覧表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2317527-1886-D544-65C8-4BFE6D5592B8}"/>
              </a:ext>
            </a:extLst>
          </p:cNvPr>
          <p:cNvSpPr/>
          <p:nvPr/>
        </p:nvSpPr>
        <p:spPr>
          <a:xfrm>
            <a:off x="917231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12B5CA5-4A8D-B5BA-6522-955B152C5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217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883</TotalTime>
  <Words>1659</Words>
  <Application>Microsoft Office PowerPoint</Application>
  <PresentationFormat>A4 210 x 297 mm</PresentationFormat>
  <Paragraphs>144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11</cp:revision>
  <dcterms:created xsi:type="dcterms:W3CDTF">2025-01-18T02:48:34Z</dcterms:created>
  <dcterms:modified xsi:type="dcterms:W3CDTF">2025-02-27T07:22:57Z</dcterms:modified>
</cp:coreProperties>
</file>