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62" r:id="rId6"/>
    <p:sldId id="265" r:id="rId7"/>
    <p:sldId id="261" r:id="rId8"/>
    <p:sldId id="259" r:id="rId9"/>
    <p:sldId id="264" r:id="rId10"/>
    <p:sldId id="263" r:id="rId11"/>
    <p:sldId id="266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512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2330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211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480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57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2754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137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115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938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271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830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1BA0792-FB0E-4065-AE4F-B86C57424301}" type="datetimeFigureOut">
              <a:rPr kumimoji="1" lang="ja-JP" altLang="en-US" smtClean="0"/>
              <a:t>2024/11/2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A5F6F01-FDE6-481B-904D-20242E025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6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11" Type="http://schemas.openxmlformats.org/officeDocument/2006/relationships/image" Target="../media/image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FC9F4EF-50B2-1D79-0A5A-F592BB5697B1}"/>
              </a:ext>
            </a:extLst>
          </p:cNvPr>
          <p:cNvSpPr/>
          <p:nvPr/>
        </p:nvSpPr>
        <p:spPr>
          <a:xfrm>
            <a:off x="1354361" y="1376660"/>
            <a:ext cx="681628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【</a:t>
            </a:r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事例紹介</a:t>
            </a:r>
            <a:r>
              <a:rPr lang="en-US" altLang="ja-JP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】</a:t>
            </a:r>
          </a:p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遺言内容と異なる遺産</a:t>
            </a:r>
            <a:endParaRPr lang="en-US" altLang="ja-JP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分割協議書について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9600406-392D-015D-1C2A-F2680A81FE7A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13F88DF-4362-C1A0-E9AC-F048EE32B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4276" y="33559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29915F-9735-F21F-5883-580ECBFDD217}"/>
              </a:ext>
            </a:extLst>
          </p:cNvPr>
          <p:cNvSpPr txBox="1"/>
          <p:nvPr/>
        </p:nvSpPr>
        <p:spPr>
          <a:xfrm>
            <a:off x="271056" y="211577"/>
            <a:ext cx="936388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７．</a:t>
            </a:r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遺言と異なる遺産分割協議の内容は有効か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遺言執行者には、遺言書の内容に記載されたことを実現する権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利と義務があります（民法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1012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項）。 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solidFill>
                <a:srgbClr val="444444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そのため、遺言執行者がいる場合に遺言と異なる遺産分割協議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をするには、</a:t>
            </a:r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相続人全員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の同意が必要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です。（実際、相続人全員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が同意しているのに遺言執行者が反対することはほとんどありま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せん。）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今回、相続全員が合意した結果を、遺産分割協議書に取りまと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め、相続しない２人含め相続人全員が署名・押印し取りまとめる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ことができました。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ja-JP" altLang="en-US" sz="2400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9923A91-3317-BBFE-FAF3-CF6462C12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4625" y="317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0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570656E-BCFE-8010-A668-61524C328161}"/>
              </a:ext>
            </a:extLst>
          </p:cNvPr>
          <p:cNvSpPr txBox="1"/>
          <p:nvPr/>
        </p:nvSpPr>
        <p:spPr>
          <a:xfrm>
            <a:off x="381000" y="101620"/>
            <a:ext cx="92583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８．ポイント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遺産分割協議を進める上で、相続人の中で信頼の高い遠方に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住んでいる孫が調整役になり進めたことでした。相続人との対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応状況からみて私の方からお願いしました。情報はメールで全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て送付し、進め方のご提案を含め意見交換をして上で、他の相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続人に調整してもらったのが上手く進めるポイントとなりまし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また、競合している土地については、妻の方が譲歩したので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まとまりました。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遺言書どおりではなく、相続人全員が合意した遺産分割協議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書があれあば、遺言書より優先することを理解しておくことが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ポイントです。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できれば、遺言者の意思どおりに執行することが一番良いの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ですが、問題のある遺言内容もあることから、相続人全員の合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意により遺産分割することができこともできることを知ってお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くことも必要です。</a:t>
            </a: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492F25E-4F71-9905-C535-1D5380DDD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9275" y="212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7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9E95762-9E44-19D8-02D4-F37F064F322C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036692A-501B-2A96-132A-CE9681F445FE}"/>
              </a:ext>
            </a:extLst>
          </p:cNvPr>
          <p:cNvSpPr txBox="1"/>
          <p:nvPr/>
        </p:nvSpPr>
        <p:spPr>
          <a:xfrm>
            <a:off x="371475" y="276225"/>
            <a:ext cx="90868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１．相談の内容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A498AF50-271C-9E5B-C5D0-21D572EF7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863420"/>
              </p:ext>
            </p:extLst>
          </p:nvPr>
        </p:nvGraphicFramePr>
        <p:xfrm>
          <a:off x="888998" y="906107"/>
          <a:ext cx="8826501" cy="5066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8952">
                  <a:extLst>
                    <a:ext uri="{9D8B030D-6E8A-4147-A177-3AD203B41FA5}">
                      <a16:colId xmlns:a16="http://schemas.microsoft.com/office/drawing/2014/main" val="3167436528"/>
                    </a:ext>
                  </a:extLst>
                </a:gridCol>
                <a:gridCol w="7067549">
                  <a:extLst>
                    <a:ext uri="{9D8B030D-6E8A-4147-A177-3AD203B41FA5}">
                      <a16:colId xmlns:a16="http://schemas.microsoft.com/office/drawing/2014/main" val="2081779707"/>
                    </a:ext>
                  </a:extLst>
                </a:gridCol>
              </a:tblGrid>
              <a:tr h="58378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項　　目</a:t>
                      </a:r>
                    </a:p>
                  </a:txBody>
                  <a:tcPr marL="21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内　　　容</a:t>
                      </a:r>
                    </a:p>
                  </a:txBody>
                  <a:tcPr marL="216000" anchor="ctr"/>
                </a:tc>
                <a:extLst>
                  <a:ext uri="{0D108BD9-81ED-4DB2-BD59-A6C34878D82A}">
                    <a16:rowId xmlns:a16="http://schemas.microsoft.com/office/drawing/2014/main" val="3426690178"/>
                  </a:ext>
                </a:extLst>
              </a:tr>
              <a:tr h="583780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相談者</a:t>
                      </a:r>
                    </a:p>
                  </a:txBody>
                  <a:tcPr marL="216000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被相続人の妻</a:t>
                      </a:r>
                    </a:p>
                  </a:txBody>
                  <a:tcPr marL="216000" anchor="ctr"/>
                </a:tc>
                <a:extLst>
                  <a:ext uri="{0D108BD9-81ED-4DB2-BD59-A6C34878D82A}">
                    <a16:rowId xmlns:a16="http://schemas.microsoft.com/office/drawing/2014/main" val="3707779706"/>
                  </a:ext>
                </a:extLst>
              </a:tr>
              <a:tr h="583780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被相続人</a:t>
                      </a:r>
                    </a:p>
                  </a:txBody>
                  <a:tcPr marL="216000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夫</a:t>
                      </a:r>
                    </a:p>
                  </a:txBody>
                  <a:tcPr marL="216000" anchor="ctr"/>
                </a:tc>
                <a:extLst>
                  <a:ext uri="{0D108BD9-81ED-4DB2-BD59-A6C34878D82A}">
                    <a16:rowId xmlns:a16="http://schemas.microsoft.com/office/drawing/2014/main" val="1553376948"/>
                  </a:ext>
                </a:extLst>
              </a:tr>
              <a:tr h="583780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相談種別</a:t>
                      </a:r>
                    </a:p>
                  </a:txBody>
                  <a:tcPr marL="216000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遺言執行と特定不動産の遺産分割</a:t>
                      </a:r>
                    </a:p>
                  </a:txBody>
                  <a:tcPr marL="216000" anchor="ctr"/>
                </a:tc>
                <a:extLst>
                  <a:ext uri="{0D108BD9-81ED-4DB2-BD59-A6C34878D82A}">
                    <a16:rowId xmlns:a16="http://schemas.microsoft.com/office/drawing/2014/main" val="2426661709"/>
                  </a:ext>
                </a:extLst>
              </a:tr>
              <a:tr h="583780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相続人</a:t>
                      </a:r>
                    </a:p>
                  </a:txBody>
                  <a:tcPr marL="216000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妻、長男、代襲相続人（孫）３人（亡長女の子供）</a:t>
                      </a:r>
                    </a:p>
                  </a:txBody>
                  <a:tcPr marL="216000" anchor="ctr"/>
                </a:tc>
                <a:extLst>
                  <a:ext uri="{0D108BD9-81ED-4DB2-BD59-A6C34878D82A}">
                    <a16:rowId xmlns:a16="http://schemas.microsoft.com/office/drawing/2014/main" val="2719411580"/>
                  </a:ext>
                </a:extLst>
              </a:tr>
              <a:tr h="2147168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相談内容</a:t>
                      </a:r>
                    </a:p>
                  </a:txBody>
                  <a:tcPr marL="216000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夫が亡くなり、遺言公正証書の執行を依頼された。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依頼者（妻）には、現在居住している宅地・建物と預貯金の全てと自宅の前の畑を相続させる内容。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その他の財産として、「田畑１５筆の土地を法定相続人に法定相続割合で相続させる」内容となっている。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田畑を相続人が単独で相続させる方法を考えてほしい。</a:t>
                      </a:r>
                    </a:p>
                  </a:txBody>
                  <a:tcPr marL="216000" anchor="ctr"/>
                </a:tc>
                <a:extLst>
                  <a:ext uri="{0D108BD9-81ED-4DB2-BD59-A6C34878D82A}">
                    <a16:rowId xmlns:a16="http://schemas.microsoft.com/office/drawing/2014/main" val="2973859974"/>
                  </a:ext>
                </a:extLst>
              </a:tr>
            </a:tbl>
          </a:graphicData>
        </a:graphic>
      </p:graphicFrame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29D58E4-39A3-13E8-8AAD-5D48D22B7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5500" y="1631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2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AD263D52-988B-17D9-F7B8-ABBA70947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497226"/>
              </p:ext>
            </p:extLst>
          </p:nvPr>
        </p:nvGraphicFramePr>
        <p:xfrm>
          <a:off x="488950" y="932390"/>
          <a:ext cx="9245599" cy="50969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2275">
                  <a:extLst>
                    <a:ext uri="{9D8B030D-6E8A-4147-A177-3AD203B41FA5}">
                      <a16:colId xmlns:a16="http://schemas.microsoft.com/office/drawing/2014/main" val="1634036219"/>
                    </a:ext>
                  </a:extLst>
                </a:gridCol>
                <a:gridCol w="4019550">
                  <a:extLst>
                    <a:ext uri="{9D8B030D-6E8A-4147-A177-3AD203B41FA5}">
                      <a16:colId xmlns:a16="http://schemas.microsoft.com/office/drawing/2014/main" val="3765447685"/>
                    </a:ext>
                  </a:extLst>
                </a:gridCol>
                <a:gridCol w="2047875">
                  <a:extLst>
                    <a:ext uri="{9D8B030D-6E8A-4147-A177-3AD203B41FA5}">
                      <a16:colId xmlns:a16="http://schemas.microsoft.com/office/drawing/2014/main" val="3147252843"/>
                    </a:ext>
                  </a:extLst>
                </a:gridCol>
                <a:gridCol w="1485899">
                  <a:extLst>
                    <a:ext uri="{9D8B030D-6E8A-4147-A177-3AD203B41FA5}">
                      <a16:colId xmlns:a16="http://schemas.microsoft.com/office/drawing/2014/main" val="109866826"/>
                    </a:ext>
                  </a:extLst>
                </a:gridCol>
              </a:tblGrid>
              <a:tr h="49481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財産状況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詳　　　　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評価額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遺言相続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224496"/>
                  </a:ext>
                </a:extLst>
              </a:tr>
              <a:tr h="875439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宅地・建物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国税庁路線価・倍率評価方式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（土地：５００㎡）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３，０００万円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2741453"/>
                  </a:ext>
                </a:extLst>
              </a:tr>
              <a:tr h="871991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畑（宅地の前の畑）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国税庁路線価・倍率評価方式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８０万円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8329"/>
                  </a:ext>
                </a:extLst>
              </a:tr>
              <a:tr h="875439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田畑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(15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筆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)</a:t>
                      </a:r>
                      <a:endParaRPr kumimoji="1" lang="ja-JP" altLang="en-US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国税庁路線価・倍率評価方式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(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立地：バイパス沿いや住宅地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)</a:t>
                      </a:r>
                      <a:endParaRPr kumimoji="1" lang="ja-JP" altLang="en-US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１，３００万円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法定相続人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ctr"/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5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6857188"/>
                  </a:ext>
                </a:extLst>
              </a:tr>
              <a:tr h="494813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預貯金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１，５００万円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3652746"/>
                  </a:ext>
                </a:extLst>
              </a:tr>
              <a:tr h="494813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有価証券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１００万円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8192198"/>
                  </a:ext>
                </a:extLst>
              </a:tr>
              <a:tr h="494813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負債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葬儀費用・医療費・施設使用料等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２００万円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7738618"/>
                  </a:ext>
                </a:extLst>
              </a:tr>
              <a:tr h="494813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財産総額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５，７８０万円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8744922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A0314B4-BAFC-5294-7B3F-229E76B138D4}"/>
              </a:ext>
            </a:extLst>
          </p:cNvPr>
          <p:cNvSpPr txBox="1"/>
          <p:nvPr/>
        </p:nvSpPr>
        <p:spPr>
          <a:xfrm>
            <a:off x="488950" y="257175"/>
            <a:ext cx="700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２．相続財産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AFC25F2-C9FB-8ACA-0597-1DEE2AAE2AE8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3DD171D-9CEE-C12E-6149-C3E628BEC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5450" y="3881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2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685AFB-E43C-1F52-EF6A-ECAB0109E09A}"/>
              </a:ext>
            </a:extLst>
          </p:cNvPr>
          <p:cNvSpPr txBox="1"/>
          <p:nvPr/>
        </p:nvSpPr>
        <p:spPr>
          <a:xfrm>
            <a:off x="461962" y="323850"/>
            <a:ext cx="924401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３．遺言公正証書の内容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妻が居住している宅地・建物（遺言公正証書に不動産の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内容記載）と宅地の前の畑は、単独で妻に相続させるこ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不動産以外の遺言者の有する一切の財産を妻に相続させ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ること。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①以外の遺言者の有する一切の不動産を、遺言者の法定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相続人に法定相続割合で相続させること。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遺言執行者として遺言者の妻を指定。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630B853-E1A3-CE42-1619-BF3567F05475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32BFBCD-5FBA-7F5A-AE96-E3FE74005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0286" y="3238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8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D64877-9007-87A6-17B4-6D82122E4D5C}"/>
              </a:ext>
            </a:extLst>
          </p:cNvPr>
          <p:cNvSpPr txBox="1"/>
          <p:nvPr/>
        </p:nvSpPr>
        <p:spPr>
          <a:xfrm>
            <a:off x="366712" y="229241"/>
            <a:ext cx="917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４．相続関係説明図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265CCB-CE47-469F-8F26-135C1EB50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41" y="967439"/>
            <a:ext cx="1073567" cy="107356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0F1C409-ACC4-4129-90E9-9D8C265E9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11" y="973723"/>
            <a:ext cx="838611" cy="8386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6A7958-6118-41C0-A5B1-FB4039EAD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13" y="2960002"/>
            <a:ext cx="927831" cy="927831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129168B-1F77-4CFC-92D9-2610D55380AC}"/>
              </a:ext>
            </a:extLst>
          </p:cNvPr>
          <p:cNvCxnSpPr>
            <a:cxnSpLocks/>
          </p:cNvCxnSpPr>
          <p:nvPr/>
        </p:nvCxnSpPr>
        <p:spPr>
          <a:xfrm>
            <a:off x="3197801" y="1611121"/>
            <a:ext cx="48427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1AE9D68-3D57-4600-9B63-F274A0BCF5DC}"/>
              </a:ext>
            </a:extLst>
          </p:cNvPr>
          <p:cNvCxnSpPr>
            <a:cxnSpLocks/>
          </p:cNvCxnSpPr>
          <p:nvPr/>
        </p:nvCxnSpPr>
        <p:spPr>
          <a:xfrm flipV="1">
            <a:off x="2018059" y="2658783"/>
            <a:ext cx="1184903" cy="1034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A182C020-5BF1-47D8-B4FE-04C8ABF935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950" y="2008421"/>
            <a:ext cx="923087" cy="923087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EC5FC0A2-7F64-4FB2-85B7-49862C6A56C4}"/>
              </a:ext>
            </a:extLst>
          </p:cNvPr>
          <p:cNvCxnSpPr>
            <a:cxnSpLocks/>
          </p:cNvCxnSpPr>
          <p:nvPr/>
        </p:nvCxnSpPr>
        <p:spPr>
          <a:xfrm>
            <a:off x="3219566" y="1620508"/>
            <a:ext cx="0" cy="232524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42552E2-C59A-42CC-8F31-3BC87E38F7C1}"/>
              </a:ext>
            </a:extLst>
          </p:cNvPr>
          <p:cNvSpPr txBox="1"/>
          <p:nvPr/>
        </p:nvSpPr>
        <p:spPr>
          <a:xfrm>
            <a:off x="1461402" y="2111393"/>
            <a:ext cx="96580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500" b="1" dirty="0"/>
              <a:t>被相続人夫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C1DD9F9-784E-433A-B461-5003506E7670}"/>
              </a:ext>
            </a:extLst>
          </p:cNvPr>
          <p:cNvSpPr txBox="1"/>
          <p:nvPr/>
        </p:nvSpPr>
        <p:spPr>
          <a:xfrm>
            <a:off x="1644717" y="3956258"/>
            <a:ext cx="77302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500" b="1" dirty="0"/>
              <a:t>　妻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F599030-C903-4827-8407-18C5990FA91C}"/>
              </a:ext>
            </a:extLst>
          </p:cNvPr>
          <p:cNvSpPr txBox="1"/>
          <p:nvPr/>
        </p:nvSpPr>
        <p:spPr>
          <a:xfrm>
            <a:off x="1299211" y="778532"/>
            <a:ext cx="1656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600" b="1" u="sng" dirty="0">
                <a:solidFill>
                  <a:srgbClr val="FF0000"/>
                </a:solidFill>
              </a:rPr>
              <a:t>H30.12.15</a:t>
            </a:r>
            <a:r>
              <a:rPr kumimoji="1" lang="ja-JP" altLang="en-US" sz="1600" b="1" u="sng" dirty="0">
                <a:solidFill>
                  <a:srgbClr val="FF0000"/>
                </a:solidFill>
              </a:rPr>
              <a:t>死亡</a:t>
            </a: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A5DEBA73-99D2-4D06-9C76-FAC8A928EC9D}"/>
              </a:ext>
            </a:extLst>
          </p:cNvPr>
          <p:cNvCxnSpPr>
            <a:cxnSpLocks/>
          </p:cNvCxnSpPr>
          <p:nvPr/>
        </p:nvCxnSpPr>
        <p:spPr>
          <a:xfrm flipH="1">
            <a:off x="1496246" y="1253145"/>
            <a:ext cx="779930" cy="734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401282A-7B9A-4F74-A230-528A69772403}"/>
              </a:ext>
            </a:extLst>
          </p:cNvPr>
          <p:cNvSpPr txBox="1"/>
          <p:nvPr/>
        </p:nvSpPr>
        <p:spPr>
          <a:xfrm>
            <a:off x="3833811" y="2553125"/>
            <a:ext cx="15071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500" b="1" u="sng" dirty="0">
                <a:solidFill>
                  <a:srgbClr val="FF0000"/>
                </a:solidFill>
              </a:rPr>
              <a:t>H24.10.23</a:t>
            </a:r>
            <a:r>
              <a:rPr kumimoji="1" lang="ja-JP" altLang="en-US" sz="1500" b="1" u="sng" dirty="0">
                <a:solidFill>
                  <a:srgbClr val="FF0000"/>
                </a:solidFill>
              </a:rPr>
              <a:t>死亡</a:t>
            </a:r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C2AD9F0F-5413-80EA-21A9-87E8EEE4CC79}"/>
              </a:ext>
            </a:extLst>
          </p:cNvPr>
          <p:cNvCxnSpPr>
            <a:cxnSpLocks/>
          </p:cNvCxnSpPr>
          <p:nvPr/>
        </p:nvCxnSpPr>
        <p:spPr>
          <a:xfrm flipH="1">
            <a:off x="2001454" y="2351750"/>
            <a:ext cx="1" cy="651236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35D11EBC-08B4-ED2A-FCA4-530FA03E2324}"/>
              </a:ext>
            </a:extLst>
          </p:cNvPr>
          <p:cNvCxnSpPr/>
          <p:nvPr/>
        </p:nvCxnSpPr>
        <p:spPr>
          <a:xfrm flipH="1">
            <a:off x="1953829" y="2361275"/>
            <a:ext cx="1" cy="651236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63621908-4667-47E6-637E-AA14B9DC3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0" y="4709250"/>
            <a:ext cx="847261" cy="84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859BC7F-474E-E05D-DEFD-3A16B34D684C}"/>
              </a:ext>
            </a:extLst>
          </p:cNvPr>
          <p:cNvSpPr txBox="1"/>
          <p:nvPr/>
        </p:nvSpPr>
        <p:spPr>
          <a:xfrm>
            <a:off x="3930781" y="1902687"/>
            <a:ext cx="77302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500" b="1" dirty="0"/>
              <a:t>　長男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8DEB839-9800-8E4A-7655-E294F588D7FD}"/>
              </a:ext>
            </a:extLst>
          </p:cNvPr>
          <p:cNvSpPr txBox="1"/>
          <p:nvPr/>
        </p:nvSpPr>
        <p:spPr>
          <a:xfrm>
            <a:off x="3833811" y="3898716"/>
            <a:ext cx="1838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被代襲者（長女）</a:t>
            </a: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693260EE-D76E-74AB-0F79-98559BC9E3AF}"/>
              </a:ext>
            </a:extLst>
          </p:cNvPr>
          <p:cNvCxnSpPr>
            <a:cxnSpLocks/>
          </p:cNvCxnSpPr>
          <p:nvPr/>
        </p:nvCxnSpPr>
        <p:spPr>
          <a:xfrm>
            <a:off x="3216851" y="3925696"/>
            <a:ext cx="48427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ED3D62E9-AB51-A326-2527-06C9F6443694}"/>
              </a:ext>
            </a:extLst>
          </p:cNvPr>
          <p:cNvCxnSpPr/>
          <p:nvPr/>
        </p:nvCxnSpPr>
        <p:spPr>
          <a:xfrm>
            <a:off x="4381500" y="4162425"/>
            <a:ext cx="0" cy="561975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E862B2A4-349D-693E-F918-2BAF403BD6D6}"/>
              </a:ext>
            </a:extLst>
          </p:cNvPr>
          <p:cNvCxnSpPr/>
          <p:nvPr/>
        </p:nvCxnSpPr>
        <p:spPr>
          <a:xfrm>
            <a:off x="4419600" y="4162425"/>
            <a:ext cx="0" cy="561975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2B23EB9-4929-B1F6-056D-9F3055864D80}"/>
              </a:ext>
            </a:extLst>
          </p:cNvPr>
          <p:cNvSpPr txBox="1"/>
          <p:nvPr/>
        </p:nvSpPr>
        <p:spPr>
          <a:xfrm>
            <a:off x="4195395" y="4771356"/>
            <a:ext cx="700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妻</a:t>
            </a: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F254CA58-C9B9-06F7-FC96-A06129CA997C}"/>
              </a:ext>
            </a:extLst>
          </p:cNvPr>
          <p:cNvCxnSpPr/>
          <p:nvPr/>
        </p:nvCxnSpPr>
        <p:spPr>
          <a:xfrm>
            <a:off x="4419600" y="4432962"/>
            <a:ext cx="107632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フローチャート: 書類 38">
            <a:extLst>
              <a:ext uri="{FF2B5EF4-FFF2-40B4-BE49-F238E27FC236}">
                <a16:creationId xmlns:a16="http://schemas.microsoft.com/office/drawing/2014/main" id="{55D57E84-49D5-8C9F-7E6A-BF3D35FEE361}"/>
              </a:ext>
            </a:extLst>
          </p:cNvPr>
          <p:cNvSpPr/>
          <p:nvPr/>
        </p:nvSpPr>
        <p:spPr>
          <a:xfrm>
            <a:off x="2287090" y="1295494"/>
            <a:ext cx="793114" cy="637491"/>
          </a:xfrm>
          <a:prstGeom prst="flowChart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/>
              <a:t>遺言証書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58582E2-7B61-E840-621E-7C21CE7C7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213" y="3442223"/>
            <a:ext cx="843216" cy="84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9832355E-B6EA-6E61-9FF4-A46530821F35}"/>
              </a:ext>
            </a:extLst>
          </p:cNvPr>
          <p:cNvCxnSpPr>
            <a:cxnSpLocks/>
          </p:cNvCxnSpPr>
          <p:nvPr/>
        </p:nvCxnSpPr>
        <p:spPr>
          <a:xfrm>
            <a:off x="5495924" y="2342225"/>
            <a:ext cx="0" cy="3029875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B3AEE6A3-CF6A-A40B-169F-84EC45F7D31A}"/>
              </a:ext>
            </a:extLst>
          </p:cNvPr>
          <p:cNvCxnSpPr/>
          <p:nvPr/>
        </p:nvCxnSpPr>
        <p:spPr>
          <a:xfrm>
            <a:off x="5495924" y="2361275"/>
            <a:ext cx="55598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5C32F9BB-A672-38E1-40E3-894A34B85185}"/>
              </a:ext>
            </a:extLst>
          </p:cNvPr>
          <p:cNvCxnSpPr/>
          <p:nvPr/>
        </p:nvCxnSpPr>
        <p:spPr>
          <a:xfrm>
            <a:off x="5495924" y="3675725"/>
            <a:ext cx="55598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97B93A6D-BD9C-BABF-C59F-6F4D39BF88CC}"/>
              </a:ext>
            </a:extLst>
          </p:cNvPr>
          <p:cNvCxnSpPr/>
          <p:nvPr/>
        </p:nvCxnSpPr>
        <p:spPr>
          <a:xfrm>
            <a:off x="5505449" y="5342600"/>
            <a:ext cx="55598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AB6E5EF8-4617-C994-4A9B-0726F19BB780}"/>
              </a:ext>
            </a:extLst>
          </p:cNvPr>
          <p:cNvSpPr txBox="1"/>
          <p:nvPr/>
        </p:nvSpPr>
        <p:spPr>
          <a:xfrm>
            <a:off x="6319430" y="1749037"/>
            <a:ext cx="1137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代襲者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AAD25E79-9A38-8BCA-4ADB-941E0284E37C}"/>
              </a:ext>
            </a:extLst>
          </p:cNvPr>
          <p:cNvSpPr txBox="1"/>
          <p:nvPr/>
        </p:nvSpPr>
        <p:spPr>
          <a:xfrm>
            <a:off x="6337664" y="3189698"/>
            <a:ext cx="1137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代襲者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F9FF2CC6-EB4A-1446-9B0B-FFE1AEC273C5}"/>
              </a:ext>
            </a:extLst>
          </p:cNvPr>
          <p:cNvSpPr txBox="1"/>
          <p:nvPr/>
        </p:nvSpPr>
        <p:spPr>
          <a:xfrm>
            <a:off x="6424205" y="4482712"/>
            <a:ext cx="1137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代襲者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7BEB9D90-5AAE-266E-E567-09F537D2495D}"/>
              </a:ext>
            </a:extLst>
          </p:cNvPr>
          <p:cNvSpPr txBox="1"/>
          <p:nvPr/>
        </p:nvSpPr>
        <p:spPr>
          <a:xfrm>
            <a:off x="6990396" y="2576138"/>
            <a:ext cx="1514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孫（長男）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BD79B37C-A09F-CF9E-C25A-E1B362DFC12A}"/>
              </a:ext>
            </a:extLst>
          </p:cNvPr>
          <p:cNvSpPr txBox="1"/>
          <p:nvPr/>
        </p:nvSpPr>
        <p:spPr>
          <a:xfrm>
            <a:off x="6930585" y="3887833"/>
            <a:ext cx="1514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孫（長女）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8EB32B6-5607-3E8B-7F26-4E184385A218}"/>
              </a:ext>
            </a:extLst>
          </p:cNvPr>
          <p:cNvSpPr txBox="1"/>
          <p:nvPr/>
        </p:nvSpPr>
        <p:spPr>
          <a:xfrm>
            <a:off x="7063935" y="5116558"/>
            <a:ext cx="1514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孫（二男）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96E35228-7FFD-EBE3-A5BB-770946A73E9D}"/>
              </a:ext>
            </a:extLst>
          </p:cNvPr>
          <p:cNvSpPr txBox="1"/>
          <p:nvPr/>
        </p:nvSpPr>
        <p:spPr>
          <a:xfrm>
            <a:off x="635590" y="5647419"/>
            <a:ext cx="8901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＊代襲相続（だいしゅうそうぞく）とは、被相続人より先に相続人が亡くなった場合に、被相</a:t>
            </a:r>
            <a:endParaRPr kumimoji="1" lang="en-US" altLang="ja-JP" dirty="0"/>
          </a:p>
          <a:p>
            <a:r>
              <a:rPr kumimoji="1" lang="ja-JP" altLang="en-US" dirty="0"/>
              <a:t>　続人から見て、孫・ひ孫等が相続財産を受け継ぐことをいいます。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7CE4BCF-55AB-BB23-2C14-F5C3E907E87B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608E1E-8248-F1EB-CEF0-C30A2161F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744" y="2846432"/>
            <a:ext cx="1041401" cy="104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0E971852-0AE2-4A14-A090-CF9BFF147A4C}"/>
              </a:ext>
            </a:extLst>
          </p:cNvPr>
          <p:cNvCxnSpPr>
            <a:cxnSpLocks/>
          </p:cNvCxnSpPr>
          <p:nvPr/>
        </p:nvCxnSpPr>
        <p:spPr>
          <a:xfrm flipH="1">
            <a:off x="4050283" y="3017655"/>
            <a:ext cx="774790" cy="7160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552F294-CB7C-9B93-0AE7-221AB8E02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09434" y="3096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1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D525A7A-6E09-6A1B-F378-4067688A95E1}"/>
              </a:ext>
            </a:extLst>
          </p:cNvPr>
          <p:cNvSpPr txBox="1"/>
          <p:nvPr/>
        </p:nvSpPr>
        <p:spPr>
          <a:xfrm>
            <a:off x="171449" y="266700"/>
            <a:ext cx="968692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５．遺言執行者の最初の業務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（１）相続人全員に遺言執行就任の通知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遺言執行を専門家に委任するときはその専門家の情報通知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（２）遺言公正証書の開示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遺言公正証書のコピー送付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（３）財産目録の開示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D32C627-9482-1F84-DAA0-AC65E489BA8A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A55C481-5A87-47CD-3335-ED17B189B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60975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0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E2A9CA-E594-6AD6-3CF2-75832D5D5F45}"/>
              </a:ext>
            </a:extLst>
          </p:cNvPr>
          <p:cNvSpPr txBox="1"/>
          <p:nvPr/>
        </p:nvSpPr>
        <p:spPr>
          <a:xfrm>
            <a:off x="304800" y="304800"/>
            <a:ext cx="930592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６．遺言執行における課題と進め方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）遺言公正書の条項に次のような記述がありました。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第２条　遺言者は、上記記載の不動産以外の遺言者の有する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一切の不動産を、遺言者の法定相続人に法定相続割合で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相続させる。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本条解釈では、相続不動産個々（１５筆の田）について５人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の相続人が５分の１の割合で共有することとなります。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今後の、相続・売買等の処分に関して、共有者全員が関わっ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てくることとなり複雑化し、単独での処分ができなります。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このような状況を避けるため、相続人全員と協議し、不動産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単位に単独相続することが好ましいと考えました。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遺言者は、相続人の中で農家を継ぐ人はいないので、後は相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続人が話し合って決めてほしいとの意図ではないかと思われる。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9375ECE-79B5-CFD4-73E4-B4896C72DFFA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353C8B7-116E-AEAC-0A13-9C70FD022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18250" y="304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5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ADE64D-9E75-322E-5BEC-857234621E74}"/>
              </a:ext>
            </a:extLst>
          </p:cNvPr>
          <p:cNvSpPr txBox="1"/>
          <p:nvPr/>
        </p:nvSpPr>
        <p:spPr>
          <a:xfrm>
            <a:off x="304800" y="352425"/>
            <a:ext cx="9296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）不動産相続に関する遺産分割協議の前提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５人の相続人の中には遠方に居住している相続人もいる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ことから、田畑を相続する意向があるかどうか確認をす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ること。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１５筆の田それぞれについて、単独所有で相続できる方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向で調整すること。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５人の相続人の中から調整できる人を選定し、その人が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中心になって協議を進めること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バイパス沿いの不動産等優良物権の希望者の調整をする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690F6FF-C170-ACA1-9259-1A8574E97354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64A578A-9F36-38E6-41F9-0E127A099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4050" y="352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0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57AB05-0CE2-B52D-A196-DFF04380A5EB}"/>
              </a:ext>
            </a:extLst>
          </p:cNvPr>
          <p:cNvSpPr txBox="1"/>
          <p:nvPr/>
        </p:nvSpPr>
        <p:spPr>
          <a:xfrm>
            <a:off x="295274" y="371475"/>
            <a:ext cx="91916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（１）不動産相続に関する分割協議の進め方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５人の相続人のうち、２人は田畑の相続を希望しない旨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意思表示があった。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不動産の詳細情報（所在地図・写真・評価額等）を相続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人全員が共有でき、相続したい田畑を選定してもらった。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競合する土地については、調整人を介して再調整し、最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終的に不動産単位の所有者が決定した。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相続人にどの不動産を相続させるかを遺産分割協議書に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記載し、相続人全員（５人）が署名・押印することによ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り、遺産分割協議書を作成することができた。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DA1DD18-01A4-82D6-A027-76DA58FCBA9F}"/>
              </a:ext>
            </a:extLst>
          </p:cNvPr>
          <p:cNvSpPr/>
          <p:nvPr/>
        </p:nvSpPr>
        <p:spPr>
          <a:xfrm>
            <a:off x="278977" y="648327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4D7DD50-76A3-7A57-78E9-C16D9FC18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4000" y="3668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2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743</TotalTime>
  <Words>1491</Words>
  <Application>Microsoft Office PowerPoint</Application>
  <PresentationFormat>A4 210 x 297 mm</PresentationFormat>
  <Paragraphs>177</Paragraphs>
  <Slides>11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6" baseType="lpstr">
      <vt:lpstr>UD デジタル 教科書体 N-R</vt:lpstr>
      <vt:lpstr>Arial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基文 栂村</dc:creator>
  <cp:lastModifiedBy>基文 栂村</cp:lastModifiedBy>
  <cp:revision>14</cp:revision>
  <dcterms:created xsi:type="dcterms:W3CDTF">2024-10-20T03:04:09Z</dcterms:created>
  <dcterms:modified xsi:type="dcterms:W3CDTF">2024-11-02T08:18:01Z</dcterms:modified>
</cp:coreProperties>
</file>