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57" r:id="rId3"/>
    <p:sldId id="258" r:id="rId4"/>
    <p:sldId id="260" r:id="rId5"/>
    <p:sldId id="276" r:id="rId6"/>
    <p:sldId id="261" r:id="rId7"/>
    <p:sldId id="262" r:id="rId8"/>
    <p:sldId id="267" r:id="rId9"/>
    <p:sldId id="263" r:id="rId10"/>
    <p:sldId id="264" r:id="rId11"/>
    <p:sldId id="265" r:id="rId12"/>
    <p:sldId id="266" r:id="rId13"/>
    <p:sldId id="259" r:id="rId14"/>
    <p:sldId id="268" r:id="rId15"/>
    <p:sldId id="269" r:id="rId16"/>
    <p:sldId id="270" r:id="rId17"/>
    <p:sldId id="271" r:id="rId18"/>
    <p:sldId id="272" r:id="rId19"/>
    <p:sldId id="273" r:id="rId20"/>
    <p:sldId id="274" r:id="rId21"/>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061" autoAdjust="0"/>
    <p:restoredTop sz="94660"/>
  </p:normalViewPr>
  <p:slideViewPr>
    <p:cSldViewPr snapToGrid="0">
      <p:cViewPr varScale="1">
        <p:scale>
          <a:sx n="74" d="100"/>
          <a:sy n="74" d="100"/>
        </p:scale>
        <p:origin x="77" y="28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91540" y="758952"/>
            <a:ext cx="817245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893791" y="4455621"/>
            <a:ext cx="817245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D9F2AD50-29E7-485D-BBB7-88D180F8B6A9}" type="datetimeFigureOut">
              <a:rPr kumimoji="1" lang="ja-JP" altLang="en-US" smtClean="0"/>
              <a:t>2024/8/3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52EFDE9-BB55-4DE0-A78B-58C0CDA6C3A6}" type="slidenum">
              <a:rPr kumimoji="1" lang="ja-JP" altLang="en-US" smtClean="0"/>
              <a:t>‹#›</a:t>
            </a:fld>
            <a:endParaRPr kumimoji="1" lang="ja-JP" altLang="en-US"/>
          </a:p>
        </p:txBody>
      </p:sp>
      <p:cxnSp>
        <p:nvCxnSpPr>
          <p:cNvPr id="9" name="Straight Connector 8"/>
          <p:cNvCxnSpPr/>
          <p:nvPr/>
        </p:nvCxnSpPr>
        <p:spPr>
          <a:xfrm>
            <a:off x="981223" y="4343400"/>
            <a:ext cx="80238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4809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9F2AD50-29E7-485D-BBB7-88D180F8B6A9}" type="datetimeFigureOut">
              <a:rPr kumimoji="1" lang="ja-JP" altLang="en-US" smtClean="0"/>
              <a:t>2024/8/3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52EFDE9-BB55-4DE0-A78B-58C0CDA6C3A6}" type="slidenum">
              <a:rPr kumimoji="1" lang="ja-JP" altLang="en-US" smtClean="0"/>
              <a:t>‹#›</a:t>
            </a:fld>
            <a:endParaRPr kumimoji="1" lang="ja-JP" altLang="en-US"/>
          </a:p>
        </p:txBody>
      </p:sp>
    </p:spTree>
    <p:extLst>
      <p:ext uri="{BB962C8B-B14F-4D97-AF65-F5344CB8AC3E}">
        <p14:creationId xmlns:p14="http://schemas.microsoft.com/office/powerpoint/2010/main" val="15935029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7088982" y="412302"/>
            <a:ext cx="2135981" cy="575989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412302"/>
            <a:ext cx="6284119" cy="5759898"/>
          </a:xfrm>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9F2AD50-29E7-485D-BBB7-88D180F8B6A9}" type="datetimeFigureOut">
              <a:rPr kumimoji="1" lang="ja-JP" altLang="en-US" smtClean="0"/>
              <a:t>2024/8/3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52EFDE9-BB55-4DE0-A78B-58C0CDA6C3A6}" type="slidenum">
              <a:rPr kumimoji="1" lang="ja-JP" altLang="en-US" smtClean="0"/>
              <a:t>‹#›</a:t>
            </a:fld>
            <a:endParaRPr kumimoji="1" lang="ja-JP" altLang="en-US"/>
          </a:p>
        </p:txBody>
      </p:sp>
    </p:spTree>
    <p:extLst>
      <p:ext uri="{BB962C8B-B14F-4D97-AF65-F5344CB8AC3E}">
        <p14:creationId xmlns:p14="http://schemas.microsoft.com/office/powerpoint/2010/main" val="9602817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9F2AD50-29E7-485D-BBB7-88D180F8B6A9}" type="datetimeFigureOut">
              <a:rPr kumimoji="1" lang="ja-JP" altLang="en-US" smtClean="0"/>
              <a:t>2024/8/3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52EFDE9-BB55-4DE0-A78B-58C0CDA6C3A6}" type="slidenum">
              <a:rPr kumimoji="1" lang="ja-JP" altLang="en-US" smtClean="0"/>
              <a:t>‹#›</a:t>
            </a:fld>
            <a:endParaRPr kumimoji="1" lang="ja-JP" altLang="en-US"/>
          </a:p>
        </p:txBody>
      </p:sp>
    </p:spTree>
    <p:extLst>
      <p:ext uri="{BB962C8B-B14F-4D97-AF65-F5344CB8AC3E}">
        <p14:creationId xmlns:p14="http://schemas.microsoft.com/office/powerpoint/2010/main" val="39271107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91540" y="758952"/>
            <a:ext cx="8172450" cy="3566160"/>
          </a:xfrm>
        </p:spPr>
        <p:txBody>
          <a:bodyPr anchor="b" anchorCtr="0">
            <a:normAutofit/>
          </a:bodyPr>
          <a:lstStyle>
            <a:lvl1pPr>
              <a:lnSpc>
                <a:spcPct val="85000"/>
              </a:lnSpc>
              <a:defRPr sz="8000" b="0">
                <a:solidFill>
                  <a:schemeClr val="tx1">
                    <a:lumMod val="85000"/>
                    <a:lumOff val="15000"/>
                  </a:schemeClr>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91540" y="4453128"/>
            <a:ext cx="817245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D9F2AD50-29E7-485D-BBB7-88D180F8B6A9}" type="datetimeFigureOut">
              <a:rPr kumimoji="1" lang="ja-JP" altLang="en-US" smtClean="0"/>
              <a:t>2024/8/3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52EFDE9-BB55-4DE0-A78B-58C0CDA6C3A6}" type="slidenum">
              <a:rPr kumimoji="1" lang="ja-JP" altLang="en-US" smtClean="0"/>
              <a:t>‹#›</a:t>
            </a:fld>
            <a:endParaRPr kumimoji="1" lang="ja-JP" altLang="en-US"/>
          </a:p>
        </p:txBody>
      </p:sp>
      <p:cxnSp>
        <p:nvCxnSpPr>
          <p:cNvPr id="9" name="Straight Connector 8"/>
          <p:cNvCxnSpPr/>
          <p:nvPr/>
        </p:nvCxnSpPr>
        <p:spPr>
          <a:xfrm>
            <a:off x="981223" y="4343400"/>
            <a:ext cx="80238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0219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a:xfrm>
            <a:off x="891540" y="286605"/>
            <a:ext cx="8172450" cy="1450757"/>
          </a:xfr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91540" y="1845734"/>
            <a:ext cx="401193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52060" y="1845735"/>
            <a:ext cx="401193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D9F2AD50-29E7-485D-BBB7-88D180F8B6A9}" type="datetimeFigureOut">
              <a:rPr kumimoji="1" lang="ja-JP" altLang="en-US" smtClean="0"/>
              <a:t>2024/8/3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52EFDE9-BB55-4DE0-A78B-58C0CDA6C3A6}" type="slidenum">
              <a:rPr kumimoji="1" lang="ja-JP" altLang="en-US" smtClean="0"/>
              <a:t>‹#›</a:t>
            </a:fld>
            <a:endParaRPr kumimoji="1" lang="ja-JP" altLang="en-US"/>
          </a:p>
        </p:txBody>
      </p:sp>
    </p:spTree>
    <p:extLst>
      <p:ext uri="{BB962C8B-B14F-4D97-AF65-F5344CB8AC3E}">
        <p14:creationId xmlns:p14="http://schemas.microsoft.com/office/powerpoint/2010/main" val="29210971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a:xfrm>
            <a:off x="891540" y="286605"/>
            <a:ext cx="8172450" cy="1450757"/>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91540" y="1846052"/>
            <a:ext cx="401193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91540" y="2582334"/>
            <a:ext cx="401193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52060" y="1846052"/>
            <a:ext cx="401193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52060" y="2582334"/>
            <a:ext cx="401193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D9F2AD50-29E7-485D-BBB7-88D180F8B6A9}" type="datetimeFigureOut">
              <a:rPr kumimoji="1" lang="ja-JP" altLang="en-US" smtClean="0"/>
              <a:t>2024/8/3</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352EFDE9-BB55-4DE0-A78B-58C0CDA6C3A6}" type="slidenum">
              <a:rPr kumimoji="1" lang="ja-JP" altLang="en-US" smtClean="0"/>
              <a:t>‹#›</a:t>
            </a:fld>
            <a:endParaRPr kumimoji="1" lang="ja-JP" altLang="en-US"/>
          </a:p>
        </p:txBody>
      </p:sp>
    </p:spTree>
    <p:extLst>
      <p:ext uri="{BB962C8B-B14F-4D97-AF65-F5344CB8AC3E}">
        <p14:creationId xmlns:p14="http://schemas.microsoft.com/office/powerpoint/2010/main" val="4411764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D9F2AD50-29E7-485D-BBB7-88D180F8B6A9}" type="datetimeFigureOut">
              <a:rPr kumimoji="1" lang="ja-JP" altLang="en-US" smtClean="0"/>
              <a:t>2024/8/3</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352EFDE9-BB55-4DE0-A78B-58C0CDA6C3A6}" type="slidenum">
              <a:rPr kumimoji="1" lang="ja-JP" altLang="en-US" smtClean="0"/>
              <a:t>‹#›</a:t>
            </a:fld>
            <a:endParaRPr kumimoji="1" lang="ja-JP" altLang="en-US"/>
          </a:p>
        </p:txBody>
      </p:sp>
    </p:spTree>
    <p:extLst>
      <p:ext uri="{BB962C8B-B14F-4D97-AF65-F5344CB8AC3E}">
        <p14:creationId xmlns:p14="http://schemas.microsoft.com/office/powerpoint/2010/main" val="28615060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5" name="Rectangle 4"/>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D9F2AD50-29E7-485D-BBB7-88D180F8B6A9}" type="datetimeFigureOut">
              <a:rPr kumimoji="1" lang="ja-JP" altLang="en-US" smtClean="0"/>
              <a:t>2024/8/3</a:t>
            </a:fld>
            <a:endParaRPr kumimoji="1" lang="ja-JP" alt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kumimoji="1" lang="ja-JP" altLang="en-US"/>
          </a:p>
        </p:txBody>
      </p:sp>
      <p:sp>
        <p:nvSpPr>
          <p:cNvPr id="9" name="Slide Number Placeholder 8"/>
          <p:cNvSpPr>
            <a:spLocks noGrp="1"/>
          </p:cNvSpPr>
          <p:nvPr>
            <p:ph type="sldNum" sz="quarter" idx="12"/>
          </p:nvPr>
        </p:nvSpPr>
        <p:spPr/>
        <p:txBody>
          <a:bodyPr/>
          <a:lstStyle/>
          <a:p>
            <a:fld id="{352EFDE9-BB55-4DE0-A78B-58C0CDA6C3A6}" type="slidenum">
              <a:rPr kumimoji="1" lang="ja-JP" altLang="en-US" smtClean="0"/>
              <a:t>‹#›</a:t>
            </a:fld>
            <a:endParaRPr kumimoji="1" lang="ja-JP" altLang="en-US"/>
          </a:p>
        </p:txBody>
      </p:sp>
    </p:spTree>
    <p:extLst>
      <p:ext uri="{BB962C8B-B14F-4D97-AF65-F5344CB8AC3E}">
        <p14:creationId xmlns:p14="http://schemas.microsoft.com/office/powerpoint/2010/main" val="27341089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8" name="Rectangle 7"/>
          <p:cNvSpPr/>
          <p:nvPr/>
        </p:nvSpPr>
        <p:spPr>
          <a:xfrm>
            <a:off x="15" y="0"/>
            <a:ext cx="329126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282557" y="0"/>
            <a:ext cx="5200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71475" y="594359"/>
            <a:ext cx="2600325" cy="2286000"/>
          </a:xfrm>
        </p:spPr>
        <p:txBody>
          <a:bodyPr anchor="b">
            <a:normAutofit/>
          </a:bodyPr>
          <a:lstStyle>
            <a:lvl1pPr>
              <a:defRPr sz="3600" b="0">
                <a:solidFill>
                  <a:srgbClr val="FFFFFF"/>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3900488" y="731520"/>
            <a:ext cx="5274945" cy="5257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371475" y="2926080"/>
            <a:ext cx="2600325"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a:xfrm>
            <a:off x="378229" y="6459787"/>
            <a:ext cx="2127540" cy="365125"/>
          </a:xfrm>
        </p:spPr>
        <p:txBody>
          <a:bodyPr/>
          <a:lstStyle>
            <a:lvl1pPr algn="l">
              <a:defRPr/>
            </a:lvl1pPr>
          </a:lstStyle>
          <a:p>
            <a:fld id="{D9F2AD50-29E7-485D-BBB7-88D180F8B6A9}" type="datetimeFigureOut">
              <a:rPr kumimoji="1" lang="ja-JP" altLang="en-US" smtClean="0"/>
              <a:t>2024/8/3</a:t>
            </a:fld>
            <a:endParaRPr kumimoji="1" lang="ja-JP" altLang="en-US"/>
          </a:p>
        </p:txBody>
      </p:sp>
      <p:sp>
        <p:nvSpPr>
          <p:cNvPr id="6" name="Footer Placeholder 5"/>
          <p:cNvSpPr>
            <a:spLocks noGrp="1"/>
          </p:cNvSpPr>
          <p:nvPr>
            <p:ph type="ftr" sz="quarter" idx="11"/>
          </p:nvPr>
        </p:nvSpPr>
        <p:spPr>
          <a:xfrm>
            <a:off x="3900487" y="6459787"/>
            <a:ext cx="3776663" cy="365125"/>
          </a:xfrm>
        </p:spPr>
        <p:txBody>
          <a:bodyPr/>
          <a:lstStyle>
            <a:lvl1pPr algn="l">
              <a:defRPr>
                <a:solidFill>
                  <a:schemeClr val="tx2"/>
                </a:solidFill>
              </a:defRPr>
            </a:lvl1pPr>
          </a:lstStyle>
          <a:p>
            <a:endParaRPr kumimoji="1" lang="ja-JP" alt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52EFDE9-BB55-4DE0-A78B-58C0CDA6C3A6}" type="slidenum">
              <a:rPr kumimoji="1" lang="ja-JP" altLang="en-US" smtClean="0"/>
              <a:t>‹#›</a:t>
            </a:fld>
            <a:endParaRPr kumimoji="1" lang="ja-JP" altLang="en-US"/>
          </a:p>
        </p:txBody>
      </p:sp>
    </p:spTree>
    <p:extLst>
      <p:ext uri="{BB962C8B-B14F-4D97-AF65-F5344CB8AC3E}">
        <p14:creationId xmlns:p14="http://schemas.microsoft.com/office/powerpoint/2010/main" val="15088618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8" name="Rectangle 7"/>
          <p:cNvSpPr/>
          <p:nvPr/>
        </p:nvSpPr>
        <p:spPr>
          <a:xfrm>
            <a:off x="0" y="4953000"/>
            <a:ext cx="9903421"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3" y="491507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91540" y="5074920"/>
            <a:ext cx="8217337" cy="822960"/>
          </a:xfrm>
        </p:spPr>
        <p:txBody>
          <a:bodyPr tIns="0" bIns="0" anchor="b">
            <a:noAutofit/>
          </a:bodyPr>
          <a:lstStyle>
            <a:lvl1pPr>
              <a:defRPr sz="3600" b="0">
                <a:solidFill>
                  <a:srgbClr val="FFFFFF"/>
                </a:solidFill>
              </a:defRPr>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4" y="0"/>
            <a:ext cx="9905988"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91540" y="5907024"/>
            <a:ext cx="822198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D9F2AD50-29E7-485D-BBB7-88D180F8B6A9}" type="datetimeFigureOut">
              <a:rPr kumimoji="1" lang="ja-JP" altLang="en-US" smtClean="0"/>
              <a:t>2024/8/3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52EFDE9-BB55-4DE0-A78B-58C0CDA6C3A6}" type="slidenum">
              <a:rPr kumimoji="1" lang="ja-JP" altLang="en-US" smtClean="0"/>
              <a:t>‹#›</a:t>
            </a:fld>
            <a:endParaRPr kumimoji="1" lang="ja-JP" altLang="en-US"/>
          </a:p>
        </p:txBody>
      </p:sp>
    </p:spTree>
    <p:extLst>
      <p:ext uri="{BB962C8B-B14F-4D97-AF65-F5344CB8AC3E}">
        <p14:creationId xmlns:p14="http://schemas.microsoft.com/office/powerpoint/2010/main" val="31043473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9906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9906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91540" y="286605"/>
            <a:ext cx="8172450" cy="1450757"/>
          </a:xfrm>
          <a:prstGeom prst="rect">
            <a:avLst/>
          </a:prstGeom>
        </p:spPr>
        <p:txBody>
          <a:bodyPr vert="horz" lIns="91440" tIns="45720" rIns="91440" bIns="45720" rtlCol="0" anchor="b">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91539" y="1845734"/>
            <a:ext cx="8172451" cy="4023360"/>
          </a:xfrm>
          <a:prstGeom prst="rect">
            <a:avLst/>
          </a:prstGeom>
        </p:spPr>
        <p:txBody>
          <a:bodyPr vert="horz" lIns="0" tIns="45720" rIns="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91542" y="6459787"/>
            <a:ext cx="2008720" cy="365125"/>
          </a:xfrm>
          <a:prstGeom prst="rect">
            <a:avLst/>
          </a:prstGeom>
        </p:spPr>
        <p:txBody>
          <a:bodyPr vert="horz" lIns="91440" tIns="45720" rIns="91440" bIns="45720" rtlCol="0" anchor="ctr"/>
          <a:lstStyle>
            <a:lvl1pPr algn="l">
              <a:defRPr sz="900">
                <a:solidFill>
                  <a:srgbClr val="FFFFFF"/>
                </a:solidFill>
              </a:defRPr>
            </a:lvl1pPr>
          </a:lstStyle>
          <a:p>
            <a:fld id="{D9F2AD50-29E7-485D-BBB7-88D180F8B6A9}" type="datetimeFigureOut">
              <a:rPr kumimoji="1" lang="ja-JP" altLang="en-US" smtClean="0"/>
              <a:t>2024/8/3</a:t>
            </a:fld>
            <a:endParaRPr kumimoji="1" lang="ja-JP" altLang="en-US"/>
          </a:p>
        </p:txBody>
      </p:sp>
      <p:sp>
        <p:nvSpPr>
          <p:cNvPr id="5" name="Footer Placeholder 4"/>
          <p:cNvSpPr>
            <a:spLocks noGrp="1"/>
          </p:cNvSpPr>
          <p:nvPr>
            <p:ph type="ftr" sz="quarter" idx="3"/>
          </p:nvPr>
        </p:nvSpPr>
        <p:spPr>
          <a:xfrm>
            <a:off x="2995026" y="6459787"/>
            <a:ext cx="3918528"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kumimoji="1" lang="ja-JP" altLang="en-US"/>
          </a:p>
        </p:txBody>
      </p:sp>
      <p:sp>
        <p:nvSpPr>
          <p:cNvPr id="6" name="Slide Number Placeholder 5"/>
          <p:cNvSpPr>
            <a:spLocks noGrp="1"/>
          </p:cNvSpPr>
          <p:nvPr>
            <p:ph type="sldNum" sz="quarter" idx="4"/>
          </p:nvPr>
        </p:nvSpPr>
        <p:spPr>
          <a:xfrm>
            <a:off x="8044123" y="6459787"/>
            <a:ext cx="1066021" cy="365125"/>
          </a:xfrm>
          <a:prstGeom prst="rect">
            <a:avLst/>
          </a:prstGeom>
        </p:spPr>
        <p:txBody>
          <a:bodyPr vert="horz" lIns="91440" tIns="45720" rIns="91440" bIns="45720" rtlCol="0" anchor="ctr"/>
          <a:lstStyle>
            <a:lvl1pPr algn="r">
              <a:defRPr sz="1050">
                <a:solidFill>
                  <a:srgbClr val="FFFFFF"/>
                </a:solidFill>
              </a:defRPr>
            </a:lvl1pPr>
          </a:lstStyle>
          <a:p>
            <a:fld id="{352EFDE9-BB55-4DE0-A78B-58C0CDA6C3A6}" type="slidenum">
              <a:rPr kumimoji="1" lang="ja-JP" altLang="en-US" smtClean="0"/>
              <a:t>‹#›</a:t>
            </a:fld>
            <a:endParaRPr kumimoji="1" lang="ja-JP" altLang="en-US"/>
          </a:p>
        </p:txBody>
      </p:sp>
      <p:cxnSp>
        <p:nvCxnSpPr>
          <p:cNvPr id="10" name="Straight Connector 9"/>
          <p:cNvCxnSpPr/>
          <p:nvPr/>
        </p:nvCxnSpPr>
        <p:spPr>
          <a:xfrm>
            <a:off x="969745" y="1737845"/>
            <a:ext cx="8098155"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020598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116F2A07-36BD-F2F6-833F-E0E0AAABADE3}"/>
              </a:ext>
            </a:extLst>
          </p:cNvPr>
          <p:cNvSpPr/>
          <p:nvPr/>
        </p:nvSpPr>
        <p:spPr>
          <a:xfrm>
            <a:off x="911669" y="1689913"/>
            <a:ext cx="8082662" cy="1569660"/>
          </a:xfrm>
          <a:prstGeom prst="rect">
            <a:avLst/>
          </a:prstGeom>
          <a:noFill/>
        </p:spPr>
        <p:txBody>
          <a:bodyPr wrap="non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48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所有者不明土地問題に関する</a:t>
            </a:r>
            <a:endParaRPr lang="en-US" altLang="ja-JP" sz="48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a:p>
            <a:pPr algn="ctr"/>
            <a:r>
              <a:rPr lang="ja-JP" altLang="en-US" sz="48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民法改正</a:t>
            </a:r>
          </a:p>
        </p:txBody>
      </p:sp>
      <p:sp>
        <p:nvSpPr>
          <p:cNvPr id="3" name="正方形/長方形 2">
            <a:extLst>
              <a:ext uri="{FF2B5EF4-FFF2-40B4-BE49-F238E27FC236}">
                <a16:creationId xmlns:a16="http://schemas.microsoft.com/office/drawing/2014/main" id="{13BA883B-EDCB-82BC-D9E7-A2E7E2CDDA4D}"/>
              </a:ext>
            </a:extLst>
          </p:cNvPr>
          <p:cNvSpPr/>
          <p:nvPr/>
        </p:nvSpPr>
        <p:spPr>
          <a:xfrm>
            <a:off x="1857441" y="3598428"/>
            <a:ext cx="6191118" cy="2062103"/>
          </a:xfrm>
          <a:prstGeom prst="rect">
            <a:avLst/>
          </a:prstGeom>
          <a:noFill/>
        </p:spPr>
        <p:txBody>
          <a:bodyPr wrap="non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42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第２回　共有制度の見直し</a:t>
            </a:r>
            <a:endParaRPr lang="en-US" altLang="ja-JP" sz="42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a:p>
            <a:pPr algn="ctr"/>
            <a:r>
              <a:rPr lang="ja-JP" altLang="en-US" sz="4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（令和５年４月１日施行）</a:t>
            </a:r>
          </a:p>
          <a:p>
            <a:pPr algn="ctr"/>
            <a:endParaRPr lang="en-US" altLang="ja-JP" sz="42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pic>
        <p:nvPicPr>
          <p:cNvPr id="4" name="録音したサウンド">
            <a:hlinkClick r:id="" action="ppaction://media"/>
            <a:extLst>
              <a:ext uri="{FF2B5EF4-FFF2-40B4-BE49-F238E27FC236}">
                <a16:creationId xmlns:a16="http://schemas.microsoft.com/office/drawing/2014/main" id="{7723669D-CD8A-253A-F653-80EFADF6554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393889" y="2666580"/>
            <a:ext cx="487363" cy="487363"/>
          </a:xfrm>
          <a:prstGeom prst="rect">
            <a:avLst/>
          </a:prstGeom>
        </p:spPr>
      </p:pic>
      <p:sp>
        <p:nvSpPr>
          <p:cNvPr id="5" name="正方形/長方形 4">
            <a:extLst>
              <a:ext uri="{FF2B5EF4-FFF2-40B4-BE49-F238E27FC236}">
                <a16:creationId xmlns:a16="http://schemas.microsoft.com/office/drawing/2014/main" id="{C80D4346-9128-C146-2165-C4BC2BD7BBB4}"/>
              </a:ext>
            </a:extLst>
          </p:cNvPr>
          <p:cNvSpPr/>
          <p:nvPr/>
        </p:nvSpPr>
        <p:spPr>
          <a:xfrm>
            <a:off x="801251" y="6469067"/>
            <a:ext cx="7595287" cy="250134"/>
          </a:xfrm>
          <a:prstGeom prst="rect">
            <a:avLst/>
          </a:prstGeom>
          <a:noFill/>
        </p:spPr>
        <p:txBody>
          <a:bodyPr wrap="square" lIns="74295" tIns="37148" rIns="74295" bIns="37148">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2334185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1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a:extLst>
              <a:ext uri="{FF2B5EF4-FFF2-40B4-BE49-F238E27FC236}">
                <a16:creationId xmlns:a16="http://schemas.microsoft.com/office/drawing/2014/main" id="{EEBF2225-4848-78A7-CFA1-92AFFEEC4421}"/>
              </a:ext>
            </a:extLst>
          </p:cNvPr>
          <p:cNvGraphicFramePr>
            <a:graphicFrameLocks noGrp="1"/>
          </p:cNvGraphicFramePr>
          <p:nvPr>
            <p:extLst>
              <p:ext uri="{D42A27DB-BD31-4B8C-83A1-F6EECF244321}">
                <p14:modId xmlns:p14="http://schemas.microsoft.com/office/powerpoint/2010/main" val="3253694563"/>
              </p:ext>
            </p:extLst>
          </p:nvPr>
        </p:nvGraphicFramePr>
        <p:xfrm>
          <a:off x="588579" y="263187"/>
          <a:ext cx="9171204" cy="5885365"/>
        </p:xfrm>
        <a:graphic>
          <a:graphicData uri="http://schemas.openxmlformats.org/drawingml/2006/table">
            <a:tbl>
              <a:tblPr firstRow="1" bandRow="1">
                <a:tableStyleId>{5940675A-B579-460E-94D1-54222C63F5DA}</a:tableStyleId>
              </a:tblPr>
              <a:tblGrid>
                <a:gridCol w="987973">
                  <a:extLst>
                    <a:ext uri="{9D8B030D-6E8A-4147-A177-3AD203B41FA5}">
                      <a16:colId xmlns:a16="http://schemas.microsoft.com/office/drawing/2014/main" val="2493181522"/>
                    </a:ext>
                  </a:extLst>
                </a:gridCol>
                <a:gridCol w="8183231">
                  <a:extLst>
                    <a:ext uri="{9D8B030D-6E8A-4147-A177-3AD203B41FA5}">
                      <a16:colId xmlns:a16="http://schemas.microsoft.com/office/drawing/2014/main" val="3461165622"/>
                    </a:ext>
                  </a:extLst>
                </a:gridCol>
              </a:tblGrid>
              <a:tr h="5885365">
                <a:tc>
                  <a:txBody>
                    <a:bodyPr/>
                    <a:lstStyle/>
                    <a:p>
                      <a:r>
                        <a:rPr kumimoji="1" lang="ja-JP" altLang="en-US" sz="2000" b="0" dirty="0">
                          <a:latin typeface="UD デジタル 教科書体 N-R" panose="02020400000000000000" pitchFamily="17" charset="-128"/>
                          <a:ea typeface="UD デジタル 教科書体 N-R" panose="02020400000000000000" pitchFamily="17" charset="-128"/>
                        </a:rPr>
                        <a:t>改正法</a:t>
                      </a:r>
                    </a:p>
                  </a:txBody>
                  <a:tcPr anchor="ctr"/>
                </a:tc>
                <a:tc>
                  <a:txBody>
                    <a:bodyPr/>
                    <a:lstStyle/>
                    <a:p>
                      <a:r>
                        <a:rPr kumimoji="1" lang="ja-JP" altLang="en-US"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r>
                        <a:rPr kumimoji="1" lang="ja-JP" altLang="en-US"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配偶者居住権が成立している場合には、他の共有者は、持分の過半数により</a:t>
                      </a:r>
                      <a:endParaRPr kumimoji="1" lang="en-US" altLang="ja-JP"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使用者を決定しても、別途消滅の要件を満たさない限り配偶者居住権は存</a:t>
                      </a:r>
                      <a:endParaRPr kumimoji="1" lang="en-US" altLang="ja-JP"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続し（民法</a:t>
                      </a:r>
                      <a:r>
                        <a:rPr kumimoji="1" lang="en-US" altLang="ja-JP"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1032Ⅳ</a:t>
                      </a:r>
                      <a:r>
                        <a:rPr kumimoji="1" lang="ja-JP" altLang="en-US"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r>
                        <a:rPr kumimoji="1" lang="en-US" altLang="ja-JP"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1038Ⅲ</a:t>
                      </a:r>
                      <a:r>
                        <a:rPr kumimoji="1" lang="ja-JP" altLang="en-US"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参照）、配偶者居住権を消滅させることはでき</a:t>
                      </a:r>
                      <a:endParaRPr kumimoji="1" lang="en-US" altLang="ja-JP"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ない。</a:t>
                      </a:r>
                      <a:endParaRPr kumimoji="1" lang="en-US" altLang="ja-JP"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また、共有者間の決定に基づき第三者に短期の賃借権等を設定している</a:t>
                      </a:r>
                      <a:endParaRPr kumimoji="1" lang="en-US" altLang="ja-JP"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場合に、持分の過半数で当該賃貸借契約等の解約を決定したとしても、別</a:t>
                      </a:r>
                      <a:endParaRPr kumimoji="1" lang="en-US" altLang="ja-JP"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途解除等の消滅の要件を満たさない限り賃借権等は存続する。</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〇 管理に関する事項の決定が、共有者間の決定に基づいて共有物を</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使用する共有者に特別の影響（</a:t>
                      </a:r>
                      <a:r>
                        <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）を及ぼすべきときは、その共有</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者の承諾を得なければならない（新民法</a:t>
                      </a:r>
                      <a:r>
                        <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252Ⅲ</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r>
                        <a:rPr kumimoji="1" lang="ja-JP" altLang="en-US"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「特別の影響」とは、対象となる共有物の性質に応じて、決定の変更等をす</a:t>
                      </a:r>
                      <a:endParaRPr kumimoji="1" lang="en-US" altLang="ja-JP"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る必要性と、その変更等によって共有物を使用する共有者に生ずる不利益</a:t>
                      </a:r>
                      <a:endParaRPr kumimoji="1" lang="en-US" altLang="ja-JP"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とを比較して、共有物を使用する共有者に受忍すべき程度を超えて不利益</a:t>
                      </a:r>
                      <a:endParaRPr kumimoji="1" lang="en-US" altLang="ja-JP"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を生じさせることをいい、その有無は、具体的事案に応じて判断される。</a:t>
                      </a:r>
                    </a:p>
                    <a:p>
                      <a:r>
                        <a:rPr kumimoji="1" lang="ja-JP" altLang="en-US"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例：Ａ、Ｂ及びＣが各３分の１の持分で建物を共有している場合において、</a:t>
                      </a:r>
                      <a:endParaRPr kumimoji="1" lang="en-US" altLang="ja-JP"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過半数の決定に基づいてＡが当該建物を住居として使用しているが、Ａが</a:t>
                      </a:r>
                      <a:endParaRPr kumimoji="1" lang="en-US" altLang="ja-JP"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他に住居を探すのが容易ではなく、Ｂが他の建物を利用することも可能で</a:t>
                      </a:r>
                      <a:endParaRPr kumimoji="1" lang="en-US" altLang="ja-JP"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あるにもかかわらず、Ｂ及びＣの賛成によって、</a:t>
                      </a:r>
                      <a:r>
                        <a:rPr kumimoji="1" lang="en-US" altLang="ja-JP"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B</a:t>
                      </a:r>
                      <a:r>
                        <a:rPr kumimoji="1" lang="ja-JP" altLang="en-US"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に当該建物を事務所とし</a:t>
                      </a:r>
                      <a:endParaRPr kumimoji="1" lang="en-US" altLang="ja-JP"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て使用させる旨を決定するケース</a:t>
                      </a:r>
                      <a:endParaRPr kumimoji="1" lang="en-US" altLang="ja-JP"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txBody>
                  <a:tcPr/>
                </a:tc>
                <a:extLst>
                  <a:ext uri="{0D108BD9-81ED-4DB2-BD59-A6C34878D82A}">
                    <a16:rowId xmlns:a16="http://schemas.microsoft.com/office/drawing/2014/main" val="4255029940"/>
                  </a:ext>
                </a:extLst>
              </a:tr>
            </a:tbl>
          </a:graphicData>
        </a:graphic>
      </p:graphicFrame>
      <p:pic>
        <p:nvPicPr>
          <p:cNvPr id="3" name="録音したサウンド">
            <a:hlinkClick r:id="" action="ppaction://media"/>
            <a:extLst>
              <a:ext uri="{FF2B5EF4-FFF2-40B4-BE49-F238E27FC236}">
                <a16:creationId xmlns:a16="http://schemas.microsoft.com/office/drawing/2014/main" id="{4281AA03-C318-5CB5-29BF-B51C9311020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85442" y="1015066"/>
            <a:ext cx="487363" cy="487363"/>
          </a:xfrm>
          <a:prstGeom prst="rect">
            <a:avLst/>
          </a:prstGeom>
        </p:spPr>
      </p:pic>
      <p:sp>
        <p:nvSpPr>
          <p:cNvPr id="4" name="正方形/長方形 3">
            <a:extLst>
              <a:ext uri="{FF2B5EF4-FFF2-40B4-BE49-F238E27FC236}">
                <a16:creationId xmlns:a16="http://schemas.microsoft.com/office/drawing/2014/main" id="{361B0ECD-FEE5-7DEE-29F3-47DC71B62AB2}"/>
              </a:ext>
            </a:extLst>
          </p:cNvPr>
          <p:cNvSpPr/>
          <p:nvPr/>
        </p:nvSpPr>
        <p:spPr>
          <a:xfrm>
            <a:off x="801251" y="6469067"/>
            <a:ext cx="7595287" cy="250134"/>
          </a:xfrm>
          <a:prstGeom prst="rect">
            <a:avLst/>
          </a:prstGeom>
          <a:noFill/>
        </p:spPr>
        <p:txBody>
          <a:bodyPr wrap="square" lIns="74295" tIns="37148" rIns="74295" bIns="37148">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2054452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65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a:extLst>
              <a:ext uri="{FF2B5EF4-FFF2-40B4-BE49-F238E27FC236}">
                <a16:creationId xmlns:a16="http://schemas.microsoft.com/office/drawing/2014/main" id="{9441530F-E184-4D2C-68EB-522E82CC41A8}"/>
              </a:ext>
            </a:extLst>
          </p:cNvPr>
          <p:cNvGraphicFramePr>
            <a:graphicFrameLocks noGrp="1"/>
          </p:cNvGraphicFramePr>
          <p:nvPr>
            <p:extLst>
              <p:ext uri="{D42A27DB-BD31-4B8C-83A1-F6EECF244321}">
                <p14:modId xmlns:p14="http://schemas.microsoft.com/office/powerpoint/2010/main" val="2053756488"/>
              </p:ext>
            </p:extLst>
          </p:nvPr>
        </p:nvGraphicFramePr>
        <p:xfrm>
          <a:off x="597886" y="479919"/>
          <a:ext cx="9072281" cy="1920240"/>
        </p:xfrm>
        <a:graphic>
          <a:graphicData uri="http://schemas.openxmlformats.org/drawingml/2006/table">
            <a:tbl>
              <a:tblPr firstRow="1" bandRow="1">
                <a:tableStyleId>{5940675A-B579-460E-94D1-54222C63F5DA}</a:tableStyleId>
              </a:tblPr>
              <a:tblGrid>
                <a:gridCol w="1093693">
                  <a:extLst>
                    <a:ext uri="{9D8B030D-6E8A-4147-A177-3AD203B41FA5}">
                      <a16:colId xmlns:a16="http://schemas.microsoft.com/office/drawing/2014/main" val="4101829465"/>
                    </a:ext>
                  </a:extLst>
                </a:gridCol>
                <a:gridCol w="7978588">
                  <a:extLst>
                    <a:ext uri="{9D8B030D-6E8A-4147-A177-3AD203B41FA5}">
                      <a16:colId xmlns:a16="http://schemas.microsoft.com/office/drawing/2014/main" val="3919242712"/>
                    </a:ext>
                  </a:extLst>
                </a:gridCol>
              </a:tblGrid>
              <a:tr h="37084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200" b="1" dirty="0">
                          <a:latin typeface="UD デジタル 教科書体 N-R" panose="02020400000000000000" pitchFamily="17" charset="-128"/>
                          <a:ea typeface="UD デジタル 教科書体 N-R" panose="02020400000000000000" pitchFamily="17" charset="-128"/>
                        </a:rPr>
                        <a:t>２．共有物を使用する共有者の義務</a:t>
                      </a:r>
                      <a:endParaRPr kumimoji="1" lang="en-US" altLang="ja-JP" sz="2200" b="1" dirty="0">
                        <a:latin typeface="UD デジタル 教科書体 N-R" panose="02020400000000000000" pitchFamily="17" charset="-128"/>
                        <a:ea typeface="UD デジタル 教科書体 N-R" panose="02020400000000000000" pitchFamily="17" charset="-128"/>
                      </a:endParaRPr>
                    </a:p>
                  </a:txBody>
                  <a:tcPr anchor="ctr"/>
                </a:tc>
                <a:tc hMerge="1">
                  <a:txBody>
                    <a:bodyPr/>
                    <a:lstStyle/>
                    <a:p>
                      <a:endPar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txBody>
                  <a:tcPr/>
                </a:tc>
                <a:extLst>
                  <a:ext uri="{0D108BD9-81ED-4DB2-BD59-A6C34878D82A}">
                    <a16:rowId xmlns:a16="http://schemas.microsoft.com/office/drawing/2014/main" val="273154662"/>
                  </a:ext>
                </a:extLst>
              </a:tr>
              <a:tr h="370840">
                <a:tc>
                  <a:txBody>
                    <a:bodyPr/>
                    <a:lstStyle/>
                    <a:p>
                      <a:r>
                        <a:rPr kumimoji="1" lang="ja-JP" altLang="en-US" sz="2000" b="0" dirty="0">
                          <a:latin typeface="UD デジタル 教科書体 N-R" panose="02020400000000000000" pitchFamily="17" charset="-128"/>
                          <a:ea typeface="UD デジタル 教科書体 N-R" panose="02020400000000000000" pitchFamily="17" charset="-128"/>
                        </a:rPr>
                        <a:t>改正法</a:t>
                      </a:r>
                    </a:p>
                  </a:txBody>
                  <a:tcPr anchor="ctr"/>
                </a:tc>
                <a:tc>
                  <a:txBody>
                    <a:bodyPr/>
                    <a:lstStyle/>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〇</a:t>
                      </a:r>
                      <a:r>
                        <a:rPr kumimoji="1" lang="ja-JP" altLang="en-US" sz="1800" b="0" i="0" u="none" strike="noStrike" kern="1200" baseline="0" dirty="0">
                          <a:solidFill>
                            <a:schemeClr val="tx1"/>
                          </a:solidFill>
                          <a:latin typeface="+mn-lt"/>
                          <a:ea typeface="+mn-ea"/>
                          <a:cs typeface="+mn-cs"/>
                        </a:rPr>
                        <a:t>共有物を使用する共有者は、他の共有者に対し、</a:t>
                      </a:r>
                      <a:r>
                        <a:rPr kumimoji="1" lang="ja-JP" altLang="en-US" sz="1800" b="1" i="0" u="none" strike="noStrike" kern="1200" baseline="0" dirty="0">
                          <a:solidFill>
                            <a:srgbClr val="FF0000"/>
                          </a:solidFill>
                          <a:latin typeface="+mn-lt"/>
                          <a:ea typeface="+mn-ea"/>
                          <a:cs typeface="+mn-cs"/>
                        </a:rPr>
                        <a:t>自己の持分を超える使用の</a:t>
                      </a:r>
                      <a:endParaRPr kumimoji="1" lang="en-US" altLang="ja-JP" sz="1800" b="1" i="0" u="none" strike="noStrike" kern="1200" baseline="0" dirty="0">
                        <a:solidFill>
                          <a:srgbClr val="FF0000"/>
                        </a:solidFill>
                        <a:latin typeface="+mn-lt"/>
                        <a:ea typeface="+mn-ea"/>
                        <a:cs typeface="+mn-cs"/>
                      </a:endParaRPr>
                    </a:p>
                    <a:p>
                      <a:r>
                        <a:rPr kumimoji="1" lang="ja-JP" altLang="en-US" sz="1800" b="1" i="0" u="none" strike="noStrike" kern="1200" baseline="0" dirty="0">
                          <a:solidFill>
                            <a:schemeClr val="tx1"/>
                          </a:solidFill>
                          <a:latin typeface="+mn-lt"/>
                          <a:ea typeface="+mn-ea"/>
                          <a:cs typeface="+mn-cs"/>
                        </a:rPr>
                        <a:t>　</a:t>
                      </a:r>
                      <a:r>
                        <a:rPr kumimoji="1" lang="ja-JP" altLang="en-US" sz="1800" b="1" i="0" u="none" strike="noStrike" kern="1200" baseline="0" dirty="0">
                          <a:solidFill>
                            <a:srgbClr val="FF0000"/>
                          </a:solidFill>
                          <a:latin typeface="+mn-lt"/>
                          <a:ea typeface="+mn-ea"/>
                          <a:cs typeface="+mn-cs"/>
                        </a:rPr>
                        <a:t>対価を償還する義務</a:t>
                      </a:r>
                      <a:r>
                        <a:rPr kumimoji="1" lang="ja-JP" altLang="en-US" sz="1800" b="0" i="0" u="none" strike="noStrike" kern="1200" baseline="0" dirty="0">
                          <a:solidFill>
                            <a:srgbClr val="FF0000"/>
                          </a:solidFill>
                          <a:latin typeface="+mn-lt"/>
                          <a:ea typeface="+mn-ea"/>
                          <a:cs typeface="+mn-cs"/>
                        </a:rPr>
                        <a:t>を負う</a:t>
                      </a:r>
                      <a:r>
                        <a:rPr kumimoji="1" lang="ja-JP" altLang="en-US" sz="1800" b="0" i="0" u="none" strike="noStrike" kern="1200" baseline="0" dirty="0">
                          <a:solidFill>
                            <a:schemeClr val="tx1"/>
                          </a:solidFill>
                          <a:latin typeface="+mn-lt"/>
                          <a:ea typeface="+mn-ea"/>
                          <a:cs typeface="+mn-cs"/>
                        </a:rPr>
                        <a:t>。ただし、共有者間で無償とするなどの別段の合意</a:t>
                      </a:r>
                      <a:endParaRPr kumimoji="1" lang="en-US" altLang="ja-JP" sz="1800" b="0" i="0" u="none" strike="noStrike" kern="1200" baseline="0" dirty="0">
                        <a:solidFill>
                          <a:schemeClr val="tx1"/>
                        </a:solidFill>
                        <a:latin typeface="+mn-lt"/>
                        <a:ea typeface="+mn-ea"/>
                        <a:cs typeface="+mn-cs"/>
                      </a:endParaRPr>
                    </a:p>
                    <a:p>
                      <a:r>
                        <a:rPr kumimoji="1" lang="ja-JP" altLang="en-US" sz="1800" b="0" i="0" u="none" strike="noStrike" kern="1200" baseline="0" dirty="0">
                          <a:solidFill>
                            <a:schemeClr val="tx1"/>
                          </a:solidFill>
                          <a:latin typeface="+mn-lt"/>
                          <a:ea typeface="+mn-ea"/>
                          <a:cs typeface="+mn-cs"/>
                        </a:rPr>
                        <a:t>　がある場合には、その合意に従う。（新民法</a:t>
                      </a:r>
                      <a:r>
                        <a:rPr kumimoji="1" lang="en-US" altLang="ja-JP" sz="1800" b="0" i="0" u="none" strike="noStrike" kern="1200" baseline="0" dirty="0">
                          <a:solidFill>
                            <a:schemeClr val="tx1"/>
                          </a:solidFill>
                          <a:latin typeface="+mn-lt"/>
                          <a:ea typeface="+mn-ea"/>
                          <a:cs typeface="+mn-cs"/>
                        </a:rPr>
                        <a:t>249Ⅱ</a:t>
                      </a:r>
                      <a:r>
                        <a:rPr kumimoji="1" lang="ja-JP" altLang="en-US" sz="1800" b="0" i="0" u="none" strike="noStrike" kern="1200" baseline="0" dirty="0">
                          <a:solidFill>
                            <a:schemeClr val="tx1"/>
                          </a:solidFill>
                          <a:latin typeface="+mn-lt"/>
                          <a:ea typeface="+mn-ea"/>
                          <a:cs typeface="+mn-cs"/>
                        </a:rPr>
                        <a:t>）</a:t>
                      </a:r>
                    </a:p>
                    <a:p>
                      <a:r>
                        <a:rPr kumimoji="1" lang="ja-JP" altLang="en-US" sz="1800" b="0" i="0" u="none" strike="noStrike" kern="1200" baseline="0" dirty="0">
                          <a:solidFill>
                            <a:schemeClr val="tx1"/>
                          </a:solidFill>
                          <a:latin typeface="+mn-lt"/>
                          <a:ea typeface="+mn-ea"/>
                          <a:cs typeface="+mn-cs"/>
                        </a:rPr>
                        <a:t>〇共有者は、</a:t>
                      </a:r>
                      <a:r>
                        <a:rPr kumimoji="1" lang="ja-JP" altLang="en-US" sz="1800" b="1" i="0" u="none" strike="noStrike" kern="1200" baseline="0" dirty="0">
                          <a:solidFill>
                            <a:srgbClr val="FF0000"/>
                          </a:solidFill>
                          <a:latin typeface="+mn-lt"/>
                          <a:ea typeface="+mn-ea"/>
                          <a:cs typeface="+mn-cs"/>
                        </a:rPr>
                        <a:t>善良な管理者の注意</a:t>
                      </a:r>
                      <a:r>
                        <a:rPr kumimoji="1" lang="ja-JP" altLang="en-US" sz="1800" b="0" i="0" u="none" strike="noStrike" kern="1200" baseline="0" dirty="0">
                          <a:solidFill>
                            <a:schemeClr val="tx1"/>
                          </a:solidFill>
                          <a:latin typeface="+mn-lt"/>
                          <a:ea typeface="+mn-ea"/>
                          <a:cs typeface="+mn-cs"/>
                        </a:rPr>
                        <a:t>をもって、共有物の使用をしなければならない。</a:t>
                      </a:r>
                      <a:endParaRPr kumimoji="1" lang="en-US" altLang="ja-JP" sz="1800" b="0" i="0" u="none" strike="noStrike" kern="1200" baseline="0" dirty="0">
                        <a:solidFill>
                          <a:schemeClr val="tx1"/>
                        </a:solidFill>
                        <a:latin typeface="+mn-lt"/>
                        <a:ea typeface="+mn-ea"/>
                        <a:cs typeface="+mn-cs"/>
                      </a:endParaRPr>
                    </a:p>
                    <a:p>
                      <a:r>
                        <a:rPr kumimoji="1" lang="ja-JP" altLang="en-US" sz="1800" b="0" i="0" u="none" strike="noStrike" kern="1200" baseline="0" dirty="0">
                          <a:solidFill>
                            <a:schemeClr val="tx1"/>
                          </a:solidFill>
                          <a:latin typeface="+mn-lt"/>
                          <a:ea typeface="+mn-ea"/>
                          <a:cs typeface="+mn-cs"/>
                        </a:rPr>
                        <a:t>　（新民法</a:t>
                      </a:r>
                      <a:r>
                        <a:rPr kumimoji="1" lang="en-US" altLang="ja-JP" sz="1800" b="0" i="0" u="none" strike="noStrike" kern="1200" baseline="0" dirty="0">
                          <a:solidFill>
                            <a:schemeClr val="tx1"/>
                          </a:solidFill>
                          <a:latin typeface="+mn-lt"/>
                          <a:ea typeface="+mn-ea"/>
                          <a:cs typeface="+mn-cs"/>
                        </a:rPr>
                        <a:t>249Ⅲ</a:t>
                      </a:r>
                      <a:r>
                        <a:rPr kumimoji="1" lang="ja-JP" altLang="en-US" sz="1800" b="0" i="0" u="none" strike="noStrike" kern="1200" baseline="0" dirty="0">
                          <a:solidFill>
                            <a:schemeClr val="tx1"/>
                          </a:solidFill>
                          <a:latin typeface="+mn-lt"/>
                          <a:ea typeface="+mn-ea"/>
                          <a:cs typeface="+mn-cs"/>
                        </a:rPr>
                        <a:t>）</a:t>
                      </a:r>
                      <a:endParaRPr lang="ja-JP" altLang="en-US" sz="2000" dirty="0">
                        <a:latin typeface="UD デジタル 教科書体 N-R" panose="02020400000000000000" pitchFamily="17" charset="-128"/>
                        <a:ea typeface="UD デジタル 教科書体 N-R" panose="02020400000000000000" pitchFamily="17" charset="-128"/>
                      </a:endParaRPr>
                    </a:p>
                  </a:txBody>
                  <a:tcPr/>
                </a:tc>
                <a:extLst>
                  <a:ext uri="{0D108BD9-81ED-4DB2-BD59-A6C34878D82A}">
                    <a16:rowId xmlns:a16="http://schemas.microsoft.com/office/drawing/2014/main" val="943147749"/>
                  </a:ext>
                </a:extLst>
              </a:tr>
            </a:tbl>
          </a:graphicData>
        </a:graphic>
      </p:graphicFrame>
      <p:pic>
        <p:nvPicPr>
          <p:cNvPr id="3" name="録音したサウンド">
            <a:hlinkClick r:id="" action="ppaction://media"/>
            <a:extLst>
              <a:ext uri="{FF2B5EF4-FFF2-40B4-BE49-F238E27FC236}">
                <a16:creationId xmlns:a16="http://schemas.microsoft.com/office/drawing/2014/main" id="{721CEFBB-7257-59A2-2813-CCA560AF738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237443" y="479919"/>
            <a:ext cx="487363" cy="487363"/>
          </a:xfrm>
          <a:prstGeom prst="rect">
            <a:avLst/>
          </a:prstGeom>
        </p:spPr>
      </p:pic>
      <p:sp>
        <p:nvSpPr>
          <p:cNvPr id="4" name="正方形/長方形 3">
            <a:extLst>
              <a:ext uri="{FF2B5EF4-FFF2-40B4-BE49-F238E27FC236}">
                <a16:creationId xmlns:a16="http://schemas.microsoft.com/office/drawing/2014/main" id="{A7A75C9E-7361-BEFA-3AFC-FB12D2C0EFE8}"/>
              </a:ext>
            </a:extLst>
          </p:cNvPr>
          <p:cNvSpPr/>
          <p:nvPr/>
        </p:nvSpPr>
        <p:spPr>
          <a:xfrm>
            <a:off x="801251" y="6469067"/>
            <a:ext cx="7595287" cy="250134"/>
          </a:xfrm>
          <a:prstGeom prst="rect">
            <a:avLst/>
          </a:prstGeom>
          <a:noFill/>
        </p:spPr>
        <p:txBody>
          <a:bodyPr wrap="square" lIns="74295" tIns="37148" rIns="74295" bIns="37148">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976060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09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CE60D57D-95DE-E599-792D-46AF13EACC1D}"/>
              </a:ext>
            </a:extLst>
          </p:cNvPr>
          <p:cNvSpPr txBox="1"/>
          <p:nvPr/>
        </p:nvSpPr>
        <p:spPr>
          <a:xfrm>
            <a:off x="340659" y="233082"/>
            <a:ext cx="9439835" cy="892552"/>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４．賛否を明らかにしない共有者がいる場合の管理</a:t>
            </a:r>
            <a:endParaRPr kumimoji="1" lang="en-US" altLang="ja-JP" sz="28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r>
              <a:rPr kumimoji="1" lang="en-US" altLang="ja-JP" sz="2400" dirty="0">
                <a:latin typeface="UD デジタル 教科書体 N-R" panose="02020400000000000000" pitchFamily="17" charset="-128"/>
                <a:ea typeface="UD デジタル 教科書体 N-R" panose="02020400000000000000" pitchFamily="17" charset="-128"/>
              </a:rPr>
              <a:t>【</a:t>
            </a:r>
            <a:r>
              <a:rPr kumimoji="1" lang="ja-JP" altLang="en-US" sz="2400" dirty="0">
                <a:latin typeface="UD デジタル 教科書体 N-R" panose="02020400000000000000" pitchFamily="17" charset="-128"/>
                <a:ea typeface="UD デジタル 教科書体 N-R" panose="02020400000000000000" pitchFamily="17" charset="-128"/>
              </a:rPr>
              <a:t>　旧民法の課題と見直しによる改正法　</a:t>
            </a:r>
            <a:r>
              <a:rPr kumimoji="1" lang="en-US" altLang="ja-JP" sz="2400" dirty="0">
                <a:latin typeface="UD デジタル 教科書体 N-R" panose="02020400000000000000" pitchFamily="17" charset="-128"/>
                <a:ea typeface="UD デジタル 教科書体 N-R" panose="02020400000000000000" pitchFamily="17" charset="-128"/>
              </a:rPr>
              <a:t>】</a:t>
            </a:r>
            <a:endParaRPr kumimoji="1" lang="ja-JP" altLang="en-US" sz="2400" dirty="0">
              <a:latin typeface="UD デジタル 教科書体 N-R" panose="02020400000000000000" pitchFamily="17" charset="-128"/>
              <a:ea typeface="UD デジタル 教科書体 N-R" panose="02020400000000000000" pitchFamily="17" charset="-128"/>
            </a:endParaRPr>
          </a:p>
        </p:txBody>
      </p:sp>
      <p:graphicFrame>
        <p:nvGraphicFramePr>
          <p:cNvPr id="3" name="表 2">
            <a:extLst>
              <a:ext uri="{FF2B5EF4-FFF2-40B4-BE49-F238E27FC236}">
                <a16:creationId xmlns:a16="http://schemas.microsoft.com/office/drawing/2014/main" id="{2687608D-614A-E240-E866-96E6A2264DD4}"/>
              </a:ext>
            </a:extLst>
          </p:cNvPr>
          <p:cNvGraphicFramePr>
            <a:graphicFrameLocks noGrp="1"/>
          </p:cNvGraphicFramePr>
          <p:nvPr>
            <p:extLst>
              <p:ext uri="{D42A27DB-BD31-4B8C-83A1-F6EECF244321}">
                <p14:modId xmlns:p14="http://schemas.microsoft.com/office/powerpoint/2010/main" val="2036574096"/>
              </p:ext>
            </p:extLst>
          </p:nvPr>
        </p:nvGraphicFramePr>
        <p:xfrm>
          <a:off x="378461" y="1121715"/>
          <a:ext cx="9070340" cy="4696379"/>
        </p:xfrm>
        <a:graphic>
          <a:graphicData uri="http://schemas.openxmlformats.org/drawingml/2006/table">
            <a:tbl>
              <a:tblPr firstRow="1" bandRow="1">
                <a:tableStyleId>{5940675A-B579-460E-94D1-54222C63F5DA}</a:tableStyleId>
              </a:tblPr>
              <a:tblGrid>
                <a:gridCol w="1118881">
                  <a:extLst>
                    <a:ext uri="{9D8B030D-6E8A-4147-A177-3AD203B41FA5}">
                      <a16:colId xmlns:a16="http://schemas.microsoft.com/office/drawing/2014/main" val="2493181522"/>
                    </a:ext>
                  </a:extLst>
                </a:gridCol>
                <a:gridCol w="7951459">
                  <a:extLst>
                    <a:ext uri="{9D8B030D-6E8A-4147-A177-3AD203B41FA5}">
                      <a16:colId xmlns:a16="http://schemas.microsoft.com/office/drawing/2014/main" val="3461165622"/>
                    </a:ext>
                  </a:extLst>
                </a:gridCol>
              </a:tblGrid>
              <a:tr h="1699378">
                <a:tc>
                  <a:txBody>
                    <a:bodyPr/>
                    <a:lstStyle/>
                    <a:p>
                      <a:r>
                        <a:rPr kumimoji="1" lang="ja-JP" altLang="en-US" sz="2000" b="0" dirty="0">
                          <a:latin typeface="UD デジタル 教科書体 N-R" panose="02020400000000000000" pitchFamily="17" charset="-128"/>
                          <a:ea typeface="UD デジタル 教科書体 N-R" panose="02020400000000000000" pitchFamily="17" charset="-128"/>
                        </a:rPr>
                        <a:t>旧民法</a:t>
                      </a:r>
                      <a:endParaRPr kumimoji="1" lang="en-US" altLang="ja-JP" sz="2000" b="0" dirty="0">
                        <a:latin typeface="UD デジタル 教科書体 N-R" panose="02020400000000000000" pitchFamily="17" charset="-128"/>
                        <a:ea typeface="UD デジタル 教科書体 N-R" panose="02020400000000000000" pitchFamily="17" charset="-128"/>
                      </a:endParaRPr>
                    </a:p>
                    <a:p>
                      <a:r>
                        <a:rPr kumimoji="1" lang="ja-JP" altLang="en-US" sz="2000" b="0" dirty="0">
                          <a:latin typeface="UD デジタル 教科書体 N-R" panose="02020400000000000000" pitchFamily="17" charset="-128"/>
                          <a:ea typeface="UD デジタル 教科書体 N-R" panose="02020400000000000000" pitchFamily="17" charset="-128"/>
                        </a:rPr>
                        <a:t>の課題</a:t>
                      </a:r>
                    </a:p>
                  </a:txBody>
                  <a:tcPr anchor="ctr"/>
                </a:tc>
                <a:tc>
                  <a:txBody>
                    <a:bodyPr/>
                    <a:lstStyle/>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社会経済活動の広域化、国際化等の社会経済情勢の変化に伴い、</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共有者が共有物から遠く離れて居住・活動していることや共有者　</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間の人的関係が希薄化することが増加しています。</a:t>
                      </a: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a:t>
                      </a:r>
                      <a:r>
                        <a:rPr kumimoji="1" lang="ja-JP" altLang="en-US"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共有物の管理に関心を持たず、連絡をとっても明確な返答をしな</a:t>
                      </a:r>
                      <a:endParaRPr kumimoji="1" lang="en-US" altLang="ja-JP"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い共有者がいる場合には、共有物の管理が困難になります。</a:t>
                      </a:r>
                      <a:endParaRPr kumimoji="1" lang="ja-JP" altLang="en-US" sz="2000" b="0" dirty="0">
                        <a:latin typeface="UD デジタル 教科書体 N-R" panose="02020400000000000000" pitchFamily="17" charset="-128"/>
                        <a:ea typeface="UD デジタル 教科書体 N-R" panose="02020400000000000000" pitchFamily="17" charset="-128"/>
                      </a:endParaRPr>
                    </a:p>
                  </a:txBody>
                  <a:tcPr/>
                </a:tc>
                <a:extLst>
                  <a:ext uri="{0D108BD9-81ED-4DB2-BD59-A6C34878D82A}">
                    <a16:rowId xmlns:a16="http://schemas.microsoft.com/office/drawing/2014/main" val="4255029940"/>
                  </a:ext>
                </a:extLst>
              </a:tr>
              <a:tr h="2997001">
                <a:tc>
                  <a:txBody>
                    <a:bodyPr/>
                    <a:lstStyle/>
                    <a:p>
                      <a:r>
                        <a:rPr kumimoji="1" lang="ja-JP" altLang="en-US" sz="2000" b="0" dirty="0">
                          <a:latin typeface="UD デジタル 教科書体 N-R" panose="02020400000000000000" pitchFamily="17" charset="-128"/>
                          <a:ea typeface="UD デジタル 教科書体 N-R" panose="02020400000000000000" pitchFamily="17" charset="-128"/>
                        </a:rPr>
                        <a:t>改正法</a:t>
                      </a:r>
                    </a:p>
                  </a:txBody>
                  <a:tcPr anchor="ctr"/>
                </a:tc>
                <a:tc>
                  <a:txBody>
                    <a:bodyPr/>
                    <a:lstStyle/>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賛否を明らかにしない共有者がいる場合には、</a:t>
                      </a:r>
                      <a:r>
                        <a:rPr kumimoji="1" lang="ja-JP" altLang="en-US"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裁判所の決定</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を得</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て、</a:t>
                      </a:r>
                      <a:r>
                        <a:rPr kumimoji="1" lang="ja-JP" altLang="en-US"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その共有者以外の共有者の持分の過半数</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により、管理に関す</a:t>
                      </a: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る事項を決定することができる（新民法</a:t>
                      </a:r>
                      <a:r>
                        <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252Ⅱ②</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p>
                    <a:p>
                      <a:r>
                        <a:rPr kumimoji="1" lang="ja-JP" altLang="en-US"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a:t>
                      </a:r>
                      <a:r>
                        <a:rPr kumimoji="1" lang="en-US" altLang="ja-JP"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a:t>
                      </a:r>
                      <a:r>
                        <a:rPr kumimoji="1" lang="ja-JP" altLang="en-US" sz="17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変更行為</a:t>
                      </a:r>
                      <a:r>
                        <a:rPr kumimoji="1" lang="ja-JP" altLang="en-US"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や賛否を明らかにしない</a:t>
                      </a:r>
                      <a:r>
                        <a:rPr kumimoji="1" lang="ja-JP" altLang="en-US" sz="17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共有者が共有持分を失うことになる行為</a:t>
                      </a:r>
                      <a:endParaRPr kumimoji="1" lang="en-US" altLang="ja-JP" sz="17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17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a:t>
                      </a:r>
                      <a:r>
                        <a:rPr kumimoji="1" lang="ja-JP" altLang="en-US"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（抵当権の設定等）には、利用</a:t>
                      </a:r>
                      <a:r>
                        <a:rPr kumimoji="1" lang="ja-JP" altLang="en-US" sz="17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不可</a:t>
                      </a:r>
                      <a:r>
                        <a:rPr kumimoji="1" lang="ja-JP" altLang="en-US"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p>
                    <a:p>
                      <a:r>
                        <a:rPr kumimoji="1" lang="ja-JP" altLang="en-US"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a:t>
                      </a:r>
                      <a:r>
                        <a:rPr kumimoji="1" lang="en-US" altLang="ja-JP"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a:t>
                      </a:r>
                      <a:r>
                        <a:rPr kumimoji="1" lang="ja-JP" altLang="en-US"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賛否を明らかにしない共有者の持分が、他の共有者の持分を超えている場</a:t>
                      </a:r>
                      <a:endParaRPr kumimoji="1" lang="en-US" altLang="ja-JP"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合や、複数の共有者が賛否を明らかにしない場合であっても、利用可能。</a:t>
                      </a:r>
                      <a:endParaRPr kumimoji="1" lang="en-US" altLang="ja-JP"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a:t>
                      </a:r>
                      <a:r>
                        <a:rPr kumimoji="1" lang="en-US" altLang="ja-JP"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a:t>
                      </a:r>
                      <a:r>
                        <a:rPr kumimoji="1" lang="ja-JP" altLang="en-US" sz="1700" b="0" i="0" u="none" strike="noStrike" kern="1200" baseline="0" dirty="0">
                          <a:solidFill>
                            <a:schemeClr val="tx1"/>
                          </a:solidFill>
                          <a:latin typeface="+mn-lt"/>
                          <a:ea typeface="+mn-ea"/>
                          <a:cs typeface="+mn-cs"/>
                        </a:rPr>
                        <a:t>賛否を明らかにしない共有者に加えて所在等不明共有者がいるときは、この手</a:t>
                      </a:r>
                      <a:endParaRPr kumimoji="1" lang="en-US" altLang="ja-JP" sz="1700" b="0" i="0" u="none" strike="noStrike" kern="1200" baseline="0" dirty="0">
                        <a:solidFill>
                          <a:schemeClr val="tx1"/>
                        </a:solidFill>
                        <a:latin typeface="+mn-lt"/>
                        <a:ea typeface="+mn-ea"/>
                        <a:cs typeface="+mn-cs"/>
                      </a:endParaRPr>
                    </a:p>
                    <a:p>
                      <a:r>
                        <a:rPr kumimoji="1" lang="ja-JP" altLang="en-US" sz="1700" b="0" i="0" u="none" strike="noStrike" kern="1200" baseline="0" dirty="0">
                          <a:solidFill>
                            <a:schemeClr val="tx1"/>
                          </a:solidFill>
                          <a:latin typeface="+mn-lt"/>
                          <a:ea typeface="+mn-ea"/>
                          <a:cs typeface="+mn-cs"/>
                        </a:rPr>
                        <a:t>　　　続と併せて別の手続もとることで、それ以外の共有者の決定で管理をすることが</a:t>
                      </a:r>
                      <a:endParaRPr kumimoji="1" lang="en-US" altLang="ja-JP" sz="1700" b="0" i="0" u="none" strike="noStrike" kern="1200" baseline="0" dirty="0">
                        <a:solidFill>
                          <a:schemeClr val="tx1"/>
                        </a:solidFill>
                        <a:latin typeface="+mn-lt"/>
                        <a:ea typeface="+mn-ea"/>
                        <a:cs typeface="+mn-cs"/>
                      </a:endParaRPr>
                    </a:p>
                    <a:p>
                      <a:r>
                        <a:rPr kumimoji="1" lang="ja-JP" altLang="en-US" sz="1700" b="0" i="0" u="none" strike="noStrike" kern="1200" baseline="0" dirty="0">
                          <a:solidFill>
                            <a:schemeClr val="tx1"/>
                          </a:solidFill>
                          <a:latin typeface="+mn-lt"/>
                          <a:ea typeface="+mn-ea"/>
                          <a:cs typeface="+mn-cs"/>
                        </a:rPr>
                        <a:t>　　　可能</a:t>
                      </a:r>
                      <a:endParaRPr kumimoji="1" lang="en-US" altLang="ja-JP"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txBody>
                  <a:tcPr/>
                </a:tc>
                <a:extLst>
                  <a:ext uri="{0D108BD9-81ED-4DB2-BD59-A6C34878D82A}">
                    <a16:rowId xmlns:a16="http://schemas.microsoft.com/office/drawing/2014/main" val="2755395915"/>
                  </a:ext>
                </a:extLst>
              </a:tr>
            </a:tbl>
          </a:graphicData>
        </a:graphic>
      </p:graphicFrame>
      <p:pic>
        <p:nvPicPr>
          <p:cNvPr id="4" name="録音したサウンド">
            <a:hlinkClick r:id="" action="ppaction://media"/>
            <a:extLst>
              <a:ext uri="{FF2B5EF4-FFF2-40B4-BE49-F238E27FC236}">
                <a16:creationId xmlns:a16="http://schemas.microsoft.com/office/drawing/2014/main" id="{8B8F0440-D9F5-5AA9-FB8F-C27746E21BF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922808" y="552543"/>
            <a:ext cx="487363" cy="487363"/>
          </a:xfrm>
          <a:prstGeom prst="rect">
            <a:avLst/>
          </a:prstGeom>
        </p:spPr>
      </p:pic>
      <p:sp>
        <p:nvSpPr>
          <p:cNvPr id="5" name="正方形/長方形 4">
            <a:extLst>
              <a:ext uri="{FF2B5EF4-FFF2-40B4-BE49-F238E27FC236}">
                <a16:creationId xmlns:a16="http://schemas.microsoft.com/office/drawing/2014/main" id="{E1FF2738-E1D5-3D9E-2DE1-4945575ED486}"/>
              </a:ext>
            </a:extLst>
          </p:cNvPr>
          <p:cNvSpPr/>
          <p:nvPr/>
        </p:nvSpPr>
        <p:spPr>
          <a:xfrm>
            <a:off x="801251" y="6469067"/>
            <a:ext cx="7595287" cy="250134"/>
          </a:xfrm>
          <a:prstGeom prst="rect">
            <a:avLst/>
          </a:prstGeom>
          <a:noFill/>
        </p:spPr>
        <p:txBody>
          <a:bodyPr wrap="square" lIns="74295" tIns="37148" rIns="74295" bIns="37148">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138296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6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a:extLst>
              <a:ext uri="{FF2B5EF4-FFF2-40B4-BE49-F238E27FC236}">
                <a16:creationId xmlns:a16="http://schemas.microsoft.com/office/drawing/2014/main" id="{3E08D303-061B-A693-A473-099FDE0A7F92}"/>
              </a:ext>
            </a:extLst>
          </p:cNvPr>
          <p:cNvGraphicFramePr>
            <a:graphicFrameLocks noGrp="1"/>
          </p:cNvGraphicFramePr>
          <p:nvPr>
            <p:extLst>
              <p:ext uri="{D42A27DB-BD31-4B8C-83A1-F6EECF244321}">
                <p14:modId xmlns:p14="http://schemas.microsoft.com/office/powerpoint/2010/main" val="3359368661"/>
              </p:ext>
            </p:extLst>
          </p:nvPr>
        </p:nvGraphicFramePr>
        <p:xfrm>
          <a:off x="588579" y="263187"/>
          <a:ext cx="9171204" cy="2164703"/>
        </p:xfrm>
        <a:graphic>
          <a:graphicData uri="http://schemas.openxmlformats.org/drawingml/2006/table">
            <a:tbl>
              <a:tblPr firstRow="1" bandRow="1">
                <a:tableStyleId>{5940675A-B579-460E-94D1-54222C63F5DA}</a:tableStyleId>
              </a:tblPr>
              <a:tblGrid>
                <a:gridCol w="987973">
                  <a:extLst>
                    <a:ext uri="{9D8B030D-6E8A-4147-A177-3AD203B41FA5}">
                      <a16:colId xmlns:a16="http://schemas.microsoft.com/office/drawing/2014/main" val="2493181522"/>
                    </a:ext>
                  </a:extLst>
                </a:gridCol>
                <a:gridCol w="8183231">
                  <a:extLst>
                    <a:ext uri="{9D8B030D-6E8A-4147-A177-3AD203B41FA5}">
                      <a16:colId xmlns:a16="http://schemas.microsoft.com/office/drawing/2014/main" val="3461165622"/>
                    </a:ext>
                  </a:extLst>
                </a:gridCol>
              </a:tblGrid>
              <a:tr h="2164703">
                <a:tc>
                  <a:txBody>
                    <a:bodyPr/>
                    <a:lstStyle/>
                    <a:p>
                      <a:r>
                        <a:rPr kumimoji="1" lang="ja-JP" altLang="en-US" sz="2000" b="0" dirty="0">
                          <a:latin typeface="UD デジタル 教科書体 N-R" panose="02020400000000000000" pitchFamily="17" charset="-128"/>
                          <a:ea typeface="UD デジタル 教科書体 N-R" panose="02020400000000000000" pitchFamily="17" charset="-128"/>
                        </a:rPr>
                        <a:t>改正法</a:t>
                      </a:r>
                    </a:p>
                  </a:txBody>
                  <a:tcPr anchor="ctr"/>
                </a:tc>
                <a:tc>
                  <a:txBody>
                    <a:bodyPr/>
                    <a:lstStyle/>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〇手続きの流れ</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・裁判所が対象共有者に対して賛否明示期間内に賛否を明らかにす</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べき旨を通知</a:t>
                      </a: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・賛否を明らかにした共有者がいる場合には、裁判所は、その共有</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者については認容決定ができない（後の共有者間の決定において</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その共有者を排除することができない）</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txBody>
                  <a:tcPr/>
                </a:tc>
                <a:extLst>
                  <a:ext uri="{0D108BD9-81ED-4DB2-BD59-A6C34878D82A}">
                    <a16:rowId xmlns:a16="http://schemas.microsoft.com/office/drawing/2014/main" val="4255029940"/>
                  </a:ext>
                </a:extLst>
              </a:tr>
            </a:tbl>
          </a:graphicData>
        </a:graphic>
      </p:graphicFrame>
      <p:pic>
        <p:nvPicPr>
          <p:cNvPr id="3" name="録音したサウンド">
            <a:hlinkClick r:id="" action="ppaction://media"/>
            <a:extLst>
              <a:ext uri="{FF2B5EF4-FFF2-40B4-BE49-F238E27FC236}">
                <a16:creationId xmlns:a16="http://schemas.microsoft.com/office/drawing/2014/main" id="{52722CFB-B65D-79F6-3AE8-0E68886D976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587937" y="263187"/>
            <a:ext cx="487363" cy="487363"/>
          </a:xfrm>
          <a:prstGeom prst="rect">
            <a:avLst/>
          </a:prstGeom>
        </p:spPr>
      </p:pic>
      <p:sp>
        <p:nvSpPr>
          <p:cNvPr id="4" name="正方形/長方形 3">
            <a:extLst>
              <a:ext uri="{FF2B5EF4-FFF2-40B4-BE49-F238E27FC236}">
                <a16:creationId xmlns:a16="http://schemas.microsoft.com/office/drawing/2014/main" id="{A4BD8F80-2491-9D5A-71B3-9B8BA76079D7}"/>
              </a:ext>
            </a:extLst>
          </p:cNvPr>
          <p:cNvSpPr/>
          <p:nvPr/>
        </p:nvSpPr>
        <p:spPr>
          <a:xfrm>
            <a:off x="801251" y="6469067"/>
            <a:ext cx="7595287" cy="250134"/>
          </a:xfrm>
          <a:prstGeom prst="rect">
            <a:avLst/>
          </a:prstGeom>
          <a:noFill/>
        </p:spPr>
        <p:txBody>
          <a:bodyPr wrap="square" lIns="74295" tIns="37148" rIns="74295" bIns="37148">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2674819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7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11D1E913-F10B-CC97-06FA-0325515630BE}"/>
              </a:ext>
            </a:extLst>
          </p:cNvPr>
          <p:cNvSpPr txBox="1"/>
          <p:nvPr/>
        </p:nvSpPr>
        <p:spPr>
          <a:xfrm>
            <a:off x="466165" y="264604"/>
            <a:ext cx="9439835" cy="892552"/>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５．所在不明共有者がいる場合の変更・管理</a:t>
            </a:r>
            <a:endParaRPr kumimoji="1" lang="en-US" altLang="ja-JP" sz="28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r>
              <a:rPr kumimoji="1" lang="en-US" altLang="ja-JP" sz="2400" dirty="0">
                <a:latin typeface="UD デジタル 教科書体 N-R" panose="02020400000000000000" pitchFamily="17" charset="-128"/>
                <a:ea typeface="UD デジタル 教科書体 N-R" panose="02020400000000000000" pitchFamily="17" charset="-128"/>
              </a:rPr>
              <a:t>【</a:t>
            </a:r>
            <a:r>
              <a:rPr kumimoji="1" lang="ja-JP" altLang="en-US" sz="2400" dirty="0">
                <a:latin typeface="UD デジタル 教科書体 N-R" panose="02020400000000000000" pitchFamily="17" charset="-128"/>
                <a:ea typeface="UD デジタル 教科書体 N-R" panose="02020400000000000000" pitchFamily="17" charset="-128"/>
              </a:rPr>
              <a:t>　旧民法の課題と見直しによる改正法　</a:t>
            </a:r>
            <a:r>
              <a:rPr kumimoji="1" lang="en-US" altLang="ja-JP" sz="2400" dirty="0">
                <a:latin typeface="UD デジタル 教科書体 N-R" panose="02020400000000000000" pitchFamily="17" charset="-128"/>
                <a:ea typeface="UD デジタル 教科書体 N-R" panose="02020400000000000000" pitchFamily="17" charset="-128"/>
              </a:rPr>
              <a:t>】</a:t>
            </a:r>
            <a:endParaRPr kumimoji="1" lang="ja-JP" altLang="en-US" sz="2400" dirty="0">
              <a:latin typeface="UD デジタル 教科書体 N-R" panose="02020400000000000000" pitchFamily="17" charset="-128"/>
              <a:ea typeface="UD デジタル 教科書体 N-R" panose="02020400000000000000" pitchFamily="17" charset="-128"/>
            </a:endParaRPr>
          </a:p>
        </p:txBody>
      </p:sp>
      <p:graphicFrame>
        <p:nvGraphicFramePr>
          <p:cNvPr id="2" name="表 1">
            <a:extLst>
              <a:ext uri="{FF2B5EF4-FFF2-40B4-BE49-F238E27FC236}">
                <a16:creationId xmlns:a16="http://schemas.microsoft.com/office/drawing/2014/main" id="{FD0F1B2B-928D-A78E-956C-A41C9009A714}"/>
              </a:ext>
            </a:extLst>
          </p:cNvPr>
          <p:cNvGraphicFramePr>
            <a:graphicFrameLocks noGrp="1"/>
          </p:cNvGraphicFramePr>
          <p:nvPr>
            <p:extLst>
              <p:ext uri="{D42A27DB-BD31-4B8C-83A1-F6EECF244321}">
                <p14:modId xmlns:p14="http://schemas.microsoft.com/office/powerpoint/2010/main" val="2186809938"/>
              </p:ext>
            </p:extLst>
          </p:nvPr>
        </p:nvGraphicFramePr>
        <p:xfrm>
          <a:off x="378461" y="1121715"/>
          <a:ext cx="9070340" cy="4917241"/>
        </p:xfrm>
        <a:graphic>
          <a:graphicData uri="http://schemas.openxmlformats.org/drawingml/2006/table">
            <a:tbl>
              <a:tblPr firstRow="1" bandRow="1">
                <a:tableStyleId>{5940675A-B579-460E-94D1-54222C63F5DA}</a:tableStyleId>
              </a:tblPr>
              <a:tblGrid>
                <a:gridCol w="1118881">
                  <a:extLst>
                    <a:ext uri="{9D8B030D-6E8A-4147-A177-3AD203B41FA5}">
                      <a16:colId xmlns:a16="http://schemas.microsoft.com/office/drawing/2014/main" val="2493181522"/>
                    </a:ext>
                  </a:extLst>
                </a:gridCol>
                <a:gridCol w="7951459">
                  <a:extLst>
                    <a:ext uri="{9D8B030D-6E8A-4147-A177-3AD203B41FA5}">
                      <a16:colId xmlns:a16="http://schemas.microsoft.com/office/drawing/2014/main" val="3461165622"/>
                    </a:ext>
                  </a:extLst>
                </a:gridCol>
              </a:tblGrid>
              <a:tr h="1699378">
                <a:tc>
                  <a:txBody>
                    <a:bodyPr/>
                    <a:lstStyle/>
                    <a:p>
                      <a:r>
                        <a:rPr kumimoji="1" lang="ja-JP" altLang="en-US" sz="2000" b="0" dirty="0">
                          <a:latin typeface="UD デジタル 教科書体 N-R" panose="02020400000000000000" pitchFamily="17" charset="-128"/>
                          <a:ea typeface="UD デジタル 教科書体 N-R" panose="02020400000000000000" pitchFamily="17" charset="-128"/>
                        </a:rPr>
                        <a:t>旧民法</a:t>
                      </a:r>
                      <a:endParaRPr kumimoji="1" lang="en-US" altLang="ja-JP" sz="2000" b="0" dirty="0">
                        <a:latin typeface="UD デジタル 教科書体 N-R" panose="02020400000000000000" pitchFamily="17" charset="-128"/>
                        <a:ea typeface="UD デジタル 教科書体 N-R" panose="02020400000000000000" pitchFamily="17" charset="-128"/>
                      </a:endParaRPr>
                    </a:p>
                    <a:p>
                      <a:r>
                        <a:rPr kumimoji="1" lang="ja-JP" altLang="en-US" sz="2000" b="0" dirty="0">
                          <a:latin typeface="UD デジタル 教科書体 N-R" panose="02020400000000000000" pitchFamily="17" charset="-128"/>
                          <a:ea typeface="UD デジタル 教科書体 N-R" panose="02020400000000000000" pitchFamily="17" charset="-128"/>
                        </a:rPr>
                        <a:t>の課題</a:t>
                      </a:r>
                    </a:p>
                  </a:txBody>
                  <a:tcPr anchor="ctr"/>
                </a:tc>
                <a:tc>
                  <a:txBody>
                    <a:bodyPr/>
                    <a:lstStyle/>
                    <a:p>
                      <a:r>
                        <a:rPr kumimoji="1" lang="ja-JP" altLang="en-US"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○所在等不明共有者</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（必要な調査を尽くしても氏名等や所在が不明　</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な共有者）がいる場合には、その所在等不明共有者の同意を得る</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ことができず、共有物に</a:t>
                      </a:r>
                      <a:r>
                        <a:rPr kumimoji="1" lang="ja-JP" altLang="en-US"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変更</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を加えることについて、共有者</a:t>
                      </a:r>
                      <a:r>
                        <a:rPr kumimoji="1" lang="ja-JP" altLang="en-US"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全員</a:t>
                      </a:r>
                      <a:endParaRPr kumimoji="1" lang="en-US" altLang="ja-JP"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の同意を得ることができない。</a:t>
                      </a: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r>
                        <a:rPr kumimoji="1" lang="ja-JP" altLang="en-US"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管理</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に関する事項についても、所在等不明共有者以外の共有者の</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持分が過半数に及ばないケースなどでは、</a:t>
                      </a:r>
                      <a:r>
                        <a:rPr kumimoji="1" lang="ja-JP" altLang="en-US"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決定ができない</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endParaRPr kumimoji="1" lang="ja-JP" altLang="en-US" sz="2000" b="0" dirty="0">
                        <a:latin typeface="UD デジタル 教科書体 N-R" panose="02020400000000000000" pitchFamily="17" charset="-128"/>
                        <a:ea typeface="UD デジタル 教科書体 N-R" panose="02020400000000000000" pitchFamily="17" charset="-128"/>
                      </a:endParaRPr>
                    </a:p>
                  </a:txBody>
                  <a:tcPr/>
                </a:tc>
                <a:extLst>
                  <a:ext uri="{0D108BD9-81ED-4DB2-BD59-A6C34878D82A}">
                    <a16:rowId xmlns:a16="http://schemas.microsoft.com/office/drawing/2014/main" val="4255029940"/>
                  </a:ext>
                </a:extLst>
              </a:tr>
              <a:tr h="2997001">
                <a:tc>
                  <a:txBody>
                    <a:bodyPr/>
                    <a:lstStyle/>
                    <a:p>
                      <a:r>
                        <a:rPr kumimoji="1" lang="ja-JP" altLang="en-US" sz="2000" b="0" dirty="0">
                          <a:latin typeface="UD デジタル 教科書体 N-R" panose="02020400000000000000" pitchFamily="17" charset="-128"/>
                          <a:ea typeface="UD デジタル 教科書体 N-R" panose="02020400000000000000" pitchFamily="17" charset="-128"/>
                        </a:rPr>
                        <a:t>改正法</a:t>
                      </a:r>
                    </a:p>
                  </a:txBody>
                  <a:tcPr anchor="ctr"/>
                </a:tc>
                <a:tc>
                  <a:txBody>
                    <a:bodyPr/>
                    <a:lstStyle/>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所在等不明共有者がいる場合には、</a:t>
                      </a:r>
                      <a:r>
                        <a:rPr kumimoji="1" lang="ja-JP" altLang="en-US"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裁判所の決定</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を得て、</a:t>
                      </a: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① </a:t>
                      </a:r>
                      <a:r>
                        <a:rPr kumimoji="1" lang="ja-JP" altLang="en-US"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所在等不明共有者以外の共有者全員の同意</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により、共有物に</a:t>
                      </a:r>
                      <a:r>
                        <a:rPr kumimoji="1" lang="ja-JP" altLang="en-US"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変更</a:t>
                      </a:r>
                      <a:endParaRPr kumimoji="1" lang="en-US" altLang="ja-JP"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を加えることができる（新民法</a:t>
                      </a:r>
                      <a:r>
                        <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251Ⅱ</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② </a:t>
                      </a:r>
                      <a:r>
                        <a:rPr kumimoji="1" lang="ja-JP" altLang="en-US"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所在等不明共有者以外の共有者の持分の過半数</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により、</a:t>
                      </a:r>
                      <a:r>
                        <a:rPr kumimoji="1" lang="ja-JP" altLang="en-US"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管理</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に関　</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する事項を決定することができる（新民法</a:t>
                      </a:r>
                      <a:r>
                        <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252Ⅱ①</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p>
                    <a:p>
                      <a:r>
                        <a:rPr kumimoji="1" lang="en-US" altLang="ja-JP"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a:t>
                      </a:r>
                      <a:r>
                        <a:rPr kumimoji="1" lang="ja-JP" altLang="en-US"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所在等不明共有者が</a:t>
                      </a:r>
                      <a:r>
                        <a:rPr kumimoji="1" lang="ja-JP" altLang="en-US" sz="17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共有持分を失うことになる行為</a:t>
                      </a:r>
                      <a:r>
                        <a:rPr kumimoji="1" lang="ja-JP" altLang="en-US"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（抵当権の設定等）には、</a:t>
                      </a:r>
                      <a:endParaRPr kumimoji="1" lang="en-US" altLang="ja-JP"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利用</a:t>
                      </a:r>
                      <a:r>
                        <a:rPr kumimoji="1" lang="ja-JP" altLang="en-US" sz="17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不可</a:t>
                      </a:r>
                      <a:r>
                        <a:rPr kumimoji="1" lang="ja-JP" altLang="en-US"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p>
                    <a:p>
                      <a:r>
                        <a:rPr kumimoji="1" lang="en-US" altLang="ja-JP"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a:t>
                      </a:r>
                      <a:r>
                        <a:rPr kumimoji="1" lang="ja-JP" altLang="en-US"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所在等不明共有者の持分が、所在等不明共有者以外の共有者の持分を超えて</a:t>
                      </a:r>
                      <a:endParaRPr kumimoji="1" lang="en-US" altLang="ja-JP"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いる場合や、複数の共有者が所在等不明の場合であっても、利用可能。</a:t>
                      </a:r>
                      <a:endParaRPr kumimoji="1" lang="en-US" altLang="ja-JP"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txBody>
                  <a:tcPr/>
                </a:tc>
                <a:extLst>
                  <a:ext uri="{0D108BD9-81ED-4DB2-BD59-A6C34878D82A}">
                    <a16:rowId xmlns:a16="http://schemas.microsoft.com/office/drawing/2014/main" val="2755395915"/>
                  </a:ext>
                </a:extLst>
              </a:tr>
            </a:tbl>
          </a:graphicData>
        </a:graphic>
      </p:graphicFrame>
      <p:pic>
        <p:nvPicPr>
          <p:cNvPr id="4" name="録音したサウンド">
            <a:hlinkClick r:id="" action="ppaction://media"/>
            <a:extLst>
              <a:ext uri="{FF2B5EF4-FFF2-40B4-BE49-F238E27FC236}">
                <a16:creationId xmlns:a16="http://schemas.microsoft.com/office/drawing/2014/main" id="{43DE8E75-8CBA-58F7-70F1-581FCB40876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406901" y="575362"/>
            <a:ext cx="487363" cy="487363"/>
          </a:xfrm>
          <a:prstGeom prst="rect">
            <a:avLst/>
          </a:prstGeom>
        </p:spPr>
      </p:pic>
      <p:sp>
        <p:nvSpPr>
          <p:cNvPr id="5" name="正方形/長方形 4">
            <a:extLst>
              <a:ext uri="{FF2B5EF4-FFF2-40B4-BE49-F238E27FC236}">
                <a16:creationId xmlns:a16="http://schemas.microsoft.com/office/drawing/2014/main" id="{3ACB5A58-A078-5D1C-C4BE-35F5DE83F527}"/>
              </a:ext>
            </a:extLst>
          </p:cNvPr>
          <p:cNvSpPr/>
          <p:nvPr/>
        </p:nvSpPr>
        <p:spPr>
          <a:xfrm>
            <a:off x="801251" y="6469067"/>
            <a:ext cx="7595287" cy="250134"/>
          </a:xfrm>
          <a:prstGeom prst="rect">
            <a:avLst/>
          </a:prstGeom>
          <a:noFill/>
        </p:spPr>
        <p:txBody>
          <a:bodyPr wrap="square" lIns="74295" tIns="37148" rIns="74295" bIns="37148">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1939353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6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31A5D69D-CE75-98D0-F064-619941E69C81}"/>
              </a:ext>
            </a:extLst>
          </p:cNvPr>
          <p:cNvSpPr txBox="1"/>
          <p:nvPr/>
        </p:nvSpPr>
        <p:spPr>
          <a:xfrm>
            <a:off x="466165" y="112204"/>
            <a:ext cx="9439835" cy="892552"/>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６．</a:t>
            </a:r>
            <a:r>
              <a:rPr lang="ja-JP" altLang="en-US" sz="2800" b="1" i="0" u="none" strike="noStrike" baseline="0" dirty="0">
                <a:latin typeface="UD デジタル 教科書体 N-R" panose="02020400000000000000" pitchFamily="17" charset="-128"/>
                <a:ea typeface="UD デジタル 教科書体 N-R" panose="02020400000000000000" pitchFamily="17" charset="-128"/>
              </a:rPr>
              <a:t>共有物の管理者／共有の規定と遺産共有持分</a:t>
            </a:r>
            <a:endParaRPr kumimoji="1" lang="en-US" altLang="ja-JP" sz="28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r>
              <a:rPr kumimoji="1" lang="en-US" altLang="ja-JP" sz="2400" dirty="0">
                <a:latin typeface="UD デジタル 教科書体 N-R" panose="02020400000000000000" pitchFamily="17" charset="-128"/>
                <a:ea typeface="UD デジタル 教科書体 N-R" panose="02020400000000000000" pitchFamily="17" charset="-128"/>
              </a:rPr>
              <a:t>【</a:t>
            </a:r>
            <a:r>
              <a:rPr kumimoji="1" lang="ja-JP" altLang="en-US" sz="2400" dirty="0">
                <a:latin typeface="UD デジタル 教科書体 N-R" panose="02020400000000000000" pitchFamily="17" charset="-128"/>
                <a:ea typeface="UD デジタル 教科書体 N-R" panose="02020400000000000000" pitchFamily="17" charset="-128"/>
              </a:rPr>
              <a:t>　旧民法の課題と見直しによる改正法　</a:t>
            </a:r>
            <a:r>
              <a:rPr kumimoji="1" lang="en-US" altLang="ja-JP" sz="2400" dirty="0">
                <a:latin typeface="UD デジタル 教科書体 N-R" panose="02020400000000000000" pitchFamily="17" charset="-128"/>
                <a:ea typeface="UD デジタル 教科書体 N-R" panose="02020400000000000000" pitchFamily="17" charset="-128"/>
              </a:rPr>
              <a:t>】</a:t>
            </a:r>
            <a:endParaRPr kumimoji="1" lang="ja-JP" altLang="en-US" sz="2400" dirty="0">
              <a:latin typeface="UD デジタル 教科書体 N-R" panose="02020400000000000000" pitchFamily="17" charset="-128"/>
              <a:ea typeface="UD デジタル 教科書体 N-R" panose="02020400000000000000" pitchFamily="17" charset="-128"/>
            </a:endParaRPr>
          </a:p>
        </p:txBody>
      </p:sp>
      <p:graphicFrame>
        <p:nvGraphicFramePr>
          <p:cNvPr id="5" name="表 4">
            <a:extLst>
              <a:ext uri="{FF2B5EF4-FFF2-40B4-BE49-F238E27FC236}">
                <a16:creationId xmlns:a16="http://schemas.microsoft.com/office/drawing/2014/main" id="{7EDB46D0-2B24-6ABE-5036-A84301E0D737}"/>
              </a:ext>
            </a:extLst>
          </p:cNvPr>
          <p:cNvGraphicFramePr>
            <a:graphicFrameLocks noGrp="1"/>
          </p:cNvGraphicFramePr>
          <p:nvPr>
            <p:extLst>
              <p:ext uri="{D42A27DB-BD31-4B8C-83A1-F6EECF244321}">
                <p14:modId xmlns:p14="http://schemas.microsoft.com/office/powerpoint/2010/main" val="588361760"/>
              </p:ext>
            </p:extLst>
          </p:nvPr>
        </p:nvGraphicFramePr>
        <p:xfrm>
          <a:off x="650912" y="962343"/>
          <a:ext cx="9070340" cy="5257800"/>
        </p:xfrm>
        <a:graphic>
          <a:graphicData uri="http://schemas.openxmlformats.org/drawingml/2006/table">
            <a:tbl>
              <a:tblPr firstRow="1" bandRow="1">
                <a:tableStyleId>{5940675A-B579-460E-94D1-54222C63F5DA}</a:tableStyleId>
              </a:tblPr>
              <a:tblGrid>
                <a:gridCol w="1118881">
                  <a:extLst>
                    <a:ext uri="{9D8B030D-6E8A-4147-A177-3AD203B41FA5}">
                      <a16:colId xmlns:a16="http://schemas.microsoft.com/office/drawing/2014/main" val="1219643440"/>
                    </a:ext>
                  </a:extLst>
                </a:gridCol>
                <a:gridCol w="7951459">
                  <a:extLst>
                    <a:ext uri="{9D8B030D-6E8A-4147-A177-3AD203B41FA5}">
                      <a16:colId xmlns:a16="http://schemas.microsoft.com/office/drawing/2014/main" val="995072910"/>
                    </a:ext>
                  </a:extLst>
                </a:gridCol>
              </a:tblGrid>
              <a:tr h="348297">
                <a:tc gridSpan="2">
                  <a:txBody>
                    <a:bodyPr/>
                    <a:lstStyle/>
                    <a:p>
                      <a:r>
                        <a:rPr kumimoji="1" lang="ja-JP" altLang="en-US" sz="2200" b="0" dirty="0">
                          <a:latin typeface="UD デジタル 教科書体 N-R" panose="02020400000000000000" pitchFamily="17" charset="-128"/>
                          <a:ea typeface="UD デジタル 教科書体 N-R" panose="02020400000000000000" pitchFamily="17" charset="-128"/>
                        </a:rPr>
                        <a:t>１．共有物の管理者</a:t>
                      </a:r>
                    </a:p>
                  </a:txBody>
                  <a:tcPr anchor="ctr">
                    <a:solidFill>
                      <a:schemeClr val="bg1">
                        <a:lumMod val="85000"/>
                      </a:schemeClr>
                    </a:solidFill>
                  </a:tcPr>
                </a:tc>
                <a:tc hMerge="1">
                  <a:txBody>
                    <a:bodyPr/>
                    <a:lstStyle/>
                    <a:p>
                      <a:endParaRPr kumimoji="1" lang="ja-JP" altLang="en-US" sz="2000" b="0" dirty="0">
                        <a:latin typeface="UD デジタル 教科書体 N-R" panose="02020400000000000000" pitchFamily="17" charset="-128"/>
                        <a:ea typeface="UD デジタル 教科書体 N-R" panose="02020400000000000000" pitchFamily="17" charset="-128"/>
                      </a:endParaRPr>
                    </a:p>
                  </a:txBody>
                  <a:tcPr/>
                </a:tc>
                <a:extLst>
                  <a:ext uri="{0D108BD9-81ED-4DB2-BD59-A6C34878D82A}">
                    <a16:rowId xmlns:a16="http://schemas.microsoft.com/office/drawing/2014/main" val="858337990"/>
                  </a:ext>
                </a:extLst>
              </a:tr>
              <a:tr h="1247457">
                <a:tc>
                  <a:txBody>
                    <a:bodyPr/>
                    <a:lstStyle/>
                    <a:p>
                      <a:r>
                        <a:rPr kumimoji="1" lang="ja-JP" altLang="en-US" sz="2000" b="0" dirty="0">
                          <a:latin typeface="UD デジタル 教科書体 N-R" panose="02020400000000000000" pitchFamily="17" charset="-128"/>
                          <a:ea typeface="UD デジタル 教科書体 N-R" panose="02020400000000000000" pitchFamily="17" charset="-128"/>
                        </a:rPr>
                        <a:t>旧民法</a:t>
                      </a:r>
                      <a:endParaRPr kumimoji="1" lang="en-US" altLang="ja-JP" sz="2000" b="0" dirty="0">
                        <a:latin typeface="UD デジタル 教科書体 N-R" panose="02020400000000000000" pitchFamily="17" charset="-128"/>
                        <a:ea typeface="UD デジタル 教科書体 N-R" panose="02020400000000000000" pitchFamily="17" charset="-128"/>
                      </a:endParaRPr>
                    </a:p>
                    <a:p>
                      <a:r>
                        <a:rPr kumimoji="1" lang="ja-JP" altLang="en-US" sz="2000" b="0" dirty="0">
                          <a:latin typeface="UD デジタル 教科書体 N-R" panose="02020400000000000000" pitchFamily="17" charset="-128"/>
                          <a:ea typeface="UD デジタル 教科書体 N-R" panose="02020400000000000000" pitchFamily="17" charset="-128"/>
                        </a:rPr>
                        <a:t>の課題</a:t>
                      </a:r>
                    </a:p>
                  </a:txBody>
                  <a:tcPr anchor="ctr"/>
                </a:tc>
                <a:tc>
                  <a:txBody>
                    <a:bodyPr/>
                    <a:lstStyle/>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○共有物に管理者を選任し、管理を委ねることができれば、共有物</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の円滑な管理の観点から有用になります。</a:t>
                      </a: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○旧民法には管理者に関する明文規定がなく、選任の要件や権限の</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内容が判然としません。</a:t>
                      </a:r>
                      <a:endParaRPr kumimoji="1" lang="ja-JP" altLang="en-US" sz="2000" b="0" dirty="0">
                        <a:latin typeface="UD デジタル 教科書体 N-R" panose="02020400000000000000" pitchFamily="17" charset="-128"/>
                        <a:ea typeface="UD デジタル 教科書体 N-R" panose="02020400000000000000" pitchFamily="17" charset="-128"/>
                      </a:endParaRPr>
                    </a:p>
                  </a:txBody>
                  <a:tcPr/>
                </a:tc>
                <a:extLst>
                  <a:ext uri="{0D108BD9-81ED-4DB2-BD59-A6C34878D82A}">
                    <a16:rowId xmlns:a16="http://schemas.microsoft.com/office/drawing/2014/main" val="3943081288"/>
                  </a:ext>
                </a:extLst>
              </a:tr>
              <a:tr h="2997001">
                <a:tc>
                  <a:txBody>
                    <a:bodyPr/>
                    <a:lstStyle/>
                    <a:p>
                      <a:r>
                        <a:rPr kumimoji="1" lang="ja-JP" altLang="en-US" sz="2000" b="0" dirty="0">
                          <a:latin typeface="UD デジタル 教科書体 N-R" panose="02020400000000000000" pitchFamily="17" charset="-128"/>
                          <a:ea typeface="UD デジタル 教科書体 N-R" panose="02020400000000000000" pitchFamily="17" charset="-128"/>
                        </a:rPr>
                        <a:t>改正法</a:t>
                      </a:r>
                    </a:p>
                  </a:txBody>
                  <a:tcPr anchor="ctr"/>
                </a:tc>
                <a:tc>
                  <a:txBody>
                    <a:bodyPr/>
                    <a:lstStyle/>
                    <a:p>
                      <a:pPr marL="457200" indent="-457200">
                        <a:buAutoNum type="circleNumDbPlain"/>
                      </a:pPr>
                      <a:r>
                        <a:rPr kumimoji="1" lang="ja-JP" altLang="en-US"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選任・解任</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は、共有物の管理のﾙｰﾙに従い、</a:t>
                      </a:r>
                      <a:r>
                        <a:rPr kumimoji="1" lang="ja-JP" altLang="en-US"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共有者の持分の過半</a:t>
                      </a:r>
                      <a:endParaRPr kumimoji="1" lang="en-US" altLang="ja-JP"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pPr marL="0" indent="0">
                        <a:buNone/>
                      </a:pPr>
                      <a:r>
                        <a:rPr kumimoji="1" lang="ja-JP" altLang="en-US"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数</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で決定。共有者以外を管理者とすることも可能。</a:t>
                      </a:r>
                    </a:p>
                    <a:p>
                      <a:pPr marL="457200" indent="-457200">
                        <a:buAutoNum type="circleNumDbPlain" startAt="2"/>
                      </a:pP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管理者は、</a:t>
                      </a:r>
                      <a:r>
                        <a:rPr kumimoji="1" lang="ja-JP" altLang="en-US"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管理</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に関する行為（軽微変更を含む）をすることができる。軽微でない変更を加えるには、共有者全員の同意を得なければならない。</a:t>
                      </a:r>
                    </a:p>
                    <a:p>
                      <a:r>
                        <a:rPr kumimoji="1" lang="ja-JP" altLang="en-US"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a:t>
                      </a:r>
                      <a:r>
                        <a:rPr kumimoji="1" lang="en-US" altLang="ja-JP"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a:t>
                      </a:r>
                      <a:r>
                        <a:rPr kumimoji="1" lang="ja-JP" altLang="en-US"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所在等不明共有者がいる場合には、管理者の申立てにより裁判所の決定を</a:t>
                      </a:r>
                      <a:endParaRPr kumimoji="1" lang="en-US" altLang="ja-JP"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得た上で、所在等不明共有者以外の共有者の同意を得て、変更を加えるこ</a:t>
                      </a:r>
                      <a:endParaRPr kumimoji="1" lang="en-US" altLang="ja-JP"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とが可能</a:t>
                      </a: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③ 管理者は、</a:t>
                      </a:r>
                      <a:r>
                        <a:rPr kumimoji="1" lang="ja-JP" altLang="en-US"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共有者が共有物の管理に関する事項を決定</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した場合に</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は、これに　従ってその職務を行わなければならない。</a:t>
                      </a:r>
                    </a:p>
                    <a:p>
                      <a:r>
                        <a:rPr kumimoji="1" lang="ja-JP" altLang="en-US"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a:t>
                      </a:r>
                      <a:r>
                        <a:rPr kumimoji="1" lang="en-US" altLang="ja-JP"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a:t>
                      </a:r>
                      <a:r>
                        <a:rPr kumimoji="1" lang="ja-JP" altLang="en-US"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違反すると共有者に対して効力を生じないが、善意（決定に反することを</a:t>
                      </a:r>
                      <a:endParaRPr kumimoji="1" lang="en-US" altLang="ja-JP"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知らない）の第三者には無効を対抗することができない。</a:t>
                      </a:r>
                      <a:endParaRPr kumimoji="1" lang="en-US" altLang="ja-JP"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txBody>
                  <a:tcPr/>
                </a:tc>
                <a:extLst>
                  <a:ext uri="{0D108BD9-81ED-4DB2-BD59-A6C34878D82A}">
                    <a16:rowId xmlns:a16="http://schemas.microsoft.com/office/drawing/2014/main" val="3488917105"/>
                  </a:ext>
                </a:extLst>
              </a:tr>
            </a:tbl>
          </a:graphicData>
        </a:graphic>
      </p:graphicFrame>
      <p:pic>
        <p:nvPicPr>
          <p:cNvPr id="3" name="録音したサウンド">
            <a:hlinkClick r:id="" action="ppaction://media"/>
            <a:extLst>
              <a:ext uri="{FF2B5EF4-FFF2-40B4-BE49-F238E27FC236}">
                <a16:creationId xmlns:a16="http://schemas.microsoft.com/office/drawing/2014/main" id="{D27A0D3A-EBF5-1D69-8423-5E68DABBF2C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469655" y="486017"/>
            <a:ext cx="487363" cy="487363"/>
          </a:xfrm>
          <a:prstGeom prst="rect">
            <a:avLst/>
          </a:prstGeom>
        </p:spPr>
      </p:pic>
      <p:sp>
        <p:nvSpPr>
          <p:cNvPr id="4" name="正方形/長方形 3">
            <a:extLst>
              <a:ext uri="{FF2B5EF4-FFF2-40B4-BE49-F238E27FC236}">
                <a16:creationId xmlns:a16="http://schemas.microsoft.com/office/drawing/2014/main" id="{D41610A9-A5FD-447F-FF90-E6EE93116E15}"/>
              </a:ext>
            </a:extLst>
          </p:cNvPr>
          <p:cNvSpPr/>
          <p:nvPr/>
        </p:nvSpPr>
        <p:spPr>
          <a:xfrm>
            <a:off x="801251" y="6469067"/>
            <a:ext cx="7595287" cy="250134"/>
          </a:xfrm>
          <a:prstGeom prst="rect">
            <a:avLst/>
          </a:prstGeom>
          <a:noFill/>
        </p:spPr>
        <p:txBody>
          <a:bodyPr wrap="square" lIns="74295" tIns="37148" rIns="74295" bIns="37148">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634765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91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a:extLst>
              <a:ext uri="{FF2B5EF4-FFF2-40B4-BE49-F238E27FC236}">
                <a16:creationId xmlns:a16="http://schemas.microsoft.com/office/drawing/2014/main" id="{9EA62D80-7880-0B40-F6FD-EBE8ED627B4D}"/>
              </a:ext>
            </a:extLst>
          </p:cNvPr>
          <p:cNvGraphicFramePr>
            <a:graphicFrameLocks noGrp="1"/>
          </p:cNvGraphicFramePr>
          <p:nvPr>
            <p:extLst>
              <p:ext uri="{D42A27DB-BD31-4B8C-83A1-F6EECF244321}">
                <p14:modId xmlns:p14="http://schemas.microsoft.com/office/powerpoint/2010/main" val="345783197"/>
              </p:ext>
            </p:extLst>
          </p:nvPr>
        </p:nvGraphicFramePr>
        <p:xfrm>
          <a:off x="608870" y="289683"/>
          <a:ext cx="9070340" cy="3685706"/>
        </p:xfrm>
        <a:graphic>
          <a:graphicData uri="http://schemas.openxmlformats.org/drawingml/2006/table">
            <a:tbl>
              <a:tblPr firstRow="1" bandRow="1">
                <a:tableStyleId>{5940675A-B579-460E-94D1-54222C63F5DA}</a:tableStyleId>
              </a:tblPr>
              <a:tblGrid>
                <a:gridCol w="1118881">
                  <a:extLst>
                    <a:ext uri="{9D8B030D-6E8A-4147-A177-3AD203B41FA5}">
                      <a16:colId xmlns:a16="http://schemas.microsoft.com/office/drawing/2014/main" val="1219643440"/>
                    </a:ext>
                  </a:extLst>
                </a:gridCol>
                <a:gridCol w="7951459">
                  <a:extLst>
                    <a:ext uri="{9D8B030D-6E8A-4147-A177-3AD203B41FA5}">
                      <a16:colId xmlns:a16="http://schemas.microsoft.com/office/drawing/2014/main" val="995072910"/>
                    </a:ext>
                  </a:extLst>
                </a:gridCol>
              </a:tblGrid>
              <a:tr h="400296">
                <a:tc gridSpan="2">
                  <a:txBody>
                    <a:bodyPr/>
                    <a:lstStyle/>
                    <a:p>
                      <a:r>
                        <a:rPr kumimoji="1" lang="ja-JP" altLang="en-US" sz="2200" b="0" dirty="0">
                          <a:latin typeface="UD デジタル 教科書体 N-R" panose="02020400000000000000" pitchFamily="17" charset="-128"/>
                          <a:ea typeface="UD デジタル 教科書体 N-R" panose="02020400000000000000" pitchFamily="17" charset="-128"/>
                        </a:rPr>
                        <a:t>２．</a:t>
                      </a:r>
                      <a:r>
                        <a:rPr kumimoji="1" lang="ja-JP" altLang="en-US" sz="22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共有の規定と遺産共有持分</a:t>
                      </a:r>
                      <a:endParaRPr kumimoji="1" lang="ja-JP" altLang="en-US" sz="2200" b="0" dirty="0">
                        <a:latin typeface="UD デジタル 教科書体 N-R" panose="02020400000000000000" pitchFamily="17" charset="-128"/>
                        <a:ea typeface="UD デジタル 教科書体 N-R" panose="02020400000000000000" pitchFamily="17" charset="-128"/>
                      </a:endParaRPr>
                    </a:p>
                  </a:txBody>
                  <a:tcPr anchor="ctr">
                    <a:solidFill>
                      <a:schemeClr val="bg1">
                        <a:lumMod val="85000"/>
                      </a:schemeClr>
                    </a:solidFill>
                  </a:tcPr>
                </a:tc>
                <a:tc hMerge="1">
                  <a:txBody>
                    <a:bodyPr/>
                    <a:lstStyle/>
                    <a:p>
                      <a:endParaRPr kumimoji="1" lang="ja-JP" altLang="en-US" sz="2000" b="0" dirty="0">
                        <a:latin typeface="UD デジタル 教科書体 N-R" panose="02020400000000000000" pitchFamily="17" charset="-128"/>
                        <a:ea typeface="UD デジタル 教科書体 N-R" panose="02020400000000000000" pitchFamily="17" charset="-128"/>
                      </a:endParaRPr>
                    </a:p>
                  </a:txBody>
                  <a:tcPr/>
                </a:tc>
                <a:extLst>
                  <a:ext uri="{0D108BD9-81ED-4DB2-BD59-A6C34878D82A}">
                    <a16:rowId xmlns:a16="http://schemas.microsoft.com/office/drawing/2014/main" val="858337990"/>
                  </a:ext>
                </a:extLst>
              </a:tr>
              <a:tr h="1229482">
                <a:tc>
                  <a:txBody>
                    <a:bodyPr/>
                    <a:lstStyle/>
                    <a:p>
                      <a:r>
                        <a:rPr kumimoji="1" lang="ja-JP" altLang="en-US" sz="2000" b="0" dirty="0">
                          <a:latin typeface="UD デジタル 教科書体 N-R" panose="02020400000000000000" pitchFamily="17" charset="-128"/>
                          <a:ea typeface="UD デジタル 教科書体 N-R" panose="02020400000000000000" pitchFamily="17" charset="-128"/>
                        </a:rPr>
                        <a:t>旧民法</a:t>
                      </a:r>
                      <a:endParaRPr kumimoji="1" lang="en-US" altLang="ja-JP" sz="2000" b="0" dirty="0">
                        <a:latin typeface="UD デジタル 教科書体 N-R" panose="02020400000000000000" pitchFamily="17" charset="-128"/>
                        <a:ea typeface="UD デジタル 教科書体 N-R" panose="02020400000000000000" pitchFamily="17" charset="-128"/>
                      </a:endParaRPr>
                    </a:p>
                    <a:p>
                      <a:r>
                        <a:rPr kumimoji="1" lang="ja-JP" altLang="en-US" sz="2000" b="0" dirty="0">
                          <a:latin typeface="UD デジタル 教科書体 N-R" panose="02020400000000000000" pitchFamily="17" charset="-128"/>
                          <a:ea typeface="UD デジタル 教科書体 N-R" panose="02020400000000000000" pitchFamily="17" charset="-128"/>
                        </a:rPr>
                        <a:t>の課題</a:t>
                      </a:r>
                    </a:p>
                  </a:txBody>
                  <a:tcPr anchor="ctr"/>
                </a:tc>
                <a:tc>
                  <a:txBody>
                    <a:bodyPr/>
                    <a:lstStyle/>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○共有に関する規定は、持分の割合に応じたルールを定めているが、</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相続により発生した遺産共有では、</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①法定相続分・指定相続分と、</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②具体的相続分　のいずれが基準となるのか不明確</a:t>
                      </a:r>
                      <a:endParaRPr kumimoji="1" lang="ja-JP" altLang="en-US" sz="2000" b="0" dirty="0">
                        <a:latin typeface="UD デジタル 教科書体 N-R" panose="02020400000000000000" pitchFamily="17" charset="-128"/>
                        <a:ea typeface="UD デジタル 教科書体 N-R" panose="02020400000000000000" pitchFamily="17" charset="-128"/>
                      </a:endParaRPr>
                    </a:p>
                  </a:txBody>
                  <a:tcPr/>
                </a:tc>
                <a:extLst>
                  <a:ext uri="{0D108BD9-81ED-4DB2-BD59-A6C34878D82A}">
                    <a16:rowId xmlns:a16="http://schemas.microsoft.com/office/drawing/2014/main" val="3943081288"/>
                  </a:ext>
                </a:extLst>
              </a:tr>
              <a:tr h="1948346">
                <a:tc>
                  <a:txBody>
                    <a:bodyPr/>
                    <a:lstStyle/>
                    <a:p>
                      <a:r>
                        <a:rPr kumimoji="1" lang="ja-JP" altLang="en-US" sz="2000" b="0" dirty="0">
                          <a:latin typeface="UD デジタル 教科書体 N-R" panose="02020400000000000000" pitchFamily="17" charset="-128"/>
                          <a:ea typeface="UD デジタル 教科書体 N-R" panose="02020400000000000000" pitchFamily="17" charset="-128"/>
                        </a:rPr>
                        <a:t>改正法</a:t>
                      </a:r>
                    </a:p>
                  </a:txBody>
                  <a:tcPr anchor="ctr"/>
                </a:tc>
                <a:tc>
                  <a:txBody>
                    <a:bodyPr/>
                    <a:lstStyle/>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遺産共有状態にある共有物に共有に関する規定を適用するときは、</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a:t>
                      </a:r>
                      <a:r>
                        <a:rPr kumimoji="1" lang="ja-JP" altLang="en-US"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法定相続分（相続分の指定があるケースは、指定相続分）</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により</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算定した持分を</a:t>
                      </a:r>
                      <a:r>
                        <a:rPr kumimoji="1" lang="ja-JP" altLang="en-US"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基準</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とすることを明記（新民法</a:t>
                      </a:r>
                      <a:r>
                        <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898Ⅱ</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p>
                    <a:p>
                      <a:r>
                        <a:rPr kumimoji="1" lang="ja-JP" altLang="en-US"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（例） 遺産として土地があり、</a:t>
                      </a:r>
                      <a:r>
                        <a:rPr kumimoji="1" lang="en-US" altLang="ja-JP"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a:t>
                      </a:r>
                      <a:r>
                        <a:rPr kumimoji="1" lang="ja-JP" altLang="en-US"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r>
                        <a:rPr kumimoji="1" lang="en-US" altLang="ja-JP"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B</a:t>
                      </a:r>
                      <a:r>
                        <a:rPr kumimoji="1" lang="ja-JP" altLang="en-US"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r>
                        <a:rPr kumimoji="1" lang="en-US" altLang="ja-JP"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C</a:t>
                      </a:r>
                      <a:r>
                        <a:rPr kumimoji="1" lang="ja-JP" altLang="en-US"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が相続人（法定相続分各３分の１）</a:t>
                      </a:r>
                      <a:endParaRPr kumimoji="1" lang="en-US" altLang="ja-JP"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であるケースでは、土地の管理に関する事項は、具体的相続分の割合</a:t>
                      </a:r>
                      <a:endParaRPr kumimoji="1" lang="en-US" altLang="ja-JP"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に関係なく、Ａ・Ｂの同意により決定することが可能</a:t>
                      </a:r>
                      <a:endParaRPr kumimoji="1" lang="en-US" altLang="ja-JP"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txBody>
                  <a:tcPr/>
                </a:tc>
                <a:extLst>
                  <a:ext uri="{0D108BD9-81ED-4DB2-BD59-A6C34878D82A}">
                    <a16:rowId xmlns:a16="http://schemas.microsoft.com/office/drawing/2014/main" val="3488917105"/>
                  </a:ext>
                </a:extLst>
              </a:tr>
            </a:tbl>
          </a:graphicData>
        </a:graphic>
      </p:graphicFrame>
      <p:pic>
        <p:nvPicPr>
          <p:cNvPr id="3" name="録音したサウンド">
            <a:hlinkClick r:id="" action="ppaction://media"/>
            <a:extLst>
              <a:ext uri="{FF2B5EF4-FFF2-40B4-BE49-F238E27FC236}">
                <a16:creationId xmlns:a16="http://schemas.microsoft.com/office/drawing/2014/main" id="{12892632-6309-EEBE-8303-5ADB8E40DB9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286313" y="1086784"/>
            <a:ext cx="487363" cy="487363"/>
          </a:xfrm>
          <a:prstGeom prst="rect">
            <a:avLst/>
          </a:prstGeom>
        </p:spPr>
      </p:pic>
      <p:sp>
        <p:nvSpPr>
          <p:cNvPr id="4" name="正方形/長方形 3">
            <a:extLst>
              <a:ext uri="{FF2B5EF4-FFF2-40B4-BE49-F238E27FC236}">
                <a16:creationId xmlns:a16="http://schemas.microsoft.com/office/drawing/2014/main" id="{1BF6C451-17AA-5C54-2EF0-5CAF3C0E2348}"/>
              </a:ext>
            </a:extLst>
          </p:cNvPr>
          <p:cNvSpPr/>
          <p:nvPr/>
        </p:nvSpPr>
        <p:spPr>
          <a:xfrm>
            <a:off x="801251" y="6469067"/>
            <a:ext cx="7595287" cy="250134"/>
          </a:xfrm>
          <a:prstGeom prst="rect">
            <a:avLst/>
          </a:prstGeom>
          <a:noFill/>
        </p:spPr>
        <p:txBody>
          <a:bodyPr wrap="square" lIns="74295" tIns="37148" rIns="74295" bIns="37148">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3444503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4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7CA8FA22-EB69-3366-B33E-62798CE8D23C}"/>
              </a:ext>
            </a:extLst>
          </p:cNvPr>
          <p:cNvSpPr txBox="1"/>
          <p:nvPr/>
        </p:nvSpPr>
        <p:spPr>
          <a:xfrm>
            <a:off x="510988" y="101949"/>
            <a:ext cx="9054353" cy="892552"/>
          </a:xfrm>
          <a:prstGeom prst="rect">
            <a:avLst/>
          </a:prstGeom>
          <a:noFill/>
        </p:spPr>
        <p:txBody>
          <a:bodyPr wrap="square" rtlCol="0">
            <a:spAutoFit/>
          </a:bodyPr>
          <a:lstStyle/>
          <a:p>
            <a:r>
              <a:rPr kumimoji="1" lang="en-US" altLang="ja-JP" sz="2800" dirty="0"/>
              <a:t>《</a:t>
            </a:r>
            <a:r>
              <a:rPr kumimoji="1" lang="ja-JP" altLang="en-US" sz="2800" dirty="0"/>
              <a:t>　</a:t>
            </a:r>
            <a:r>
              <a:rPr lang="ja-JP" altLang="en-US" sz="2800" i="0" dirty="0">
                <a:solidFill>
                  <a:srgbClr val="000000"/>
                </a:solidFill>
                <a:effectLst/>
                <a:latin typeface="UD デジタル 教科書体 N-R" panose="02020400000000000000" pitchFamily="17" charset="-128"/>
                <a:ea typeface="UD デジタル 教科書体 N-R" panose="02020400000000000000" pitchFamily="17" charset="-128"/>
              </a:rPr>
              <a:t>共有関係の解消促進　</a:t>
            </a:r>
            <a:r>
              <a:rPr lang="en-US" altLang="ja-JP" sz="2800" i="0" dirty="0">
                <a:solidFill>
                  <a:srgbClr val="000000"/>
                </a:solidFill>
                <a:effectLst/>
                <a:latin typeface="UD デジタル 教科書体 N-R" panose="02020400000000000000" pitchFamily="17" charset="-128"/>
                <a:ea typeface="UD デジタル 教科書体 N-R" panose="02020400000000000000" pitchFamily="17" charset="-128"/>
              </a:rPr>
              <a:t>》</a:t>
            </a:r>
            <a:r>
              <a:rPr kumimoji="1" lang="ja-JP" altLang="en-US" sz="2800" dirty="0"/>
              <a:t>　</a:t>
            </a:r>
            <a:endParaRPr kumimoji="1" lang="en-US" altLang="ja-JP" sz="2800" dirty="0"/>
          </a:p>
          <a:p>
            <a:r>
              <a:rPr lang="ja-JP" altLang="en-US" sz="2400" i="0" dirty="0">
                <a:solidFill>
                  <a:srgbClr val="000000"/>
                </a:solidFill>
                <a:effectLst/>
                <a:latin typeface="UD デジタル 教科書体 N-R" panose="02020400000000000000" pitchFamily="17" charset="-128"/>
                <a:ea typeface="UD デジタル 教科書体 N-R" panose="02020400000000000000" pitchFamily="17" charset="-128"/>
              </a:rPr>
              <a:t>　</a:t>
            </a:r>
            <a:r>
              <a:rPr lang="en-US" altLang="ja-JP" sz="2400" i="0" dirty="0">
                <a:solidFill>
                  <a:srgbClr val="000000"/>
                </a:solidFill>
                <a:effectLst/>
                <a:latin typeface="UD デジタル 教科書体 N-R" panose="02020400000000000000" pitchFamily="17" charset="-128"/>
                <a:ea typeface="UD デジタル 教科書体 N-R" panose="02020400000000000000" pitchFamily="17" charset="-128"/>
              </a:rPr>
              <a:t>【</a:t>
            </a:r>
            <a:r>
              <a:rPr lang="ja-JP" altLang="en-US" sz="2400" i="0" dirty="0">
                <a:solidFill>
                  <a:srgbClr val="000000"/>
                </a:solidFill>
                <a:effectLst/>
                <a:latin typeface="UD デジタル 教科書体 N-R" panose="02020400000000000000" pitchFamily="17" charset="-128"/>
                <a:ea typeface="UD デジタル 教科書体 N-R" panose="02020400000000000000" pitchFamily="17" charset="-128"/>
              </a:rPr>
              <a:t>　裁判による共有物分割　</a:t>
            </a:r>
            <a:r>
              <a:rPr lang="en-US" altLang="ja-JP" sz="2400" i="0" dirty="0">
                <a:solidFill>
                  <a:srgbClr val="000000"/>
                </a:solidFill>
                <a:effectLst/>
                <a:latin typeface="UD デジタル 教科書体 N-R" panose="02020400000000000000" pitchFamily="17" charset="-128"/>
                <a:ea typeface="UD デジタル 教科書体 N-R" panose="02020400000000000000" pitchFamily="17" charset="-128"/>
              </a:rPr>
              <a:t>】</a:t>
            </a:r>
            <a:endParaRPr kumimoji="1" lang="ja-JP" altLang="en-US" sz="2400" dirty="0"/>
          </a:p>
        </p:txBody>
      </p:sp>
      <p:graphicFrame>
        <p:nvGraphicFramePr>
          <p:cNvPr id="3" name="表 2">
            <a:extLst>
              <a:ext uri="{FF2B5EF4-FFF2-40B4-BE49-F238E27FC236}">
                <a16:creationId xmlns:a16="http://schemas.microsoft.com/office/drawing/2014/main" id="{EA6C7153-F22E-01FA-FCE1-1E775038BD8B}"/>
              </a:ext>
            </a:extLst>
          </p:cNvPr>
          <p:cNvGraphicFramePr>
            <a:graphicFrameLocks noGrp="1"/>
          </p:cNvGraphicFramePr>
          <p:nvPr>
            <p:extLst>
              <p:ext uri="{D42A27DB-BD31-4B8C-83A1-F6EECF244321}">
                <p14:modId xmlns:p14="http://schemas.microsoft.com/office/powerpoint/2010/main" val="2996972315"/>
              </p:ext>
            </p:extLst>
          </p:nvPr>
        </p:nvGraphicFramePr>
        <p:xfrm>
          <a:off x="340659" y="958641"/>
          <a:ext cx="9344735" cy="4145280"/>
        </p:xfrm>
        <a:graphic>
          <a:graphicData uri="http://schemas.openxmlformats.org/drawingml/2006/table">
            <a:tbl>
              <a:tblPr firstRow="1" bandRow="1">
                <a:tableStyleId>{5940675A-B579-460E-94D1-54222C63F5DA}</a:tableStyleId>
              </a:tblPr>
              <a:tblGrid>
                <a:gridCol w="1013012">
                  <a:extLst>
                    <a:ext uri="{9D8B030D-6E8A-4147-A177-3AD203B41FA5}">
                      <a16:colId xmlns:a16="http://schemas.microsoft.com/office/drawing/2014/main" val="1219643440"/>
                    </a:ext>
                  </a:extLst>
                </a:gridCol>
                <a:gridCol w="8331723">
                  <a:extLst>
                    <a:ext uri="{9D8B030D-6E8A-4147-A177-3AD203B41FA5}">
                      <a16:colId xmlns:a16="http://schemas.microsoft.com/office/drawing/2014/main" val="995072910"/>
                    </a:ext>
                  </a:extLst>
                </a:gridCol>
              </a:tblGrid>
              <a:tr h="925862">
                <a:tc>
                  <a:txBody>
                    <a:bodyPr/>
                    <a:lstStyle/>
                    <a:p>
                      <a:r>
                        <a:rPr kumimoji="1" lang="ja-JP" altLang="en-US" sz="2000" b="0" dirty="0">
                          <a:latin typeface="UD デジタル 教科書体 N-R" panose="02020400000000000000" pitchFamily="17" charset="-128"/>
                          <a:ea typeface="UD デジタル 教科書体 N-R" panose="02020400000000000000" pitchFamily="17" charset="-128"/>
                        </a:rPr>
                        <a:t>旧民法</a:t>
                      </a:r>
                      <a:endParaRPr kumimoji="1" lang="en-US" altLang="ja-JP" sz="2000" b="0" dirty="0">
                        <a:latin typeface="UD デジタル 教科書体 N-R" panose="02020400000000000000" pitchFamily="17" charset="-128"/>
                        <a:ea typeface="UD デジタル 教科書体 N-R" panose="02020400000000000000" pitchFamily="17" charset="-128"/>
                      </a:endParaRPr>
                    </a:p>
                    <a:p>
                      <a:r>
                        <a:rPr kumimoji="1" lang="ja-JP" altLang="en-US" sz="2000" b="0" dirty="0">
                          <a:latin typeface="UD デジタル 教科書体 N-R" panose="02020400000000000000" pitchFamily="17" charset="-128"/>
                          <a:ea typeface="UD デジタル 教科書体 N-R" panose="02020400000000000000" pitchFamily="17" charset="-128"/>
                        </a:rPr>
                        <a:t>の課題</a:t>
                      </a:r>
                    </a:p>
                  </a:txBody>
                  <a:tcPr anchor="ctr"/>
                </a:tc>
                <a:tc>
                  <a:txBody>
                    <a:bodyPr/>
                    <a:lstStyle/>
                    <a:p>
                      <a:r>
                        <a:rPr kumimoji="1" lang="ja-JP" altLang="en-US" sz="2000" dirty="0">
                          <a:latin typeface="UD デジタル 教科書体 N-R" panose="02020400000000000000" pitchFamily="17" charset="-128"/>
                          <a:ea typeface="UD デジタル 教科書体 N-R" panose="02020400000000000000" pitchFamily="17" charset="-128"/>
                        </a:rPr>
                        <a:t>　</a:t>
                      </a:r>
                      <a:r>
                        <a:rPr lang="ja-JP" altLang="en-US" sz="2000" b="0" i="0" dirty="0">
                          <a:solidFill>
                            <a:srgbClr val="000000"/>
                          </a:solidFill>
                          <a:effectLst/>
                          <a:latin typeface="UD デジタル 教科書体 N-R" panose="02020400000000000000" pitchFamily="17" charset="-128"/>
                          <a:ea typeface="UD デジタル 教科書体 N-R" panose="02020400000000000000" pitchFamily="17" charset="-128"/>
                        </a:rPr>
                        <a:t>旧民法では、裁判による共有物分割の方法として現物分割と競売分</a:t>
                      </a:r>
                      <a:endParaRPr lang="en-US" altLang="ja-JP" sz="2000" b="0" i="0" dirty="0">
                        <a:solidFill>
                          <a:srgbClr val="000000"/>
                        </a:solidFill>
                        <a:effectLst/>
                        <a:latin typeface="UD デジタル 教科書体 N-R" panose="02020400000000000000" pitchFamily="17" charset="-128"/>
                        <a:ea typeface="UD デジタル 教科書体 N-R" panose="02020400000000000000" pitchFamily="17" charset="-128"/>
                      </a:endParaRPr>
                    </a:p>
                    <a:p>
                      <a:r>
                        <a:rPr lang="ja-JP" altLang="en-US" sz="2000" b="0" i="0" dirty="0">
                          <a:solidFill>
                            <a:srgbClr val="000000"/>
                          </a:solidFill>
                          <a:effectLst/>
                          <a:latin typeface="UD デジタル 教科書体 N-R" panose="02020400000000000000" pitchFamily="17" charset="-128"/>
                          <a:ea typeface="UD デジタル 教科書体 N-R" panose="02020400000000000000" pitchFamily="17" charset="-128"/>
                        </a:rPr>
                        <a:t>　割（換価分割）が定められており、代償分割（賠償分割）は判例に</a:t>
                      </a:r>
                      <a:endParaRPr lang="en-US" altLang="ja-JP" sz="2000" b="0" i="0" dirty="0">
                        <a:solidFill>
                          <a:srgbClr val="000000"/>
                        </a:solidFill>
                        <a:effectLst/>
                        <a:latin typeface="UD デジタル 教科書体 N-R" panose="02020400000000000000" pitchFamily="17" charset="-128"/>
                        <a:ea typeface="UD デジタル 教科書体 N-R" panose="02020400000000000000" pitchFamily="17" charset="-128"/>
                      </a:endParaRPr>
                    </a:p>
                    <a:p>
                      <a:r>
                        <a:rPr lang="ja-JP" altLang="en-US" sz="2000" b="0" i="0" dirty="0">
                          <a:solidFill>
                            <a:srgbClr val="000000"/>
                          </a:solidFill>
                          <a:effectLst/>
                          <a:latin typeface="UD デジタル 教科書体 N-R" panose="02020400000000000000" pitchFamily="17" charset="-128"/>
                          <a:ea typeface="UD デジタル 教科書体 N-R" panose="02020400000000000000" pitchFamily="17" charset="-128"/>
                        </a:rPr>
                        <a:t>　より許容されているにすぎませんでした。</a:t>
                      </a:r>
                      <a:endParaRPr lang="en-US" altLang="ja-JP" sz="2000" b="0" i="0" dirty="0">
                        <a:solidFill>
                          <a:srgbClr val="000000"/>
                        </a:solidFill>
                        <a:effectLst/>
                        <a:latin typeface="UD デジタル 教科書体 N-R" panose="02020400000000000000" pitchFamily="17" charset="-128"/>
                        <a:ea typeface="UD デジタル 教科書体 N-R" panose="02020400000000000000" pitchFamily="17" charset="-128"/>
                      </a:endParaRPr>
                    </a:p>
                  </a:txBody>
                  <a:tcPr/>
                </a:tc>
                <a:extLst>
                  <a:ext uri="{0D108BD9-81ED-4DB2-BD59-A6C34878D82A}">
                    <a16:rowId xmlns:a16="http://schemas.microsoft.com/office/drawing/2014/main" val="3943081288"/>
                  </a:ext>
                </a:extLst>
              </a:tr>
              <a:tr h="2821966">
                <a:tc>
                  <a:txBody>
                    <a:bodyPr/>
                    <a:lstStyle/>
                    <a:p>
                      <a:r>
                        <a:rPr kumimoji="1" lang="ja-JP" altLang="en-US" sz="2000" b="0" dirty="0">
                          <a:latin typeface="UD デジタル 教科書体 N-R" panose="02020400000000000000" pitchFamily="17" charset="-128"/>
                          <a:ea typeface="UD デジタル 教科書体 N-R" panose="02020400000000000000" pitchFamily="17" charset="-128"/>
                        </a:rPr>
                        <a:t>改正法</a:t>
                      </a:r>
                    </a:p>
                  </a:txBody>
                  <a:tcPr anchor="ctr"/>
                </a:tc>
                <a:tc>
                  <a:txBody>
                    <a:bodyPr/>
                    <a:lstStyle/>
                    <a:p>
                      <a:r>
                        <a:rPr lang="ja-JP" altLang="en-US" sz="2000" b="0" i="0" dirty="0">
                          <a:solidFill>
                            <a:srgbClr val="000000"/>
                          </a:solidFill>
                          <a:effectLst/>
                          <a:latin typeface="UD デジタル 教科書体 N-R" panose="02020400000000000000" pitchFamily="17" charset="-128"/>
                          <a:ea typeface="UD デジタル 教科書体 N-R" panose="02020400000000000000" pitchFamily="17" charset="-128"/>
                        </a:rPr>
                        <a:t>新民法では、</a:t>
                      </a:r>
                      <a:r>
                        <a:rPr lang="ja-JP" altLang="en-US" sz="2000" dirty="0">
                          <a:latin typeface="UD デジタル 教科書体 N-R" panose="02020400000000000000" pitchFamily="17" charset="-128"/>
                          <a:ea typeface="UD デジタル 教科書体 N-R" panose="02020400000000000000" pitchFamily="17" charset="-128"/>
                        </a:rPr>
                        <a:t>裁判による共有物分割の方法として、代償分割</a:t>
                      </a:r>
                      <a:r>
                        <a:rPr lang="ja-JP" altLang="en-US" sz="2000" b="0" i="0" dirty="0">
                          <a:solidFill>
                            <a:srgbClr val="000000"/>
                          </a:solidFill>
                          <a:effectLst/>
                          <a:latin typeface="UD デジタル 教科書体 N-R" panose="02020400000000000000" pitchFamily="17" charset="-128"/>
                          <a:ea typeface="UD デジタル 教科書体 N-R" panose="02020400000000000000" pitchFamily="17" charset="-128"/>
                        </a:rPr>
                        <a:t>（賠償分割）</a:t>
                      </a:r>
                      <a:r>
                        <a:rPr lang="ja-JP" altLang="en-US" sz="2000" dirty="0">
                          <a:latin typeface="UD デジタル 教科書体 N-R" panose="02020400000000000000" pitchFamily="17" charset="-128"/>
                          <a:ea typeface="UD デジタル 教科書体 N-R" panose="02020400000000000000" pitchFamily="17" charset="-128"/>
                        </a:rPr>
                        <a:t>が可能であることを明記</a:t>
                      </a:r>
                      <a:r>
                        <a:rPr lang="ja-JP" altLang="en-US" sz="2000" b="0" i="0" dirty="0">
                          <a:solidFill>
                            <a:srgbClr val="000000"/>
                          </a:solidFill>
                          <a:effectLst/>
                          <a:latin typeface="UD デジタル 教科書体 N-R" panose="02020400000000000000" pitchFamily="17" charset="-128"/>
                          <a:ea typeface="UD デジタル 教科書体 N-R" panose="02020400000000000000" pitchFamily="17" charset="-128"/>
                        </a:rPr>
                        <a:t>するとともに、</a:t>
                      </a:r>
                      <a:endParaRPr lang="en-US" altLang="ja-JP" sz="2000" b="0" i="0" dirty="0">
                        <a:solidFill>
                          <a:srgbClr val="000000"/>
                        </a:solidFill>
                        <a:effectLst/>
                        <a:latin typeface="UD デジタル 教科書体 N-R" panose="02020400000000000000" pitchFamily="17" charset="-128"/>
                        <a:ea typeface="UD デジタル 教科書体 N-R" panose="02020400000000000000" pitchFamily="17" charset="-128"/>
                      </a:endParaRPr>
                    </a:p>
                    <a:p>
                      <a:r>
                        <a:rPr lang="en-US" altLang="ja-JP" sz="2000" dirty="0">
                          <a:latin typeface="UD デジタル 教科書体 N-R" panose="02020400000000000000" pitchFamily="17" charset="-128"/>
                          <a:ea typeface="UD デジタル 教科書体 N-R" panose="02020400000000000000" pitchFamily="17" charset="-128"/>
                        </a:rPr>
                        <a:t>(1)</a:t>
                      </a:r>
                      <a:r>
                        <a:rPr lang="ja-JP" altLang="en-US" sz="2000" dirty="0">
                          <a:latin typeface="UD デジタル 教科書体 N-R" panose="02020400000000000000" pitchFamily="17" charset="-128"/>
                          <a:ea typeface="UD デジタル 教科書体 N-R" panose="02020400000000000000" pitchFamily="17" charset="-128"/>
                        </a:rPr>
                        <a:t>現物分割・代償分割</a:t>
                      </a:r>
                      <a:r>
                        <a:rPr lang="ja-JP" altLang="en-US" sz="2000" b="0" i="0" dirty="0">
                          <a:solidFill>
                            <a:srgbClr val="000000"/>
                          </a:solidFill>
                          <a:effectLst/>
                          <a:latin typeface="UD デジタル 教科書体 N-R" panose="02020400000000000000" pitchFamily="17" charset="-128"/>
                          <a:ea typeface="UD デジタル 教科書体 N-R" panose="02020400000000000000" pitchFamily="17" charset="-128"/>
                        </a:rPr>
                        <a:t>（賠償分割）</a:t>
                      </a:r>
                      <a:r>
                        <a:rPr lang="ja-JP" altLang="en-US" sz="2000" dirty="0">
                          <a:latin typeface="UD デジタル 教科書体 N-R" panose="02020400000000000000" pitchFamily="17" charset="-128"/>
                          <a:ea typeface="UD デジタル 教科書体 N-R" panose="02020400000000000000" pitchFamily="17" charset="-128"/>
                        </a:rPr>
                        <a:t>のいずれもできない場合、又は</a:t>
                      </a:r>
                      <a:endParaRPr lang="en-US" altLang="ja-JP" sz="2000" dirty="0">
                        <a:latin typeface="UD デジタル 教科書体 N-R" panose="02020400000000000000" pitchFamily="17" charset="-128"/>
                        <a:ea typeface="UD デジタル 教科書体 N-R" panose="02020400000000000000" pitchFamily="17" charset="-128"/>
                      </a:endParaRPr>
                    </a:p>
                    <a:p>
                      <a:r>
                        <a:rPr lang="en-US" altLang="ja-JP" sz="2000" dirty="0">
                          <a:latin typeface="UD デジタル 教科書体 N-R" panose="02020400000000000000" pitchFamily="17" charset="-128"/>
                          <a:ea typeface="UD デジタル 教科書体 N-R" panose="02020400000000000000" pitchFamily="17" charset="-128"/>
                        </a:rPr>
                        <a:t>(2)</a:t>
                      </a:r>
                      <a:r>
                        <a:rPr lang="ja-JP" altLang="en-US" sz="2000" dirty="0">
                          <a:latin typeface="UD デジタル 教科書体 N-R" panose="02020400000000000000" pitchFamily="17" charset="-128"/>
                          <a:ea typeface="UD デジタル 教科書体 N-R" panose="02020400000000000000" pitchFamily="17" charset="-128"/>
                        </a:rPr>
                        <a:t>分割によって共有物の価格を著しく減少させるおそれがある場合</a:t>
                      </a:r>
                      <a:endParaRPr lang="en-US" altLang="ja-JP" sz="2000" dirty="0">
                        <a:latin typeface="UD デジタル 教科書体 N-R" panose="02020400000000000000" pitchFamily="17" charset="-128"/>
                        <a:ea typeface="UD デジタル 教科書体 N-R" panose="02020400000000000000" pitchFamily="17" charset="-128"/>
                      </a:endParaRPr>
                    </a:p>
                    <a:p>
                      <a:r>
                        <a:rPr lang="ja-JP" altLang="en-US" sz="2000" dirty="0">
                          <a:latin typeface="UD デジタル 教科書体 N-R" panose="02020400000000000000" pitchFamily="17" charset="-128"/>
                          <a:ea typeface="UD デジタル 教科書体 N-R" panose="02020400000000000000" pitchFamily="17" charset="-128"/>
                        </a:rPr>
                        <a:t>　</a:t>
                      </a:r>
                      <a:r>
                        <a:rPr lang="en-US" altLang="ja-JP" sz="2000" dirty="0">
                          <a:latin typeface="UD デジタル 教科書体 N-R" panose="02020400000000000000" pitchFamily="17" charset="-128"/>
                          <a:ea typeface="UD デジタル 教科書体 N-R" panose="02020400000000000000" pitchFamily="17" charset="-128"/>
                        </a:rPr>
                        <a:t>(</a:t>
                      </a:r>
                      <a:r>
                        <a:rPr lang="ja-JP" altLang="en-US" sz="2000" dirty="0">
                          <a:latin typeface="UD デジタル 教科書体 N-R" panose="02020400000000000000" pitchFamily="17" charset="-128"/>
                          <a:ea typeface="UD デジタル 教科書体 N-R" panose="02020400000000000000" pitchFamily="17" charset="-128"/>
                        </a:rPr>
                        <a:t>現物分割によって共有物の価格を著しく減少させるおそれがあり、</a:t>
                      </a:r>
                      <a:endParaRPr lang="en-US" altLang="ja-JP" sz="2000" dirty="0">
                        <a:latin typeface="UD デジタル 教科書体 N-R" panose="02020400000000000000" pitchFamily="17" charset="-128"/>
                        <a:ea typeface="UD デジタル 教科書体 N-R" panose="02020400000000000000" pitchFamily="17" charset="-128"/>
                      </a:endParaRPr>
                    </a:p>
                    <a:p>
                      <a:r>
                        <a:rPr lang="ja-JP" altLang="en-US" sz="2000" dirty="0">
                          <a:latin typeface="UD デジタル 教科書体 N-R" panose="02020400000000000000" pitchFamily="17" charset="-128"/>
                          <a:ea typeface="UD デジタル 教科書体 N-R" panose="02020400000000000000" pitchFamily="17" charset="-128"/>
                        </a:rPr>
                        <a:t>　代償分割</a:t>
                      </a:r>
                      <a:r>
                        <a:rPr lang="en-US" altLang="ja-JP" sz="2000" dirty="0">
                          <a:latin typeface="UD デジタル 教科書体 N-R" panose="02020400000000000000" pitchFamily="17" charset="-128"/>
                          <a:ea typeface="UD デジタル 教科書体 N-R" panose="02020400000000000000" pitchFamily="17" charset="-128"/>
                        </a:rPr>
                        <a:t>(</a:t>
                      </a:r>
                      <a:r>
                        <a:rPr lang="ja-JP" altLang="en-US" sz="2000" b="0" i="0" dirty="0">
                          <a:solidFill>
                            <a:srgbClr val="000000"/>
                          </a:solidFill>
                          <a:effectLst/>
                          <a:latin typeface="UD デジタル 教科書体 N-R" panose="02020400000000000000" pitchFamily="17" charset="-128"/>
                          <a:ea typeface="UD デジタル 教科書体 N-R" panose="02020400000000000000" pitchFamily="17" charset="-128"/>
                        </a:rPr>
                        <a:t>賠償分割</a:t>
                      </a:r>
                      <a:r>
                        <a:rPr lang="en-US" altLang="ja-JP" sz="2000" b="0" i="0" dirty="0">
                          <a:solidFill>
                            <a:srgbClr val="000000"/>
                          </a:solidFill>
                          <a:effectLst/>
                          <a:latin typeface="UD デジタル 教科書体 N-R" panose="02020400000000000000" pitchFamily="17" charset="-128"/>
                          <a:ea typeface="UD デジタル 教科書体 N-R" panose="02020400000000000000" pitchFamily="17" charset="-128"/>
                        </a:rPr>
                        <a:t>)</a:t>
                      </a:r>
                      <a:r>
                        <a:rPr lang="ja-JP" altLang="en-US" sz="2000" dirty="0">
                          <a:latin typeface="UD デジタル 教科書体 N-R" panose="02020400000000000000" pitchFamily="17" charset="-128"/>
                          <a:ea typeface="UD デジタル 教科書体 N-R" panose="02020400000000000000" pitchFamily="17" charset="-128"/>
                        </a:rPr>
                        <a:t>もできない場合）に、競売分割</a:t>
                      </a:r>
                      <a:r>
                        <a:rPr lang="en-US" altLang="ja-JP" sz="2000" b="0" i="0" dirty="0">
                          <a:solidFill>
                            <a:srgbClr val="000000"/>
                          </a:solidFill>
                          <a:effectLst/>
                          <a:latin typeface="UD デジタル 教科書体 N-R" panose="02020400000000000000" pitchFamily="17" charset="-128"/>
                          <a:ea typeface="UD デジタル 教科書体 N-R" panose="02020400000000000000" pitchFamily="17" charset="-128"/>
                        </a:rPr>
                        <a:t>(</a:t>
                      </a:r>
                      <a:r>
                        <a:rPr lang="ja-JP" altLang="en-US" sz="2000" b="0" i="0" dirty="0">
                          <a:solidFill>
                            <a:srgbClr val="000000"/>
                          </a:solidFill>
                          <a:effectLst/>
                          <a:latin typeface="UD デジタル 教科書体 N-R" panose="02020400000000000000" pitchFamily="17" charset="-128"/>
                          <a:ea typeface="UD デジタル 教科書体 N-R" panose="02020400000000000000" pitchFamily="17" charset="-128"/>
                        </a:rPr>
                        <a:t>換価分割</a:t>
                      </a:r>
                      <a:r>
                        <a:rPr lang="en-US" altLang="ja-JP" sz="2000" b="0" i="0" dirty="0">
                          <a:solidFill>
                            <a:srgbClr val="000000"/>
                          </a:solidFill>
                          <a:effectLst/>
                          <a:latin typeface="UD デジタル 教科書体 N-R" panose="02020400000000000000" pitchFamily="17" charset="-128"/>
                          <a:ea typeface="UD デジタル 教科書体 N-R" panose="02020400000000000000" pitchFamily="17" charset="-128"/>
                        </a:rPr>
                        <a:t>)</a:t>
                      </a:r>
                      <a:r>
                        <a:rPr lang="ja-JP" altLang="en-US" sz="2000" dirty="0">
                          <a:latin typeface="UD デジタル 教科書体 N-R" panose="02020400000000000000" pitchFamily="17" charset="-128"/>
                          <a:ea typeface="UD デジタル 教科書体 N-R" panose="02020400000000000000" pitchFamily="17" charset="-128"/>
                        </a:rPr>
                        <a:t>を行う</a:t>
                      </a:r>
                      <a:endParaRPr lang="en-US" altLang="ja-JP" sz="2000" dirty="0">
                        <a:latin typeface="UD デジタル 教科書体 N-R" panose="02020400000000000000" pitchFamily="17" charset="-128"/>
                        <a:ea typeface="UD デジタル 教科書体 N-R" panose="02020400000000000000" pitchFamily="17" charset="-128"/>
                      </a:endParaRPr>
                    </a:p>
                    <a:p>
                      <a:r>
                        <a:rPr lang="ja-JP" altLang="en-US" sz="2000" dirty="0">
                          <a:latin typeface="UD デジタル 教科書体 N-R" panose="02020400000000000000" pitchFamily="17" charset="-128"/>
                          <a:ea typeface="UD デジタル 教科書体 N-R" panose="02020400000000000000" pitchFamily="17" charset="-128"/>
                        </a:rPr>
                        <a:t>　</a:t>
                      </a:r>
                      <a:r>
                        <a:rPr lang="ja-JP" altLang="en-US" sz="2000" b="0" i="0" dirty="0">
                          <a:solidFill>
                            <a:srgbClr val="000000"/>
                          </a:solidFill>
                          <a:effectLst/>
                          <a:latin typeface="UD デジタル 教科書体 N-R" panose="02020400000000000000" pitchFamily="17" charset="-128"/>
                          <a:ea typeface="UD デジタル 教科書体 N-R" panose="02020400000000000000" pitchFamily="17" charset="-128"/>
                        </a:rPr>
                        <a:t>こととし、分割の検討順序を明確にしました。</a:t>
                      </a:r>
                      <a:r>
                        <a:rPr lang="en-US" altLang="ja-JP" sz="2000" b="0" i="0" dirty="0">
                          <a:solidFill>
                            <a:srgbClr val="000000"/>
                          </a:solidFill>
                          <a:effectLst/>
                          <a:latin typeface="UD デジタル 教科書体 N-R" panose="02020400000000000000" pitchFamily="17" charset="-128"/>
                          <a:ea typeface="UD デジタル 教科書体 N-R" panose="02020400000000000000" pitchFamily="17" charset="-128"/>
                        </a:rPr>
                        <a:t>(</a:t>
                      </a:r>
                      <a:r>
                        <a:rPr lang="ja-JP" altLang="en-US" sz="2000" b="0" i="0" dirty="0">
                          <a:solidFill>
                            <a:srgbClr val="000000"/>
                          </a:solidFill>
                          <a:effectLst/>
                          <a:latin typeface="UD デジタル 教科書体 N-R" panose="02020400000000000000" pitchFamily="17" charset="-128"/>
                          <a:ea typeface="UD デジタル 教科書体 N-R" panose="02020400000000000000" pitchFamily="17" charset="-128"/>
                        </a:rPr>
                        <a:t>新民</a:t>
                      </a:r>
                      <a:r>
                        <a:rPr lang="en-US" altLang="ja-JP" sz="2000" b="0" i="0" dirty="0">
                          <a:solidFill>
                            <a:srgbClr val="000000"/>
                          </a:solidFill>
                          <a:effectLst/>
                          <a:latin typeface="UD デジタル 教科書体 N-R" panose="02020400000000000000" pitchFamily="17" charset="-128"/>
                          <a:ea typeface="UD デジタル 教科書体 N-R" panose="02020400000000000000" pitchFamily="17" charset="-128"/>
                        </a:rPr>
                        <a:t>258</a:t>
                      </a:r>
                      <a:r>
                        <a:rPr lang="ja-JP" altLang="en-US" sz="2000" b="0" i="0" dirty="0">
                          <a:solidFill>
                            <a:srgbClr val="000000"/>
                          </a:solidFill>
                          <a:effectLst/>
                          <a:latin typeface="UD デジタル 教科書体 N-R" panose="02020400000000000000" pitchFamily="17" charset="-128"/>
                          <a:ea typeface="UD デジタル 教科書体 N-R" panose="02020400000000000000" pitchFamily="17" charset="-128"/>
                        </a:rPr>
                        <a:t>条</a:t>
                      </a:r>
                      <a:r>
                        <a:rPr lang="en-US" altLang="ja-JP" sz="2000" b="0" i="0" dirty="0">
                          <a:solidFill>
                            <a:srgbClr val="000000"/>
                          </a:solidFill>
                          <a:effectLst/>
                          <a:latin typeface="UD デジタル 教科書体 N-R" panose="02020400000000000000" pitchFamily="17" charset="-128"/>
                          <a:ea typeface="UD デジタル 教科書体 N-R" panose="02020400000000000000" pitchFamily="17" charset="-128"/>
                        </a:rPr>
                        <a:t>2</a:t>
                      </a:r>
                      <a:r>
                        <a:rPr lang="ja-JP" altLang="en-US" sz="2000" b="0" i="0" dirty="0">
                          <a:solidFill>
                            <a:srgbClr val="000000"/>
                          </a:solidFill>
                          <a:effectLst/>
                          <a:latin typeface="UD デジタル 教科書体 N-R" panose="02020400000000000000" pitchFamily="17" charset="-128"/>
                          <a:ea typeface="UD デジタル 教科書体 N-R" panose="02020400000000000000" pitchFamily="17" charset="-128"/>
                        </a:rPr>
                        <a:t>項、</a:t>
                      </a:r>
                      <a:r>
                        <a:rPr lang="en-US" altLang="ja-JP" sz="2000" b="0" i="0" dirty="0">
                          <a:solidFill>
                            <a:srgbClr val="000000"/>
                          </a:solidFill>
                          <a:effectLst/>
                          <a:latin typeface="UD デジタル 教科書体 N-R" panose="02020400000000000000" pitchFamily="17" charset="-128"/>
                          <a:ea typeface="UD デジタル 教科書体 N-R" panose="02020400000000000000" pitchFamily="17" charset="-128"/>
                        </a:rPr>
                        <a:t>3</a:t>
                      </a:r>
                      <a:r>
                        <a:rPr lang="ja-JP" altLang="en-US" sz="2000" b="0" i="0" dirty="0">
                          <a:solidFill>
                            <a:srgbClr val="000000"/>
                          </a:solidFill>
                          <a:effectLst/>
                          <a:latin typeface="UD デジタル 教科書体 N-R" panose="02020400000000000000" pitchFamily="17" charset="-128"/>
                          <a:ea typeface="UD デジタル 教科書体 N-R" panose="02020400000000000000" pitchFamily="17" charset="-128"/>
                        </a:rPr>
                        <a:t>項）</a:t>
                      </a:r>
                      <a:br>
                        <a:rPr lang="ja-JP" altLang="en-US" sz="2000" dirty="0">
                          <a:latin typeface="UD デジタル 教科書体 N-R" panose="02020400000000000000" pitchFamily="17" charset="-128"/>
                          <a:ea typeface="UD デジタル 教科書体 N-R" panose="02020400000000000000" pitchFamily="17" charset="-128"/>
                        </a:rPr>
                      </a:br>
                      <a:r>
                        <a:rPr lang="ja-JP" altLang="en-US" sz="2000" dirty="0">
                          <a:latin typeface="UD デジタル 教科書体 N-R" panose="02020400000000000000" pitchFamily="17" charset="-128"/>
                          <a:ea typeface="UD デジタル 教科書体 N-R" panose="02020400000000000000" pitchFamily="17" charset="-128"/>
                        </a:rPr>
                        <a:t>　　</a:t>
                      </a:r>
                      <a:r>
                        <a:rPr lang="ja-JP" altLang="en-US" sz="2000" b="0" i="0" dirty="0">
                          <a:solidFill>
                            <a:srgbClr val="000000"/>
                          </a:solidFill>
                          <a:effectLst/>
                          <a:latin typeface="UD デジタル 教科書体 N-R" panose="02020400000000000000" pitchFamily="17" charset="-128"/>
                          <a:ea typeface="UD デジタル 教科書体 N-R" panose="02020400000000000000" pitchFamily="17" charset="-128"/>
                        </a:rPr>
                        <a:t>裁判所は、共有物の分割の裁判において、</a:t>
                      </a:r>
                      <a:r>
                        <a:rPr lang="ja-JP" altLang="en-US" sz="2000" dirty="0">
                          <a:latin typeface="UD デジタル 教科書体 N-R" panose="02020400000000000000" pitchFamily="17" charset="-128"/>
                          <a:ea typeface="UD デジタル 教科書体 N-R" panose="02020400000000000000" pitchFamily="17" charset="-128"/>
                        </a:rPr>
                        <a:t>当事者に対して、金銭の</a:t>
                      </a:r>
                      <a:endParaRPr lang="en-US" altLang="ja-JP" sz="2000" dirty="0">
                        <a:latin typeface="UD デジタル 教科書体 N-R" panose="02020400000000000000" pitchFamily="17" charset="-128"/>
                        <a:ea typeface="UD デジタル 教科書体 N-R" panose="02020400000000000000" pitchFamily="17" charset="-128"/>
                      </a:endParaRPr>
                    </a:p>
                    <a:p>
                      <a:r>
                        <a:rPr lang="ja-JP" altLang="en-US" sz="2000" dirty="0">
                          <a:latin typeface="UD デジタル 教科書体 N-R" panose="02020400000000000000" pitchFamily="17" charset="-128"/>
                          <a:ea typeface="UD デジタル 教科書体 N-R" panose="02020400000000000000" pitchFamily="17" charset="-128"/>
                        </a:rPr>
                        <a:t>　支払、物の引渡し、登記義務の履行その他の給付を命ずることができ</a:t>
                      </a:r>
                      <a:endParaRPr lang="en-US" altLang="ja-JP" sz="2000" dirty="0">
                        <a:latin typeface="UD デジタル 教科書体 N-R" panose="02020400000000000000" pitchFamily="17" charset="-128"/>
                        <a:ea typeface="UD デジタル 教科書体 N-R" panose="02020400000000000000" pitchFamily="17" charset="-128"/>
                      </a:endParaRPr>
                    </a:p>
                    <a:p>
                      <a:r>
                        <a:rPr lang="ja-JP" altLang="en-US" sz="2000" dirty="0">
                          <a:latin typeface="UD デジタル 教科書体 N-R" panose="02020400000000000000" pitchFamily="17" charset="-128"/>
                          <a:ea typeface="UD デジタル 教科書体 N-R" panose="02020400000000000000" pitchFamily="17" charset="-128"/>
                        </a:rPr>
                        <a:t>　る</a:t>
                      </a:r>
                      <a:r>
                        <a:rPr lang="ja-JP" altLang="en-US" sz="2000" b="0" i="0" dirty="0">
                          <a:solidFill>
                            <a:srgbClr val="000000"/>
                          </a:solidFill>
                          <a:effectLst/>
                          <a:latin typeface="UD デジタル 教科書体 N-R" panose="02020400000000000000" pitchFamily="17" charset="-128"/>
                          <a:ea typeface="UD デジタル 教科書体 N-R" panose="02020400000000000000" pitchFamily="17" charset="-128"/>
                        </a:rPr>
                        <a:t>ことも　明文化されました。（新民</a:t>
                      </a:r>
                      <a:r>
                        <a:rPr lang="en-US" altLang="ja-JP" sz="2000" b="0" i="0" dirty="0">
                          <a:solidFill>
                            <a:srgbClr val="000000"/>
                          </a:solidFill>
                          <a:effectLst/>
                          <a:latin typeface="UD デジタル 教科書体 N-R" panose="02020400000000000000" pitchFamily="17" charset="-128"/>
                          <a:ea typeface="UD デジタル 教科書体 N-R" panose="02020400000000000000" pitchFamily="17" charset="-128"/>
                        </a:rPr>
                        <a:t>258</a:t>
                      </a:r>
                      <a:r>
                        <a:rPr lang="ja-JP" altLang="en-US" sz="2000" b="0" i="0" dirty="0">
                          <a:solidFill>
                            <a:srgbClr val="000000"/>
                          </a:solidFill>
                          <a:effectLst/>
                          <a:latin typeface="UD デジタル 教科書体 N-R" panose="02020400000000000000" pitchFamily="17" charset="-128"/>
                          <a:ea typeface="UD デジタル 教科書体 N-R" panose="02020400000000000000" pitchFamily="17" charset="-128"/>
                        </a:rPr>
                        <a:t>条</a:t>
                      </a:r>
                      <a:r>
                        <a:rPr lang="en-US" altLang="ja-JP" sz="2000" b="0" i="0" dirty="0">
                          <a:solidFill>
                            <a:srgbClr val="000000"/>
                          </a:solidFill>
                          <a:effectLst/>
                          <a:latin typeface="UD デジタル 教科書体 N-R" panose="02020400000000000000" pitchFamily="17" charset="-128"/>
                          <a:ea typeface="UD デジタル 教科書体 N-R" panose="02020400000000000000" pitchFamily="17" charset="-128"/>
                        </a:rPr>
                        <a:t>4</a:t>
                      </a:r>
                      <a:r>
                        <a:rPr lang="ja-JP" altLang="en-US" sz="2000" b="0" i="0" dirty="0">
                          <a:solidFill>
                            <a:srgbClr val="000000"/>
                          </a:solidFill>
                          <a:effectLst/>
                          <a:latin typeface="UD デジタル 教科書体 N-R" panose="02020400000000000000" pitchFamily="17" charset="-128"/>
                          <a:ea typeface="UD デジタル 教科書体 N-R" panose="02020400000000000000" pitchFamily="17" charset="-128"/>
                        </a:rPr>
                        <a:t>項）</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txBody>
                  <a:tcPr/>
                </a:tc>
                <a:extLst>
                  <a:ext uri="{0D108BD9-81ED-4DB2-BD59-A6C34878D82A}">
                    <a16:rowId xmlns:a16="http://schemas.microsoft.com/office/drawing/2014/main" val="3488917105"/>
                  </a:ext>
                </a:extLst>
              </a:tr>
            </a:tbl>
          </a:graphicData>
        </a:graphic>
      </p:graphicFrame>
      <p:sp>
        <p:nvSpPr>
          <p:cNvPr id="4" name="テキスト ボックス 3">
            <a:extLst>
              <a:ext uri="{FF2B5EF4-FFF2-40B4-BE49-F238E27FC236}">
                <a16:creationId xmlns:a16="http://schemas.microsoft.com/office/drawing/2014/main" id="{004CE3A4-ECFB-229D-045F-B21059392990}"/>
              </a:ext>
            </a:extLst>
          </p:cNvPr>
          <p:cNvSpPr txBox="1"/>
          <p:nvPr/>
        </p:nvSpPr>
        <p:spPr>
          <a:xfrm>
            <a:off x="367553" y="5085234"/>
            <a:ext cx="9317841" cy="1323439"/>
          </a:xfrm>
          <a:prstGeom prst="rect">
            <a:avLst/>
          </a:prstGeom>
          <a:noFill/>
        </p:spPr>
        <p:txBody>
          <a:bodyPr wrap="square" rtlCol="0">
            <a:spAutoFit/>
          </a:bodyPr>
          <a:lstStyle/>
          <a:p>
            <a:pPr algn="l"/>
            <a:r>
              <a:rPr lang="ja-JP" altLang="en-US" sz="1600" b="0" i="0" u="none" strike="noStrike" baseline="0" dirty="0">
                <a:latin typeface="UD デジタル 教科書体 N-R" panose="02020400000000000000" pitchFamily="17" charset="-128"/>
                <a:ea typeface="UD デジタル 教科書体 N-R" panose="02020400000000000000" pitchFamily="17" charset="-128"/>
              </a:rPr>
              <a:t>＊現物分割：共有物を共有持分割合に応じて物理的に分ける方法</a:t>
            </a:r>
            <a:endParaRPr lang="en-US" altLang="ja-JP" sz="1600" b="0" i="0" u="none" strike="noStrike" baseline="0" dirty="0">
              <a:latin typeface="UD デジタル 教科書体 N-R" panose="02020400000000000000" pitchFamily="17" charset="-128"/>
              <a:ea typeface="UD デジタル 教科書体 N-R" panose="02020400000000000000" pitchFamily="17" charset="-128"/>
            </a:endParaRPr>
          </a:p>
          <a:p>
            <a:pPr algn="l"/>
            <a:r>
              <a:rPr lang="ja-JP" altLang="en-US" sz="1600" b="0" i="0" u="none" strike="noStrike" baseline="0" dirty="0">
                <a:latin typeface="UD デジタル 教科書体 N-R" panose="02020400000000000000" pitchFamily="17" charset="-128"/>
                <a:ea typeface="UD デジタル 教科書体 N-R" panose="02020400000000000000" pitchFamily="17" charset="-128"/>
              </a:rPr>
              <a:t>＊競売分割：共有物を競売により第三者に売却し、売却代金を共有持分割合に応じて共有者で分け</a:t>
            </a:r>
            <a:endParaRPr lang="en-US" altLang="ja-JP" sz="1600" b="0" i="0" u="none" strike="noStrike" baseline="0" dirty="0">
              <a:latin typeface="UD デジタル 教科書体 N-R" panose="02020400000000000000" pitchFamily="17" charset="-128"/>
              <a:ea typeface="UD デジタル 教科書体 N-R" panose="02020400000000000000" pitchFamily="17" charset="-128"/>
            </a:endParaRPr>
          </a:p>
          <a:p>
            <a:pPr algn="l"/>
            <a:r>
              <a:rPr lang="ja-JP" altLang="en-US" sz="1600" b="0" i="0" u="none" strike="noStrike" baseline="0" dirty="0">
                <a:latin typeface="UD デジタル 教科書体 N-R" panose="02020400000000000000" pitchFamily="17" charset="-128"/>
                <a:ea typeface="UD デジタル 教科書体 N-R" panose="02020400000000000000" pitchFamily="17" charset="-128"/>
              </a:rPr>
              <a:t>　　　　　　る方法</a:t>
            </a:r>
          </a:p>
          <a:p>
            <a:pPr algn="l"/>
            <a:r>
              <a:rPr lang="ja-JP" altLang="en-US" sz="1600" b="0" i="0" u="none" strike="noStrike" baseline="0" dirty="0">
                <a:latin typeface="UD デジタル 教科書体 N-R" panose="02020400000000000000" pitchFamily="17" charset="-128"/>
                <a:ea typeface="UD デジタル 教科書体 N-R" panose="02020400000000000000" pitchFamily="17" charset="-128"/>
              </a:rPr>
              <a:t>＊賠償分割：共有物を共有者の一人（又は複数）の所有にし、共有物を取得した者が他の共有者に</a:t>
            </a:r>
            <a:endParaRPr lang="en-US" altLang="ja-JP" sz="1600" b="0" i="0" u="none" strike="noStrike" baseline="0" dirty="0">
              <a:latin typeface="UD デジタル 教科書体 N-R" panose="02020400000000000000" pitchFamily="17" charset="-128"/>
              <a:ea typeface="UD デジタル 教科書体 N-R" panose="02020400000000000000" pitchFamily="17" charset="-128"/>
            </a:endParaRPr>
          </a:p>
          <a:p>
            <a:pPr algn="l"/>
            <a:r>
              <a:rPr lang="ja-JP" altLang="en-US" sz="1600" dirty="0">
                <a:latin typeface="UD デジタル 教科書体 N-R" panose="02020400000000000000" pitchFamily="17" charset="-128"/>
                <a:ea typeface="UD デジタル 教科書体 N-R" panose="02020400000000000000" pitchFamily="17" charset="-128"/>
              </a:rPr>
              <a:t>　　　　　　</a:t>
            </a:r>
            <a:r>
              <a:rPr lang="ja-JP" altLang="en-US" sz="1600" b="0" i="0" u="none" strike="noStrike" baseline="0" dirty="0">
                <a:latin typeface="UD デジタル 教科書体 N-R" panose="02020400000000000000" pitchFamily="17" charset="-128"/>
                <a:ea typeface="UD デジタル 教科書体 N-R" panose="02020400000000000000" pitchFamily="17" charset="-128"/>
              </a:rPr>
              <a:t>代償金を支払う方法</a:t>
            </a:r>
            <a:endParaRPr kumimoji="1" lang="ja-JP" altLang="en-US" sz="1600" dirty="0">
              <a:latin typeface="UD デジタル 教科書体 N-R" panose="02020400000000000000" pitchFamily="17" charset="-128"/>
              <a:ea typeface="UD デジタル 教科書体 N-R" panose="02020400000000000000" pitchFamily="17" charset="-128"/>
            </a:endParaRPr>
          </a:p>
        </p:txBody>
      </p:sp>
      <p:pic>
        <p:nvPicPr>
          <p:cNvPr id="5" name="録音したサウンド">
            <a:hlinkClick r:id="" action="ppaction://media"/>
            <a:extLst>
              <a:ext uri="{FF2B5EF4-FFF2-40B4-BE49-F238E27FC236}">
                <a16:creationId xmlns:a16="http://schemas.microsoft.com/office/drawing/2014/main" id="{C87B2936-C8B9-03B1-19E4-5BEF36CF3A1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353984" y="449327"/>
            <a:ext cx="487363" cy="487363"/>
          </a:xfrm>
          <a:prstGeom prst="rect">
            <a:avLst/>
          </a:prstGeom>
        </p:spPr>
      </p:pic>
      <p:sp>
        <p:nvSpPr>
          <p:cNvPr id="6" name="正方形/長方形 5">
            <a:extLst>
              <a:ext uri="{FF2B5EF4-FFF2-40B4-BE49-F238E27FC236}">
                <a16:creationId xmlns:a16="http://schemas.microsoft.com/office/drawing/2014/main" id="{5DC86463-8535-BFAC-63BE-4550B7D10785}"/>
              </a:ext>
            </a:extLst>
          </p:cNvPr>
          <p:cNvSpPr/>
          <p:nvPr/>
        </p:nvSpPr>
        <p:spPr>
          <a:xfrm>
            <a:off x="801251" y="6469067"/>
            <a:ext cx="7595287" cy="250134"/>
          </a:xfrm>
          <a:prstGeom prst="rect">
            <a:avLst/>
          </a:prstGeom>
          <a:noFill/>
        </p:spPr>
        <p:txBody>
          <a:bodyPr wrap="square" lIns="74295" tIns="37148" rIns="74295" bIns="37148">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1627095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04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a:extLst>
              <a:ext uri="{FF2B5EF4-FFF2-40B4-BE49-F238E27FC236}">
                <a16:creationId xmlns:a16="http://schemas.microsoft.com/office/drawing/2014/main" id="{ABC35A85-6DD7-5511-FA70-684E4EB23BC9}"/>
              </a:ext>
            </a:extLst>
          </p:cNvPr>
          <p:cNvGraphicFramePr>
            <a:graphicFrameLocks noGrp="1"/>
          </p:cNvGraphicFramePr>
          <p:nvPr>
            <p:extLst>
              <p:ext uri="{D42A27DB-BD31-4B8C-83A1-F6EECF244321}">
                <p14:modId xmlns:p14="http://schemas.microsoft.com/office/powerpoint/2010/main" val="1872143928"/>
              </p:ext>
            </p:extLst>
          </p:nvPr>
        </p:nvGraphicFramePr>
        <p:xfrm>
          <a:off x="376518" y="703712"/>
          <a:ext cx="9344735" cy="5303520"/>
        </p:xfrm>
        <a:graphic>
          <a:graphicData uri="http://schemas.openxmlformats.org/drawingml/2006/table">
            <a:tbl>
              <a:tblPr firstRow="1" bandRow="1">
                <a:tableStyleId>{5940675A-B579-460E-94D1-54222C63F5DA}</a:tableStyleId>
              </a:tblPr>
              <a:tblGrid>
                <a:gridCol w="1013012">
                  <a:extLst>
                    <a:ext uri="{9D8B030D-6E8A-4147-A177-3AD203B41FA5}">
                      <a16:colId xmlns:a16="http://schemas.microsoft.com/office/drawing/2014/main" val="1219643440"/>
                    </a:ext>
                  </a:extLst>
                </a:gridCol>
                <a:gridCol w="8331723">
                  <a:extLst>
                    <a:ext uri="{9D8B030D-6E8A-4147-A177-3AD203B41FA5}">
                      <a16:colId xmlns:a16="http://schemas.microsoft.com/office/drawing/2014/main" val="995072910"/>
                    </a:ext>
                  </a:extLst>
                </a:gridCol>
              </a:tblGrid>
              <a:tr h="925862">
                <a:tc>
                  <a:txBody>
                    <a:bodyPr/>
                    <a:lstStyle/>
                    <a:p>
                      <a:r>
                        <a:rPr kumimoji="1" lang="ja-JP" altLang="en-US" sz="2000" b="0" dirty="0">
                          <a:latin typeface="UD デジタル 教科書体 N-R" panose="02020400000000000000" pitchFamily="17" charset="-128"/>
                          <a:ea typeface="UD デジタル 教科書体 N-R" panose="02020400000000000000" pitchFamily="17" charset="-128"/>
                        </a:rPr>
                        <a:t>旧民法</a:t>
                      </a:r>
                      <a:endParaRPr kumimoji="1" lang="en-US" altLang="ja-JP" sz="2000" b="0" dirty="0">
                        <a:latin typeface="UD デジタル 教科書体 N-R" panose="02020400000000000000" pitchFamily="17" charset="-128"/>
                        <a:ea typeface="UD デジタル 教科書体 N-R" panose="02020400000000000000" pitchFamily="17" charset="-128"/>
                      </a:endParaRPr>
                    </a:p>
                    <a:p>
                      <a:r>
                        <a:rPr kumimoji="1" lang="ja-JP" altLang="en-US" sz="2000" b="0" dirty="0">
                          <a:latin typeface="UD デジタル 教科書体 N-R" panose="02020400000000000000" pitchFamily="17" charset="-128"/>
                          <a:ea typeface="UD デジタル 教科書体 N-R" panose="02020400000000000000" pitchFamily="17" charset="-128"/>
                        </a:rPr>
                        <a:t>の課題</a:t>
                      </a:r>
                    </a:p>
                  </a:txBody>
                  <a:tcPr anchor="ctr"/>
                </a:tc>
                <a:tc>
                  <a:txBody>
                    <a:bodyPr/>
                    <a:lstStyle/>
                    <a:p>
                      <a:pPr algn="l"/>
                      <a:r>
                        <a:rPr kumimoji="1" lang="ja-JP" altLang="en-US" sz="2000" dirty="0">
                          <a:latin typeface="UD デジタル 教科書体 N-R" panose="02020400000000000000" pitchFamily="17" charset="-128"/>
                          <a:ea typeface="UD デジタル 教科書体 N-R" panose="02020400000000000000" pitchFamily="17" charset="-128"/>
                        </a:rPr>
                        <a:t>　</a:t>
                      </a:r>
                      <a:r>
                        <a:rPr lang="ja-JP" altLang="en-US" sz="2000" b="0" i="0" dirty="0">
                          <a:solidFill>
                            <a:srgbClr val="000000"/>
                          </a:solidFill>
                          <a:effectLst/>
                          <a:latin typeface="UD デジタル 教科書体 N-R" panose="02020400000000000000" pitchFamily="17" charset="-128"/>
                          <a:ea typeface="UD デジタル 教科書体 N-R" panose="02020400000000000000" pitchFamily="17" charset="-128"/>
                        </a:rPr>
                        <a:t>旧民法では、共有者の中に所在等不明共有者がいる場合、共有物分割訴訟等の裁判手続を行えない場合もあり、共有を解消することが非常に困難でした。</a:t>
                      </a:r>
                    </a:p>
                  </a:txBody>
                  <a:tcPr/>
                </a:tc>
                <a:extLst>
                  <a:ext uri="{0D108BD9-81ED-4DB2-BD59-A6C34878D82A}">
                    <a16:rowId xmlns:a16="http://schemas.microsoft.com/office/drawing/2014/main" val="3943081288"/>
                  </a:ext>
                </a:extLst>
              </a:tr>
              <a:tr h="2821966">
                <a:tc>
                  <a:txBody>
                    <a:bodyPr/>
                    <a:lstStyle/>
                    <a:p>
                      <a:r>
                        <a:rPr kumimoji="1" lang="ja-JP" altLang="en-US" sz="2000" b="0" dirty="0">
                          <a:latin typeface="UD デジタル 教科書体 N-R" panose="02020400000000000000" pitchFamily="17" charset="-128"/>
                          <a:ea typeface="UD デジタル 教科書体 N-R" panose="02020400000000000000" pitchFamily="17" charset="-128"/>
                        </a:rPr>
                        <a:t>改正法</a:t>
                      </a:r>
                    </a:p>
                  </a:txBody>
                  <a:tcPr anchor="ctr"/>
                </a:tc>
                <a:tc>
                  <a:txBody>
                    <a:bodyPr/>
                    <a:lstStyle/>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〇共有者は、</a:t>
                      </a:r>
                      <a:r>
                        <a:rPr kumimoji="1" lang="ja-JP" altLang="en-US"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裁判所の決定</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を得て、</a:t>
                      </a:r>
                      <a:r>
                        <a:rPr kumimoji="1" lang="ja-JP" altLang="en-US"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所在等不明共有者（氏名等不特定を　</a:t>
                      </a:r>
                      <a:endParaRPr kumimoji="1" lang="en-US" altLang="ja-JP"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含む）の不動産の持分を取得することができる</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（新民法</a:t>
                      </a:r>
                      <a:r>
                        <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262</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の２）。</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・所在等不明共有者は、持分を取得した共有者に対する</a:t>
                      </a:r>
                      <a:r>
                        <a:rPr kumimoji="1" lang="ja-JP" altLang="en-US"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時価相当額請</a:t>
                      </a:r>
                      <a:endParaRPr kumimoji="1" lang="en-US" altLang="ja-JP"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求権</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を取得（実際には、供託金から支払を受ける。差額がある場合　</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は、別途訴訟を提起するなどして請求可能）</a:t>
                      </a: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a:t>
                      </a:r>
                      <a:r>
                        <a:rPr kumimoji="1" lang="ja-JP" altLang="en-US"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遺産共有</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のケースでは、相続開始から</a:t>
                      </a:r>
                      <a:r>
                        <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10</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年を経過しなければ、利用</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不可（新民法</a:t>
                      </a:r>
                      <a:r>
                        <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262</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の２</a:t>
                      </a:r>
                      <a:r>
                        <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Ⅲ</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＊所在不明者の意味</a:t>
                      </a:r>
                      <a:endParaRPr kumimoji="1" lang="en-US" altLang="ja-JP"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申立人において、登記簿のほかに、住民票等の調査など必要な調査をし、裁判</a:t>
                      </a:r>
                      <a:endParaRPr kumimoji="1" lang="en-US" altLang="ja-JP"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所において、その所在等が不明であると認められることが必要</a:t>
                      </a:r>
                    </a:p>
                    <a:p>
                      <a:r>
                        <a:rPr kumimoji="1" lang="ja-JP" altLang="en-US" sz="17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＊申立人以外の共有者の扱い</a:t>
                      </a:r>
                      <a:endParaRPr kumimoji="1" lang="en-US" altLang="ja-JP" sz="17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申立人以外の共有者を当事者とする必要はない。他方で、希望する共有者は、</a:t>
                      </a:r>
                      <a:endParaRPr kumimoji="1" lang="en-US" altLang="ja-JP"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所定の期間内であれば、別途持分取得の裁判を申し立てることが可能。申立人</a:t>
                      </a:r>
                      <a:endParaRPr kumimoji="1" lang="en-US" altLang="ja-JP"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が複数のケースでは、各申立人が、その持分割合に応じて、所在等不明共有者</a:t>
                      </a:r>
                      <a:endParaRPr kumimoji="1" lang="en-US" altLang="ja-JP"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の持分を按分して取得</a:t>
                      </a:r>
                      <a:endParaRPr kumimoji="1" lang="en-US" altLang="ja-JP"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txBody>
                  <a:tcPr/>
                </a:tc>
                <a:extLst>
                  <a:ext uri="{0D108BD9-81ED-4DB2-BD59-A6C34878D82A}">
                    <a16:rowId xmlns:a16="http://schemas.microsoft.com/office/drawing/2014/main" val="3488917105"/>
                  </a:ext>
                </a:extLst>
              </a:tr>
            </a:tbl>
          </a:graphicData>
        </a:graphic>
      </p:graphicFrame>
      <p:sp>
        <p:nvSpPr>
          <p:cNvPr id="3" name="テキスト ボックス 2">
            <a:extLst>
              <a:ext uri="{FF2B5EF4-FFF2-40B4-BE49-F238E27FC236}">
                <a16:creationId xmlns:a16="http://schemas.microsoft.com/office/drawing/2014/main" id="{29698E32-1C50-AA7E-2AE4-E42C2DB833A4}"/>
              </a:ext>
            </a:extLst>
          </p:cNvPr>
          <p:cNvSpPr txBox="1"/>
          <p:nvPr/>
        </p:nvSpPr>
        <p:spPr>
          <a:xfrm>
            <a:off x="645459" y="242047"/>
            <a:ext cx="8148917" cy="461665"/>
          </a:xfrm>
          <a:prstGeom prst="rect">
            <a:avLst/>
          </a:prstGeom>
          <a:noFill/>
        </p:spPr>
        <p:txBody>
          <a:bodyPr wrap="square" rtlCol="0">
            <a:spAutoFit/>
          </a:bodyPr>
          <a:lstStyle/>
          <a:p>
            <a:r>
              <a:rPr kumimoji="1" lang="en-US" altLang="ja-JP" sz="2400" dirty="0">
                <a:latin typeface="UD デジタル 教科書体 N-R" panose="02020400000000000000" pitchFamily="17" charset="-128"/>
                <a:ea typeface="UD デジタル 教科書体 N-R" panose="02020400000000000000" pitchFamily="17" charset="-128"/>
              </a:rPr>
              <a:t>【</a:t>
            </a:r>
            <a:r>
              <a:rPr kumimoji="1"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1" i="0" u="none" strike="noStrike" baseline="0" dirty="0">
                <a:latin typeface="UD デジタル 教科書体 N-R" panose="02020400000000000000" pitchFamily="17" charset="-128"/>
                <a:ea typeface="UD デジタル 教科書体 N-R" panose="02020400000000000000" pitchFamily="17" charset="-128"/>
              </a:rPr>
              <a:t>所在等不明共有者の不動産の持分の取得　</a:t>
            </a:r>
            <a:r>
              <a:rPr kumimoji="1" lang="en-US" altLang="ja-JP" sz="2400" dirty="0">
                <a:latin typeface="UD デジタル 教科書体 N-R" panose="02020400000000000000" pitchFamily="17" charset="-128"/>
                <a:ea typeface="UD デジタル 教科書体 N-R" panose="02020400000000000000" pitchFamily="17" charset="-128"/>
              </a:rPr>
              <a:t>】</a:t>
            </a:r>
            <a:endParaRPr kumimoji="1" lang="ja-JP" altLang="en-US" sz="2400" dirty="0">
              <a:latin typeface="UD デジタル 教科書体 N-R" panose="02020400000000000000" pitchFamily="17" charset="-128"/>
              <a:ea typeface="UD デジタル 教科書体 N-R" panose="02020400000000000000" pitchFamily="17" charset="-128"/>
            </a:endParaRPr>
          </a:p>
        </p:txBody>
      </p:sp>
      <p:pic>
        <p:nvPicPr>
          <p:cNvPr id="4" name="録音したサウンド">
            <a:hlinkClick r:id="" action="ppaction://media"/>
            <a:extLst>
              <a:ext uri="{FF2B5EF4-FFF2-40B4-BE49-F238E27FC236}">
                <a16:creationId xmlns:a16="http://schemas.microsoft.com/office/drawing/2014/main" id="{D9EE9FBE-658A-BD40-E8B8-340CD0B1EC7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514478" y="229198"/>
            <a:ext cx="487363" cy="487363"/>
          </a:xfrm>
          <a:prstGeom prst="rect">
            <a:avLst/>
          </a:prstGeom>
        </p:spPr>
      </p:pic>
      <p:sp>
        <p:nvSpPr>
          <p:cNvPr id="5" name="正方形/長方形 4">
            <a:extLst>
              <a:ext uri="{FF2B5EF4-FFF2-40B4-BE49-F238E27FC236}">
                <a16:creationId xmlns:a16="http://schemas.microsoft.com/office/drawing/2014/main" id="{3108D22C-530E-6B18-5F0C-652255F66D73}"/>
              </a:ext>
            </a:extLst>
          </p:cNvPr>
          <p:cNvSpPr/>
          <p:nvPr/>
        </p:nvSpPr>
        <p:spPr>
          <a:xfrm>
            <a:off x="801251" y="6469067"/>
            <a:ext cx="7595287" cy="250134"/>
          </a:xfrm>
          <a:prstGeom prst="rect">
            <a:avLst/>
          </a:prstGeom>
          <a:noFill/>
        </p:spPr>
        <p:txBody>
          <a:bodyPr wrap="square" lIns="74295" tIns="37148" rIns="74295" bIns="37148">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1291280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8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a:extLst>
              <a:ext uri="{FF2B5EF4-FFF2-40B4-BE49-F238E27FC236}">
                <a16:creationId xmlns:a16="http://schemas.microsoft.com/office/drawing/2014/main" id="{A4370DE8-3D59-F715-F7E0-EC6665678733}"/>
              </a:ext>
            </a:extLst>
          </p:cNvPr>
          <p:cNvGraphicFramePr>
            <a:graphicFrameLocks noGrp="1"/>
          </p:cNvGraphicFramePr>
          <p:nvPr>
            <p:extLst>
              <p:ext uri="{D42A27DB-BD31-4B8C-83A1-F6EECF244321}">
                <p14:modId xmlns:p14="http://schemas.microsoft.com/office/powerpoint/2010/main" val="1192738608"/>
              </p:ext>
            </p:extLst>
          </p:nvPr>
        </p:nvGraphicFramePr>
        <p:xfrm>
          <a:off x="376518" y="703712"/>
          <a:ext cx="9344735" cy="5351806"/>
        </p:xfrm>
        <a:graphic>
          <a:graphicData uri="http://schemas.openxmlformats.org/drawingml/2006/table">
            <a:tbl>
              <a:tblPr firstRow="1" bandRow="1">
                <a:tableStyleId>{5940675A-B579-460E-94D1-54222C63F5DA}</a:tableStyleId>
              </a:tblPr>
              <a:tblGrid>
                <a:gridCol w="1013012">
                  <a:extLst>
                    <a:ext uri="{9D8B030D-6E8A-4147-A177-3AD203B41FA5}">
                      <a16:colId xmlns:a16="http://schemas.microsoft.com/office/drawing/2014/main" val="1219643440"/>
                    </a:ext>
                  </a:extLst>
                </a:gridCol>
                <a:gridCol w="8331723">
                  <a:extLst>
                    <a:ext uri="{9D8B030D-6E8A-4147-A177-3AD203B41FA5}">
                      <a16:colId xmlns:a16="http://schemas.microsoft.com/office/drawing/2014/main" val="995072910"/>
                    </a:ext>
                  </a:extLst>
                </a:gridCol>
              </a:tblGrid>
              <a:tr h="925862">
                <a:tc>
                  <a:txBody>
                    <a:bodyPr/>
                    <a:lstStyle/>
                    <a:p>
                      <a:r>
                        <a:rPr kumimoji="1" lang="ja-JP" altLang="en-US" sz="2000" b="0" dirty="0">
                          <a:latin typeface="UD デジタル 教科書体 N-R" panose="02020400000000000000" pitchFamily="17" charset="-128"/>
                          <a:ea typeface="UD デジタル 教科書体 N-R" panose="02020400000000000000" pitchFamily="17" charset="-128"/>
                        </a:rPr>
                        <a:t>旧民法</a:t>
                      </a:r>
                      <a:endParaRPr kumimoji="1" lang="en-US" altLang="ja-JP" sz="2000" b="0" dirty="0">
                        <a:latin typeface="UD デジタル 教科書体 N-R" panose="02020400000000000000" pitchFamily="17" charset="-128"/>
                        <a:ea typeface="UD デジタル 教科書体 N-R" panose="02020400000000000000" pitchFamily="17" charset="-128"/>
                      </a:endParaRPr>
                    </a:p>
                    <a:p>
                      <a:r>
                        <a:rPr kumimoji="1" lang="ja-JP" altLang="en-US" sz="2000" b="0" dirty="0">
                          <a:latin typeface="UD デジタル 教科書体 N-R" panose="02020400000000000000" pitchFamily="17" charset="-128"/>
                          <a:ea typeface="UD デジタル 教科書体 N-R" panose="02020400000000000000" pitchFamily="17" charset="-128"/>
                        </a:rPr>
                        <a:t>の課題</a:t>
                      </a:r>
                    </a:p>
                  </a:txBody>
                  <a:tcPr anchor="ctr"/>
                </a:tc>
                <a:tc>
                  <a:txBody>
                    <a:bodyPr/>
                    <a:lstStyle/>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○不動産の共有持分を売却して得る代金よりも、不動産全体を売却し、</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持分に応じて受け取る代金の方が高額になりやすいが、</a:t>
                      </a:r>
                      <a:r>
                        <a:rPr kumimoji="1" lang="ja-JP" altLang="en-US"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所在等不明共</a:t>
                      </a:r>
                      <a:endParaRPr kumimoji="1" lang="en-US" altLang="ja-JP"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有者</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（必要な調査を尽くしても氏名等や所在が不明な共有者）がいる</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と、</a:t>
                      </a:r>
                      <a:r>
                        <a:rPr kumimoji="1" lang="ja-JP" altLang="en-US"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不動産全体を売却</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することは</a:t>
                      </a:r>
                      <a:r>
                        <a:rPr kumimoji="1" lang="ja-JP" altLang="en-US"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不可能</a:t>
                      </a: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○共有物分割や持分取得制度により、所在等不明共有者の持分を他の共</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有者に移転し、共有物全体を売却することができるが、売却した上で</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代金を按分することを予定しているのに、共有者に持分を一旦移転す</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るのは</a:t>
                      </a:r>
                      <a:r>
                        <a:rPr kumimoji="1" lang="ja-JP" altLang="en-US"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迂遠</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であり、手間や費用を要する。</a:t>
                      </a:r>
                      <a:endParaRPr lang="ja-JP" altLang="en-US" sz="2000" b="0" i="0" dirty="0">
                        <a:solidFill>
                          <a:srgbClr val="000000"/>
                        </a:solidFill>
                        <a:effectLst/>
                        <a:latin typeface="UD デジタル 教科書体 N-R" panose="02020400000000000000" pitchFamily="17" charset="-128"/>
                        <a:ea typeface="UD デジタル 教科書体 N-R" panose="02020400000000000000" pitchFamily="17" charset="-128"/>
                      </a:endParaRPr>
                    </a:p>
                  </a:txBody>
                  <a:tcPr/>
                </a:tc>
                <a:extLst>
                  <a:ext uri="{0D108BD9-81ED-4DB2-BD59-A6C34878D82A}">
                    <a16:rowId xmlns:a16="http://schemas.microsoft.com/office/drawing/2014/main" val="3943081288"/>
                  </a:ext>
                </a:extLst>
              </a:tr>
              <a:tr h="2821966">
                <a:tc>
                  <a:txBody>
                    <a:bodyPr/>
                    <a:lstStyle/>
                    <a:p>
                      <a:r>
                        <a:rPr kumimoji="1" lang="ja-JP" altLang="en-US" sz="2000" b="0" dirty="0">
                          <a:latin typeface="UD デジタル 教科書体 N-R" panose="02020400000000000000" pitchFamily="17" charset="-128"/>
                          <a:ea typeface="UD デジタル 教科書体 N-R" panose="02020400000000000000" pitchFamily="17" charset="-128"/>
                        </a:rPr>
                        <a:t>改正法</a:t>
                      </a:r>
                    </a:p>
                  </a:txBody>
                  <a:tcPr anchor="ctr"/>
                </a:tc>
                <a:tc>
                  <a:txBody>
                    <a:bodyPr/>
                    <a:lstStyle/>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r>
                        <a:rPr kumimoji="1" lang="ja-JP" altLang="en-US"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裁判所の決定</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によって、</a:t>
                      </a:r>
                      <a:r>
                        <a:rPr kumimoji="1" lang="ja-JP" altLang="en-US"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申立てをした共有者に</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、所在等不明共有者の</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不動産の持分を</a:t>
                      </a:r>
                      <a:r>
                        <a:rPr kumimoji="1" lang="ja-JP" altLang="en-US"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譲渡する権限を付与</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する制度を創設</a:t>
                      </a:r>
                      <a:r>
                        <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新民法</a:t>
                      </a:r>
                      <a:r>
                        <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262</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の３）</a:t>
                      </a: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○譲渡権限は、所在等不明共有者以外の共有者全員が持分の全部を譲渡</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渡することを</a:t>
                      </a:r>
                      <a:r>
                        <a:rPr kumimoji="1" lang="ja-JP" altLang="en-US"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停止条件</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とするものであり、</a:t>
                      </a:r>
                      <a:r>
                        <a:rPr kumimoji="1" lang="ja-JP" altLang="en-US"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不動産全体を特定の第三者</a:t>
                      </a:r>
                      <a:endParaRPr kumimoji="1" lang="en-US" altLang="ja-JP"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に譲渡するケース</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でのみ行使可能（一部の共有者が持分の譲渡を拒む</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場合には、条件が成就せず、譲渡をすることができない）</a:t>
                      </a: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○所在等不明共有者の持分は、</a:t>
                      </a:r>
                      <a:r>
                        <a:rPr kumimoji="1" lang="ja-JP" altLang="en-US"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直接、譲渡の相手方に移転</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（申立てをし</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た共有者がいったん取得するものではない）</a:t>
                      </a:r>
                    </a:p>
                  </a:txBody>
                  <a:tcPr/>
                </a:tc>
                <a:extLst>
                  <a:ext uri="{0D108BD9-81ED-4DB2-BD59-A6C34878D82A}">
                    <a16:rowId xmlns:a16="http://schemas.microsoft.com/office/drawing/2014/main" val="3488917105"/>
                  </a:ext>
                </a:extLst>
              </a:tr>
            </a:tbl>
          </a:graphicData>
        </a:graphic>
      </p:graphicFrame>
      <p:sp>
        <p:nvSpPr>
          <p:cNvPr id="3" name="テキスト ボックス 2">
            <a:extLst>
              <a:ext uri="{FF2B5EF4-FFF2-40B4-BE49-F238E27FC236}">
                <a16:creationId xmlns:a16="http://schemas.microsoft.com/office/drawing/2014/main" id="{93A17436-1DED-7E57-40F6-C23E47A4C1FC}"/>
              </a:ext>
            </a:extLst>
          </p:cNvPr>
          <p:cNvSpPr txBox="1"/>
          <p:nvPr/>
        </p:nvSpPr>
        <p:spPr>
          <a:xfrm>
            <a:off x="645459" y="242047"/>
            <a:ext cx="8148917" cy="461665"/>
          </a:xfrm>
          <a:prstGeom prst="rect">
            <a:avLst/>
          </a:prstGeom>
          <a:noFill/>
        </p:spPr>
        <p:txBody>
          <a:bodyPr wrap="square" rtlCol="0">
            <a:spAutoFit/>
          </a:bodyPr>
          <a:lstStyle/>
          <a:p>
            <a:r>
              <a:rPr kumimoji="1" lang="en-US" altLang="ja-JP" sz="2400" dirty="0">
                <a:latin typeface="UD デジタル 教科書体 N-R" panose="02020400000000000000" pitchFamily="17" charset="-128"/>
                <a:ea typeface="UD デジタル 教科書体 N-R" panose="02020400000000000000" pitchFamily="17" charset="-128"/>
              </a:rPr>
              <a:t>【</a:t>
            </a:r>
            <a:r>
              <a:rPr kumimoji="1"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1" i="0" u="none" strike="noStrike" baseline="0" dirty="0">
                <a:latin typeface="UD デジタル 教科書体 N-R" panose="02020400000000000000" pitchFamily="17" charset="-128"/>
                <a:ea typeface="UD デジタル 教科書体 N-R" panose="02020400000000000000" pitchFamily="17" charset="-128"/>
              </a:rPr>
              <a:t>所在等不明共有者の不動産の持分の譲渡　</a:t>
            </a:r>
            <a:r>
              <a:rPr kumimoji="1" lang="en-US" altLang="ja-JP" sz="2400" dirty="0">
                <a:latin typeface="UD デジタル 教科書体 N-R" panose="02020400000000000000" pitchFamily="17" charset="-128"/>
                <a:ea typeface="UD デジタル 教科書体 N-R" panose="02020400000000000000" pitchFamily="17" charset="-128"/>
              </a:rPr>
              <a:t>】</a:t>
            </a:r>
            <a:endParaRPr kumimoji="1" lang="ja-JP" altLang="en-US" sz="2400" dirty="0">
              <a:latin typeface="UD デジタル 教科書体 N-R" panose="02020400000000000000" pitchFamily="17" charset="-128"/>
              <a:ea typeface="UD デジタル 教科書体 N-R" panose="02020400000000000000" pitchFamily="17" charset="-128"/>
            </a:endParaRPr>
          </a:p>
        </p:txBody>
      </p:sp>
      <p:pic>
        <p:nvPicPr>
          <p:cNvPr id="4" name="録音したサウンド">
            <a:hlinkClick r:id="" action="ppaction://media"/>
            <a:extLst>
              <a:ext uri="{FF2B5EF4-FFF2-40B4-BE49-F238E27FC236}">
                <a16:creationId xmlns:a16="http://schemas.microsoft.com/office/drawing/2014/main" id="{AE102865-0079-D802-91B2-5AF3BB9A3C4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675842" y="216349"/>
            <a:ext cx="487363" cy="487363"/>
          </a:xfrm>
          <a:prstGeom prst="rect">
            <a:avLst/>
          </a:prstGeom>
        </p:spPr>
      </p:pic>
      <p:sp>
        <p:nvSpPr>
          <p:cNvPr id="5" name="正方形/長方形 4">
            <a:extLst>
              <a:ext uri="{FF2B5EF4-FFF2-40B4-BE49-F238E27FC236}">
                <a16:creationId xmlns:a16="http://schemas.microsoft.com/office/drawing/2014/main" id="{416BA33A-46B4-7B68-5C86-6A134C3881DA}"/>
              </a:ext>
            </a:extLst>
          </p:cNvPr>
          <p:cNvSpPr/>
          <p:nvPr/>
        </p:nvSpPr>
        <p:spPr>
          <a:xfrm>
            <a:off x="801251" y="6469067"/>
            <a:ext cx="7595287" cy="250134"/>
          </a:xfrm>
          <a:prstGeom prst="rect">
            <a:avLst/>
          </a:prstGeom>
          <a:noFill/>
        </p:spPr>
        <p:txBody>
          <a:bodyPr wrap="square" lIns="74295" tIns="37148" rIns="74295" bIns="37148">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2149289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25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75ED6ED9-A132-29EA-D409-391CAF1151CC}"/>
              </a:ext>
            </a:extLst>
          </p:cNvPr>
          <p:cNvSpPr txBox="1"/>
          <p:nvPr/>
        </p:nvSpPr>
        <p:spPr>
          <a:xfrm>
            <a:off x="322729" y="201390"/>
            <a:ext cx="9377083" cy="6063198"/>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１．共有制度の見直し</a:t>
            </a:r>
            <a:endParaRPr kumimoji="1" lang="en-US" altLang="ja-JP" sz="28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共有制度の見直しの契機としての所有者不明土地問題</a:t>
            </a:r>
            <a:endParaRPr kumimoji="1" lang="en-US" altLang="ja-JP" sz="2400" dirty="0">
              <a:latin typeface="UD デジタル 教科書体 N-R" panose="02020400000000000000" pitchFamily="17" charset="-128"/>
              <a:ea typeface="UD デジタル 教科書体 N-R" panose="02020400000000000000" pitchFamily="17" charset="-128"/>
            </a:endParaRPr>
          </a:p>
          <a:p>
            <a:pPr algn="l"/>
            <a:endParaRPr lang="en-US" altLang="ja-JP" sz="2400" dirty="0">
              <a:solidFill>
                <a:srgbClr val="000000"/>
              </a:solidFill>
              <a:latin typeface="UD デジタル 教科書体 N-R" panose="02020400000000000000" pitchFamily="17" charset="-128"/>
              <a:ea typeface="UD デジタル 教科書体 N-R" panose="02020400000000000000" pitchFamily="17" charset="-128"/>
            </a:endParaRPr>
          </a:p>
          <a:p>
            <a:pPr algn="l"/>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➀　</a:t>
            </a:r>
            <a:r>
              <a:rPr lang="ja-JP" altLang="en-US" sz="2400" b="0" i="0" u="none" strike="noStrike" baseline="0" dirty="0">
                <a:solidFill>
                  <a:srgbClr val="000000"/>
                </a:solidFill>
                <a:latin typeface="UD デジタル 教科書体 N-R" panose="02020400000000000000" pitchFamily="17" charset="-128"/>
                <a:ea typeface="UD デジタル 教科書体 N-R" panose="02020400000000000000" pitchFamily="17" charset="-128"/>
              </a:rPr>
              <a:t>相続未登記状態にある土地について戸籍等を調査した結果、</a:t>
            </a:r>
            <a:endParaRPr lang="en-US" altLang="ja-JP" sz="2400" b="0" i="0" u="none" strike="noStrike" baseline="0" dirty="0">
              <a:solidFill>
                <a:srgbClr val="000000"/>
              </a:solidFill>
              <a:latin typeface="UD デジタル 教科書体 N-R" panose="02020400000000000000" pitchFamily="17" charset="-128"/>
              <a:ea typeface="UD デジタル 教科書体 N-R" panose="02020400000000000000" pitchFamily="17" charset="-128"/>
            </a:endParaRPr>
          </a:p>
          <a:p>
            <a:pPr algn="l"/>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a:t>
            </a:r>
            <a:r>
              <a:rPr lang="ja-JP" altLang="en-US" sz="2400" b="0" i="0" u="none" strike="noStrike" baseline="0" dirty="0">
                <a:solidFill>
                  <a:srgbClr val="000000"/>
                </a:solidFill>
                <a:latin typeface="UD デジタル 教科書体 N-R" panose="02020400000000000000" pitchFamily="17" charset="-128"/>
                <a:ea typeface="UD デジタル 教科書体 N-R" panose="02020400000000000000" pitchFamily="17" charset="-128"/>
              </a:rPr>
              <a:t>数次相続により</a:t>
            </a:r>
            <a:r>
              <a:rPr lang="ja-JP" altLang="en-US" sz="2400" b="1" i="0" u="none" strike="noStrike" baseline="0" dirty="0">
                <a:solidFill>
                  <a:srgbClr val="FF0000"/>
                </a:solidFill>
                <a:latin typeface="UD デジタル 教科書体 N-R" panose="02020400000000000000" pitchFamily="17" charset="-128"/>
                <a:ea typeface="UD デジタル 教科書体 N-R" panose="02020400000000000000" pitchFamily="17" charset="-128"/>
              </a:rPr>
              <a:t>相続人が多数</a:t>
            </a:r>
            <a:r>
              <a:rPr lang="ja-JP" altLang="en-US" sz="2400" b="0" i="0" u="none" strike="noStrike" baseline="0" dirty="0">
                <a:solidFill>
                  <a:srgbClr val="000000"/>
                </a:solidFill>
                <a:latin typeface="UD デジタル 教科書体 N-R" panose="02020400000000000000" pitchFamily="17" charset="-128"/>
                <a:ea typeface="UD デジタル 教科書体 N-R" panose="02020400000000000000" pitchFamily="17" charset="-128"/>
              </a:rPr>
              <a:t>に上ることや</a:t>
            </a:r>
            <a:r>
              <a:rPr lang="ja-JP" altLang="en-US" sz="2400" b="1" i="0" u="none" strike="noStrike" baseline="0" dirty="0">
                <a:solidFill>
                  <a:srgbClr val="FF0000"/>
                </a:solidFill>
                <a:latin typeface="UD デジタル 教科書体 N-R" panose="02020400000000000000" pitchFamily="17" charset="-128"/>
                <a:ea typeface="UD デジタル 教科書体 N-R" panose="02020400000000000000" pitchFamily="17" charset="-128"/>
              </a:rPr>
              <a:t>相続人の一部の所</a:t>
            </a:r>
            <a:endParaRPr lang="en-US" altLang="ja-JP" sz="2400" b="1" i="0" u="none" strike="noStrike" baseline="0" dirty="0">
              <a:solidFill>
                <a:srgbClr val="FF0000"/>
              </a:solidFill>
              <a:latin typeface="UD デジタル 教科書体 N-R" panose="02020400000000000000" pitchFamily="17" charset="-128"/>
              <a:ea typeface="UD デジタル 教科書体 N-R" panose="02020400000000000000" pitchFamily="17" charset="-128"/>
            </a:endParaRPr>
          </a:p>
          <a:p>
            <a:pPr algn="l"/>
            <a:r>
              <a:rPr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　　　</a:t>
            </a:r>
            <a:r>
              <a:rPr lang="ja-JP" altLang="en-US" sz="2400" b="1" i="0" u="none" strike="noStrike" baseline="0" dirty="0">
                <a:solidFill>
                  <a:srgbClr val="FF0000"/>
                </a:solidFill>
                <a:latin typeface="UD デジタル 教科書体 N-R" panose="02020400000000000000" pitchFamily="17" charset="-128"/>
                <a:ea typeface="UD デジタル 教科書体 N-R" panose="02020400000000000000" pitchFamily="17" charset="-128"/>
              </a:rPr>
              <a:t>在等が不明</a:t>
            </a:r>
            <a:r>
              <a:rPr lang="ja-JP" altLang="en-US" sz="2400" b="0" i="0" u="none" strike="noStrike" baseline="0" dirty="0">
                <a:solidFill>
                  <a:srgbClr val="000000"/>
                </a:solidFill>
                <a:latin typeface="UD デジタル 教科書体 N-R" panose="02020400000000000000" pitchFamily="17" charset="-128"/>
                <a:ea typeface="UD デジタル 教科書体 N-R" panose="02020400000000000000" pitchFamily="17" charset="-128"/>
              </a:rPr>
              <a:t>となっていることが判明することがあります。</a:t>
            </a:r>
          </a:p>
          <a:p>
            <a:pPr algn="l"/>
            <a:r>
              <a:rPr lang="ja-JP" altLang="en-US" sz="2400" b="0" i="0" u="none" strike="noStrike" baseline="0" dirty="0">
                <a:solidFill>
                  <a:srgbClr val="000000"/>
                </a:solidFill>
                <a:latin typeface="UD デジタル 教科書体 N-R" panose="02020400000000000000" pitchFamily="17" charset="-128"/>
                <a:ea typeface="UD デジタル 教科書体 N-R" panose="02020400000000000000" pitchFamily="17" charset="-128"/>
              </a:rPr>
              <a:t>　　→変更・管理に必要な同意を取り付けることが困難で、</a:t>
            </a:r>
            <a:r>
              <a:rPr lang="ja-JP" altLang="en-US" sz="2400" b="1" i="0" u="none" strike="noStrike" baseline="0" dirty="0">
                <a:solidFill>
                  <a:srgbClr val="FF0000"/>
                </a:solidFill>
                <a:latin typeface="UD デジタル 教科書体 N-R" panose="02020400000000000000" pitchFamily="17" charset="-128"/>
                <a:ea typeface="UD デジタル 教科書体 N-R" panose="02020400000000000000" pitchFamily="17" charset="-128"/>
              </a:rPr>
              <a:t>土地の</a:t>
            </a:r>
            <a:endParaRPr lang="en-US" altLang="ja-JP" sz="2400" b="1" i="0" u="none" strike="noStrike" baseline="0" dirty="0">
              <a:solidFill>
                <a:srgbClr val="FF0000"/>
              </a:solidFill>
              <a:latin typeface="UD デジタル 教科書体 N-R" panose="02020400000000000000" pitchFamily="17" charset="-128"/>
              <a:ea typeface="UD デジタル 教科書体 N-R" panose="02020400000000000000" pitchFamily="17" charset="-128"/>
            </a:endParaRPr>
          </a:p>
          <a:p>
            <a:pPr algn="l"/>
            <a:r>
              <a:rPr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　　　</a:t>
            </a:r>
            <a:r>
              <a:rPr lang="ja-JP" altLang="en-US" sz="2400" b="1" i="0" u="none" strike="noStrike" baseline="0" dirty="0">
                <a:solidFill>
                  <a:srgbClr val="FF0000"/>
                </a:solidFill>
                <a:latin typeface="UD デジタル 教科書体 N-R" panose="02020400000000000000" pitchFamily="17" charset="-128"/>
                <a:ea typeface="UD デジタル 教科書体 N-R" panose="02020400000000000000" pitchFamily="17" charset="-128"/>
              </a:rPr>
              <a:t>利用に支障</a:t>
            </a:r>
            <a:r>
              <a:rPr lang="ja-JP" altLang="en-US" sz="2400" b="0" i="0" u="none" strike="noStrike" baseline="0" dirty="0">
                <a:solidFill>
                  <a:srgbClr val="000000"/>
                </a:solidFill>
                <a:latin typeface="UD デジタル 教科書体 N-R" panose="02020400000000000000" pitchFamily="17" charset="-128"/>
                <a:ea typeface="UD デジタル 教科書体 N-R" panose="02020400000000000000" pitchFamily="17" charset="-128"/>
              </a:rPr>
              <a:t>を来します。</a:t>
            </a:r>
          </a:p>
          <a:p>
            <a:pPr algn="l"/>
            <a:r>
              <a:rPr lang="ja-JP" altLang="en-US" sz="2400" b="0" i="0" u="none" strike="noStrike" baseline="0" dirty="0">
                <a:solidFill>
                  <a:srgbClr val="000000"/>
                </a:solidFill>
                <a:latin typeface="UD デジタル 教科書体 N-R" panose="02020400000000000000" pitchFamily="17" charset="-128"/>
                <a:ea typeface="UD デジタル 教科書体 N-R" panose="02020400000000000000" pitchFamily="17" charset="-128"/>
              </a:rPr>
              <a:t>　　→対処方法として共有関係の解消（共有物分割訴訟など）があ</a:t>
            </a:r>
            <a:endParaRPr lang="en-US" altLang="ja-JP" sz="2400" b="0" i="0" u="none" strike="noStrike" baseline="0" dirty="0">
              <a:solidFill>
                <a:srgbClr val="000000"/>
              </a:solidFill>
              <a:latin typeface="UD デジタル 教科書体 N-R" panose="02020400000000000000" pitchFamily="17" charset="-128"/>
              <a:ea typeface="UD デジタル 教科書体 N-R" panose="02020400000000000000" pitchFamily="17" charset="-128"/>
            </a:endParaRPr>
          </a:p>
          <a:p>
            <a:pPr algn="l"/>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a:t>
            </a:r>
            <a:r>
              <a:rPr lang="ja-JP" altLang="en-US" sz="2400" b="0" i="0" u="none" strike="noStrike" baseline="0" dirty="0">
                <a:solidFill>
                  <a:srgbClr val="000000"/>
                </a:solidFill>
                <a:latin typeface="UD デジタル 教科書体 N-R" panose="02020400000000000000" pitchFamily="17" charset="-128"/>
                <a:ea typeface="UD デジタル 教科書体 N-R" panose="02020400000000000000" pitchFamily="17" charset="-128"/>
              </a:rPr>
              <a:t>るが、</a:t>
            </a:r>
            <a:r>
              <a:rPr lang="ja-JP" altLang="en-US" sz="2400" b="1" i="0" u="none" strike="noStrike" baseline="0" dirty="0">
                <a:solidFill>
                  <a:srgbClr val="FF0000"/>
                </a:solidFill>
                <a:latin typeface="UD デジタル 教科書体 N-R" panose="02020400000000000000" pitchFamily="17" charset="-128"/>
                <a:ea typeface="UD デジタル 教科書体 N-R" panose="02020400000000000000" pitchFamily="17" charset="-128"/>
              </a:rPr>
              <a:t>手続上の負担</a:t>
            </a:r>
            <a:r>
              <a:rPr lang="ja-JP" altLang="en-US" sz="2400" b="0" i="0" u="none" strike="noStrike" baseline="0" dirty="0">
                <a:solidFill>
                  <a:srgbClr val="000000"/>
                </a:solidFill>
                <a:latin typeface="UD デジタル 教科書体 N-R" panose="02020400000000000000" pitchFamily="17" charset="-128"/>
                <a:ea typeface="UD デジタル 教科書体 N-R" panose="02020400000000000000" pitchFamily="17" charset="-128"/>
              </a:rPr>
              <a:t>は軽くはありません。</a:t>
            </a:r>
          </a:p>
          <a:p>
            <a:pPr algn="l"/>
            <a:endParaRPr lang="en-US" altLang="ja-JP" sz="2400" b="0" i="0" u="none" strike="noStrike" baseline="0" dirty="0">
              <a:solidFill>
                <a:srgbClr val="000000"/>
              </a:solidFill>
              <a:latin typeface="UD デジタル 教科書体 N-R" panose="02020400000000000000" pitchFamily="17" charset="-128"/>
              <a:ea typeface="UD デジタル 教科書体 N-R" panose="02020400000000000000" pitchFamily="17" charset="-128"/>
            </a:endParaRPr>
          </a:p>
          <a:p>
            <a:pPr algn="l"/>
            <a:r>
              <a:rPr lang="ja-JP" altLang="en-US" sz="2400" b="0" i="0" u="none" strike="noStrike" baseline="0" dirty="0">
                <a:solidFill>
                  <a:srgbClr val="000000"/>
                </a:solidFill>
                <a:latin typeface="UD デジタル 教科書体 N-R" panose="02020400000000000000" pitchFamily="17" charset="-128"/>
                <a:ea typeface="UD デジタル 教科書体 N-R" panose="02020400000000000000" pitchFamily="17" charset="-128"/>
              </a:rPr>
              <a:t>　②　旧民法制定後</a:t>
            </a:r>
            <a:r>
              <a:rPr lang="en-US" altLang="ja-JP" sz="2400" b="0" i="0" u="none" strike="noStrike" baseline="0" dirty="0">
                <a:solidFill>
                  <a:srgbClr val="000000"/>
                </a:solidFill>
                <a:latin typeface="UD デジタル 教科書体 N-R" panose="02020400000000000000" pitchFamily="17" charset="-128"/>
                <a:ea typeface="UD デジタル 教科書体 N-R" panose="02020400000000000000" pitchFamily="17" charset="-128"/>
              </a:rPr>
              <a:t>120</a:t>
            </a:r>
            <a:r>
              <a:rPr lang="ja-JP" altLang="en-US" sz="2400" b="0" i="0" u="none" strike="noStrike" baseline="0" dirty="0">
                <a:solidFill>
                  <a:srgbClr val="000000"/>
                </a:solidFill>
                <a:latin typeface="UD デジタル 教科書体 N-R" panose="02020400000000000000" pitchFamily="17" charset="-128"/>
                <a:ea typeface="UD デジタル 教科書体 N-R" panose="02020400000000000000" pitchFamily="17" charset="-128"/>
              </a:rPr>
              <a:t>年以上の間の社会経済情勢の変化に伴い、</a:t>
            </a:r>
            <a:endParaRPr lang="en-US" altLang="ja-JP" sz="2400" b="0" i="0" u="none" strike="noStrike" baseline="0" dirty="0">
              <a:solidFill>
                <a:srgbClr val="000000"/>
              </a:solidFill>
              <a:latin typeface="UD デジタル 教科書体 N-R" panose="02020400000000000000" pitchFamily="17" charset="-128"/>
              <a:ea typeface="UD デジタル 教科書体 N-R" panose="02020400000000000000" pitchFamily="17" charset="-128"/>
            </a:endParaRPr>
          </a:p>
          <a:p>
            <a:pPr algn="l"/>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a:t>
            </a:r>
            <a:r>
              <a:rPr lang="ja-JP" altLang="en-US" sz="2400" b="0" i="0" u="none" strike="noStrike" baseline="0" dirty="0">
                <a:solidFill>
                  <a:srgbClr val="000000"/>
                </a:solidFill>
                <a:latin typeface="UD デジタル 教科書体 N-R" panose="02020400000000000000" pitchFamily="17" charset="-128"/>
                <a:ea typeface="UD デジタル 教科書体 N-R" panose="02020400000000000000" pitchFamily="17" charset="-128"/>
              </a:rPr>
              <a:t>共有者が土地の所在地から遠く離れていたり、共有者間の人</a:t>
            </a:r>
            <a:endParaRPr lang="en-US" altLang="ja-JP" sz="2400" b="0" i="0" u="none" strike="noStrike" baseline="0" dirty="0">
              <a:solidFill>
                <a:srgbClr val="000000"/>
              </a:solidFill>
              <a:latin typeface="UD デジタル 教科書体 N-R" panose="02020400000000000000" pitchFamily="17" charset="-128"/>
              <a:ea typeface="UD デジタル 教科書体 N-R" panose="02020400000000000000" pitchFamily="17" charset="-128"/>
            </a:endParaRPr>
          </a:p>
          <a:p>
            <a:pPr algn="l"/>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a:t>
            </a:r>
            <a:r>
              <a:rPr lang="ja-JP" altLang="en-US" sz="2400" b="0" i="0" u="none" strike="noStrike" baseline="0" dirty="0">
                <a:solidFill>
                  <a:srgbClr val="000000"/>
                </a:solidFill>
                <a:latin typeface="UD デジタル 教科書体 N-R" panose="02020400000000000000" pitchFamily="17" charset="-128"/>
                <a:ea typeface="UD デジタル 教科書体 N-R" panose="02020400000000000000" pitchFamily="17" charset="-128"/>
              </a:rPr>
              <a:t>的関係が希薄化したりして、</a:t>
            </a:r>
            <a:r>
              <a:rPr lang="ja-JP" altLang="en-US" sz="2400" b="1" i="0" u="none" strike="noStrike" baseline="0" dirty="0">
                <a:solidFill>
                  <a:srgbClr val="FF0000"/>
                </a:solidFill>
                <a:latin typeface="UD デジタル 教科書体 N-R" panose="02020400000000000000" pitchFamily="17" charset="-128"/>
                <a:ea typeface="UD デジタル 教科書体 N-R" panose="02020400000000000000" pitchFamily="17" charset="-128"/>
              </a:rPr>
              <a:t>共有者間で決定を得ることが困</a:t>
            </a:r>
            <a:endParaRPr lang="en-US" altLang="ja-JP" sz="2400" b="1" i="0" u="none" strike="noStrike" baseline="0" dirty="0">
              <a:solidFill>
                <a:srgbClr val="FF0000"/>
              </a:solidFill>
              <a:latin typeface="UD デジタル 教科書体 N-R" panose="02020400000000000000" pitchFamily="17" charset="-128"/>
              <a:ea typeface="UD デジタル 教科書体 N-R" panose="02020400000000000000" pitchFamily="17" charset="-128"/>
            </a:endParaRPr>
          </a:p>
          <a:p>
            <a:pPr algn="l"/>
            <a:r>
              <a:rPr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　　　</a:t>
            </a:r>
            <a:r>
              <a:rPr lang="ja-JP" altLang="en-US" sz="2400" b="1" i="0" u="none" strike="noStrike" baseline="0" dirty="0">
                <a:solidFill>
                  <a:srgbClr val="FF0000"/>
                </a:solidFill>
                <a:latin typeface="UD デジタル 教科書体 N-R" panose="02020400000000000000" pitchFamily="17" charset="-128"/>
                <a:ea typeface="UD デジタル 教科書体 N-R" panose="02020400000000000000" pitchFamily="17" charset="-128"/>
              </a:rPr>
              <a:t>難</a:t>
            </a:r>
            <a:r>
              <a:rPr lang="ja-JP" altLang="en-US" sz="2400" b="0" i="0" u="none" strike="noStrike" baseline="0" dirty="0">
                <a:solidFill>
                  <a:srgbClr val="000000"/>
                </a:solidFill>
                <a:latin typeface="UD デジタル 教科書体 N-R" panose="02020400000000000000" pitchFamily="17" charset="-128"/>
                <a:ea typeface="UD デジタル 教科書体 N-R" panose="02020400000000000000" pitchFamily="17" charset="-128"/>
              </a:rPr>
              <a:t>になることもあります。</a:t>
            </a:r>
          </a:p>
          <a:p>
            <a:pPr algn="l"/>
            <a:endParaRPr kumimoji="1" lang="ja-JP" altLang="en-US" sz="2400" dirty="0">
              <a:latin typeface="UD デジタル 教科書体 N-R" panose="02020400000000000000" pitchFamily="17" charset="-128"/>
              <a:ea typeface="UD デジタル 教科書体 N-R" panose="02020400000000000000" pitchFamily="17" charset="-128"/>
            </a:endParaRPr>
          </a:p>
        </p:txBody>
      </p:sp>
      <p:pic>
        <p:nvPicPr>
          <p:cNvPr id="3" name="録音したサウンド">
            <a:hlinkClick r:id="" action="ppaction://media"/>
            <a:extLst>
              <a:ext uri="{FF2B5EF4-FFF2-40B4-BE49-F238E27FC236}">
                <a16:creationId xmlns:a16="http://schemas.microsoft.com/office/drawing/2014/main" id="{CD884AE5-F56E-F35A-BC78-629C9BD105A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99207" y="656478"/>
            <a:ext cx="487363" cy="487363"/>
          </a:xfrm>
          <a:prstGeom prst="rect">
            <a:avLst/>
          </a:prstGeom>
        </p:spPr>
      </p:pic>
      <p:sp>
        <p:nvSpPr>
          <p:cNvPr id="4" name="正方形/長方形 3">
            <a:extLst>
              <a:ext uri="{FF2B5EF4-FFF2-40B4-BE49-F238E27FC236}">
                <a16:creationId xmlns:a16="http://schemas.microsoft.com/office/drawing/2014/main" id="{6C49D2FD-1C92-7572-7E8A-36886BB4FE70}"/>
              </a:ext>
            </a:extLst>
          </p:cNvPr>
          <p:cNvSpPr/>
          <p:nvPr/>
        </p:nvSpPr>
        <p:spPr>
          <a:xfrm>
            <a:off x="801251" y="6469067"/>
            <a:ext cx="7595287" cy="250134"/>
          </a:xfrm>
          <a:prstGeom prst="rect">
            <a:avLst/>
          </a:prstGeom>
          <a:noFill/>
        </p:spPr>
        <p:txBody>
          <a:bodyPr wrap="square" lIns="74295" tIns="37148" rIns="74295" bIns="37148">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2507811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2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a:extLst>
              <a:ext uri="{FF2B5EF4-FFF2-40B4-BE49-F238E27FC236}">
                <a16:creationId xmlns:a16="http://schemas.microsoft.com/office/drawing/2014/main" id="{475750CB-4097-1F20-6607-DA3277E61A40}"/>
              </a:ext>
            </a:extLst>
          </p:cNvPr>
          <p:cNvGraphicFramePr>
            <a:graphicFrameLocks noGrp="1"/>
          </p:cNvGraphicFramePr>
          <p:nvPr>
            <p:extLst>
              <p:ext uri="{D42A27DB-BD31-4B8C-83A1-F6EECF244321}">
                <p14:modId xmlns:p14="http://schemas.microsoft.com/office/powerpoint/2010/main" val="318651182"/>
              </p:ext>
            </p:extLst>
          </p:nvPr>
        </p:nvGraphicFramePr>
        <p:xfrm>
          <a:off x="387678" y="227670"/>
          <a:ext cx="9344735" cy="2821966"/>
        </p:xfrm>
        <a:graphic>
          <a:graphicData uri="http://schemas.openxmlformats.org/drawingml/2006/table">
            <a:tbl>
              <a:tblPr firstRow="1" bandRow="1">
                <a:tableStyleId>{5940675A-B579-460E-94D1-54222C63F5DA}</a:tableStyleId>
              </a:tblPr>
              <a:tblGrid>
                <a:gridCol w="1013012">
                  <a:extLst>
                    <a:ext uri="{9D8B030D-6E8A-4147-A177-3AD203B41FA5}">
                      <a16:colId xmlns:a16="http://schemas.microsoft.com/office/drawing/2014/main" val="3410938859"/>
                    </a:ext>
                  </a:extLst>
                </a:gridCol>
                <a:gridCol w="8331723">
                  <a:extLst>
                    <a:ext uri="{9D8B030D-6E8A-4147-A177-3AD203B41FA5}">
                      <a16:colId xmlns:a16="http://schemas.microsoft.com/office/drawing/2014/main" val="759173476"/>
                    </a:ext>
                  </a:extLst>
                </a:gridCol>
              </a:tblGrid>
              <a:tr h="2821966">
                <a:tc>
                  <a:txBody>
                    <a:bodyPr/>
                    <a:lstStyle/>
                    <a:p>
                      <a:r>
                        <a:rPr kumimoji="1" lang="ja-JP" altLang="en-US" sz="2000" b="0" dirty="0">
                          <a:latin typeface="UD デジタル 教科書体 N-R" panose="02020400000000000000" pitchFamily="17" charset="-128"/>
                          <a:ea typeface="UD デジタル 教科書体 N-R" panose="02020400000000000000" pitchFamily="17" charset="-128"/>
                        </a:rPr>
                        <a:t>改正法</a:t>
                      </a:r>
                    </a:p>
                  </a:txBody>
                  <a:tcPr anchor="ctr"/>
                </a:tc>
                <a:tc>
                  <a:txBody>
                    <a:bodyPr/>
                    <a:lstStyle/>
                    <a:p>
                      <a:r>
                        <a:rPr kumimoji="1" lang="en-US" altLang="ja-JP"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r>
                        <a:rPr kumimoji="1" lang="ja-JP" altLang="en-US"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所在等不明共有者は、譲渡権限を行使した共有者に対する</a:t>
                      </a:r>
                      <a:r>
                        <a:rPr kumimoji="1" lang="ja-JP" altLang="en-US" sz="17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不動産の時価相当額の</a:t>
                      </a:r>
                      <a:endParaRPr kumimoji="1" lang="en-US" altLang="ja-JP" sz="17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17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うち持分に応じた額の支払請求権</a:t>
                      </a:r>
                      <a:r>
                        <a:rPr kumimoji="1" lang="ja-JP" altLang="en-US"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を取得（実際には供託金から支払を受ける。実</a:t>
                      </a:r>
                      <a:endParaRPr kumimoji="1" lang="en-US" altLang="ja-JP"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際の時価に応じた額が供託金より高額である場合には、別途訴訟を提起するなど</a:t>
                      </a:r>
                      <a:endParaRPr kumimoji="1" lang="en-US" altLang="ja-JP"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して請求可能）</a:t>
                      </a:r>
                    </a:p>
                    <a:p>
                      <a:r>
                        <a:rPr kumimoji="1" lang="en-US" altLang="ja-JP"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r>
                        <a:rPr kumimoji="1" lang="ja-JP" altLang="en-US" sz="17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遺産共有</a:t>
                      </a:r>
                      <a:r>
                        <a:rPr kumimoji="1" lang="ja-JP" altLang="en-US"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のケースでは、</a:t>
                      </a:r>
                      <a:r>
                        <a:rPr kumimoji="1" lang="ja-JP" altLang="en-US" sz="17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相続開始から</a:t>
                      </a:r>
                      <a:r>
                        <a:rPr kumimoji="1" lang="en-US" altLang="ja-JP" sz="17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10</a:t>
                      </a:r>
                      <a:r>
                        <a:rPr kumimoji="1" lang="ja-JP" altLang="en-US" sz="17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年を経過</a:t>
                      </a:r>
                      <a:r>
                        <a:rPr kumimoji="1" lang="ja-JP" altLang="en-US"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しなければ、利用不可（新民法</a:t>
                      </a:r>
                      <a:endParaRPr kumimoji="1" lang="en-US" altLang="ja-JP"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a:t>
                      </a:r>
                      <a:r>
                        <a:rPr kumimoji="1" lang="en-US" altLang="ja-JP"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262</a:t>
                      </a:r>
                      <a:r>
                        <a:rPr kumimoji="1" lang="ja-JP" altLang="en-US"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の</a:t>
                      </a:r>
                      <a:r>
                        <a:rPr kumimoji="1" lang="en-US" altLang="ja-JP"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3Ⅱ</a:t>
                      </a:r>
                      <a:r>
                        <a:rPr kumimoji="1" lang="ja-JP" altLang="en-US"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p>
                    <a:p>
                      <a:r>
                        <a:rPr kumimoji="1" lang="en-US" altLang="ja-JP"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r>
                        <a:rPr kumimoji="1" lang="ja-JP" altLang="en-US"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不動産の譲渡には、裁判を得た上で、別途、裁判外での売買契約等の譲渡行為が</a:t>
                      </a:r>
                      <a:endParaRPr kumimoji="1" lang="en-US" altLang="ja-JP"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必要。譲渡行為は、裁判の効力発生時（即時抗告期間の経過などにより裁判が確</a:t>
                      </a:r>
                      <a:endParaRPr kumimoji="1" lang="en-US" altLang="ja-JP"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定した時）から原則２か月以内（裁判所が伸長することは可能）にしなければな</a:t>
                      </a:r>
                      <a:endParaRPr kumimoji="1" lang="en-US" altLang="ja-JP"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1700" b="0" i="0" u="none" strike="noStrike" kern="1200" baseline="0">
                          <a:solidFill>
                            <a:schemeClr val="tx1"/>
                          </a:solidFill>
                          <a:latin typeface="UD デジタル 教科書体 N-R" panose="02020400000000000000" pitchFamily="17" charset="-128"/>
                          <a:ea typeface="UD デジタル 教科書体 N-R" panose="02020400000000000000" pitchFamily="17" charset="-128"/>
                          <a:cs typeface="+mn-cs"/>
                        </a:rPr>
                        <a:t>　ら</a:t>
                      </a:r>
                      <a:r>
                        <a:rPr kumimoji="1" lang="ja-JP" altLang="en-US"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ない。</a:t>
                      </a:r>
                    </a:p>
                  </a:txBody>
                  <a:tcPr/>
                </a:tc>
                <a:extLst>
                  <a:ext uri="{0D108BD9-81ED-4DB2-BD59-A6C34878D82A}">
                    <a16:rowId xmlns:a16="http://schemas.microsoft.com/office/drawing/2014/main" val="2726855272"/>
                  </a:ext>
                </a:extLst>
              </a:tr>
            </a:tbl>
          </a:graphicData>
        </a:graphic>
      </p:graphicFrame>
      <p:pic>
        <p:nvPicPr>
          <p:cNvPr id="3" name="録音したサウンド">
            <a:hlinkClick r:id="" action="ppaction://media"/>
            <a:extLst>
              <a:ext uri="{FF2B5EF4-FFF2-40B4-BE49-F238E27FC236}">
                <a16:creationId xmlns:a16="http://schemas.microsoft.com/office/drawing/2014/main" id="{825DCF44-E632-DB6B-07E1-6AF25C5CD14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803089" y="961278"/>
            <a:ext cx="487363" cy="487363"/>
          </a:xfrm>
          <a:prstGeom prst="rect">
            <a:avLst/>
          </a:prstGeom>
        </p:spPr>
      </p:pic>
      <p:sp>
        <p:nvSpPr>
          <p:cNvPr id="4" name="正方形/長方形 3">
            <a:extLst>
              <a:ext uri="{FF2B5EF4-FFF2-40B4-BE49-F238E27FC236}">
                <a16:creationId xmlns:a16="http://schemas.microsoft.com/office/drawing/2014/main" id="{A21CE38C-71EB-6C3D-7C31-DD12DE0E4262}"/>
              </a:ext>
            </a:extLst>
          </p:cNvPr>
          <p:cNvSpPr/>
          <p:nvPr/>
        </p:nvSpPr>
        <p:spPr>
          <a:xfrm>
            <a:off x="801251" y="6469067"/>
            <a:ext cx="7595287" cy="250134"/>
          </a:xfrm>
          <a:prstGeom prst="rect">
            <a:avLst/>
          </a:prstGeom>
          <a:noFill/>
        </p:spPr>
        <p:txBody>
          <a:bodyPr wrap="square" lIns="74295" tIns="37148" rIns="74295" bIns="37148">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
        <p:nvSpPr>
          <p:cNvPr id="5" name="テキスト ボックス 4">
            <a:extLst>
              <a:ext uri="{FF2B5EF4-FFF2-40B4-BE49-F238E27FC236}">
                <a16:creationId xmlns:a16="http://schemas.microsoft.com/office/drawing/2014/main" id="{23349D43-6E71-0D85-9053-7C61064BA2D1}"/>
              </a:ext>
            </a:extLst>
          </p:cNvPr>
          <p:cNvSpPr txBox="1"/>
          <p:nvPr/>
        </p:nvSpPr>
        <p:spPr>
          <a:xfrm>
            <a:off x="688594" y="3313386"/>
            <a:ext cx="9217406" cy="584775"/>
          </a:xfrm>
          <a:prstGeom prst="rect">
            <a:avLst/>
          </a:prstGeom>
          <a:noFill/>
        </p:spPr>
        <p:txBody>
          <a:bodyPr wrap="square" rtlCol="0">
            <a:spAutoFit/>
          </a:bodyPr>
          <a:lstStyle/>
          <a:p>
            <a:r>
              <a:rPr kumimoji="1" lang="ja-JP" altLang="en-US" sz="1600" dirty="0">
                <a:latin typeface="UD デジタル 教科書体 N-R" panose="02020400000000000000" pitchFamily="17" charset="-128"/>
                <a:ea typeface="UD デジタル 教科書体 N-R" panose="02020400000000000000" pitchFamily="17" charset="-128"/>
              </a:rPr>
              <a:t>＊「民法の改正（所有者不明土地関係）の主な改正項目について」（法務省）参照</a:t>
            </a:r>
            <a:endParaRPr kumimoji="1" lang="en-US" altLang="ja-JP" sz="1600" dirty="0">
              <a:latin typeface="UD デジタル 教科書体 N-R" panose="02020400000000000000" pitchFamily="17" charset="-128"/>
              <a:ea typeface="UD デジタル 教科書体 N-R" panose="02020400000000000000" pitchFamily="17" charset="-128"/>
            </a:endParaRPr>
          </a:p>
          <a:p>
            <a:r>
              <a:rPr kumimoji="1" lang="ja-JP" altLang="en-US" sz="1600" dirty="0">
                <a:latin typeface="UD デジタル 教科書体 N-R" panose="02020400000000000000" pitchFamily="17" charset="-128"/>
                <a:ea typeface="UD デジタル 教科書体 N-R" panose="02020400000000000000" pitchFamily="17" charset="-128"/>
              </a:rPr>
              <a:t>＊「民法等の一部を改正する法律」（法務省）参照</a:t>
            </a:r>
          </a:p>
        </p:txBody>
      </p:sp>
    </p:spTree>
    <p:extLst>
      <p:ext uri="{BB962C8B-B14F-4D97-AF65-F5344CB8AC3E}">
        <p14:creationId xmlns:p14="http://schemas.microsoft.com/office/powerpoint/2010/main" val="1068817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8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A843F075-1D5F-CF1D-EAB0-C40CE4D5D4E7}"/>
              </a:ext>
            </a:extLst>
          </p:cNvPr>
          <p:cNvSpPr txBox="1"/>
          <p:nvPr/>
        </p:nvSpPr>
        <p:spPr>
          <a:xfrm>
            <a:off x="446567" y="383347"/>
            <a:ext cx="9186531" cy="4893647"/>
          </a:xfrm>
          <a:prstGeom prst="rect">
            <a:avLst/>
          </a:prstGeom>
          <a:noFill/>
        </p:spPr>
        <p:txBody>
          <a:bodyPr wrap="square">
            <a:spAutoFit/>
          </a:bodyPr>
          <a:lstStyle/>
          <a:p>
            <a:pPr algn="l"/>
            <a:r>
              <a:rPr lang="ja-JP" altLang="en-US" sz="2400" b="0" i="0" u="none" strike="noStrike" baseline="0" dirty="0">
                <a:solidFill>
                  <a:srgbClr val="000000"/>
                </a:solidFill>
                <a:latin typeface="UD デジタル 教科書体 N-R" panose="02020400000000000000" pitchFamily="17" charset="-128"/>
                <a:ea typeface="UD デジタル 教科書体 N-R" panose="02020400000000000000" pitchFamily="17" charset="-128"/>
              </a:rPr>
              <a:t>　➂ これらの問題は、相続された土地に限らず、</a:t>
            </a:r>
            <a:r>
              <a:rPr lang="ja-JP" altLang="en-US" sz="2400" b="1" i="0" u="none" strike="noStrike" baseline="0" dirty="0">
                <a:solidFill>
                  <a:srgbClr val="FF0000"/>
                </a:solidFill>
                <a:latin typeface="UD デジタル 教科書体 N-R" panose="02020400000000000000" pitchFamily="17" charset="-128"/>
                <a:ea typeface="UD デジタル 教科書体 N-R" panose="02020400000000000000" pitchFamily="17" charset="-128"/>
              </a:rPr>
              <a:t>共有物一般に発</a:t>
            </a:r>
            <a:endParaRPr lang="en-US" altLang="ja-JP" sz="2400" b="1" i="0" u="none" strike="noStrike" baseline="0" dirty="0">
              <a:solidFill>
                <a:srgbClr val="FF0000"/>
              </a:solidFill>
              <a:latin typeface="UD デジタル 教科書体 N-R" panose="02020400000000000000" pitchFamily="17" charset="-128"/>
              <a:ea typeface="UD デジタル 教科書体 N-R" panose="02020400000000000000" pitchFamily="17" charset="-128"/>
            </a:endParaRPr>
          </a:p>
          <a:p>
            <a:pPr algn="l"/>
            <a:r>
              <a:rPr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　　</a:t>
            </a:r>
            <a:r>
              <a:rPr lang="ja-JP" altLang="en-US" sz="2400" b="1" i="0" u="none" strike="noStrike" baseline="0" dirty="0">
                <a:solidFill>
                  <a:srgbClr val="FF0000"/>
                </a:solidFill>
                <a:latin typeface="UD デジタル 教科書体 N-R" panose="02020400000000000000" pitchFamily="17" charset="-128"/>
                <a:ea typeface="UD デジタル 教科書体 N-R" panose="02020400000000000000" pitchFamily="17" charset="-128"/>
              </a:rPr>
              <a:t>生し得る</a:t>
            </a:r>
            <a:r>
              <a:rPr lang="ja-JP" altLang="en-US" sz="2400" b="0" i="0" u="none" strike="noStrike" baseline="0" dirty="0">
                <a:solidFill>
                  <a:srgbClr val="000000"/>
                </a:solidFill>
                <a:latin typeface="UD デジタル 教科書体 N-R" panose="02020400000000000000" pitchFamily="17" charset="-128"/>
                <a:ea typeface="UD デジタル 教科書体 N-R" panose="02020400000000000000" pitchFamily="17" charset="-128"/>
              </a:rPr>
              <a:t>ため、共有関係を解消しないままであっても、共有</a:t>
            </a:r>
            <a:endParaRPr lang="en-US" altLang="ja-JP" sz="2400" b="0" i="0" u="none" strike="noStrike" baseline="0" dirty="0">
              <a:solidFill>
                <a:srgbClr val="000000"/>
              </a:solidFill>
              <a:latin typeface="UD デジタル 教科書体 N-R" panose="02020400000000000000" pitchFamily="17" charset="-128"/>
              <a:ea typeface="UD デジタル 教科書体 N-R" panose="02020400000000000000" pitchFamily="17" charset="-128"/>
            </a:endParaRPr>
          </a:p>
          <a:p>
            <a:pPr algn="l"/>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a:t>
            </a:r>
            <a:r>
              <a:rPr lang="ja-JP" altLang="en-US" sz="2400" b="0" i="0" u="none" strike="noStrike" baseline="0" dirty="0">
                <a:solidFill>
                  <a:srgbClr val="000000"/>
                </a:solidFill>
                <a:latin typeface="UD デジタル 教科書体 N-R" panose="02020400000000000000" pitchFamily="17" charset="-128"/>
                <a:ea typeface="UD デジタル 教科書体 N-R" panose="02020400000000000000" pitchFamily="17" charset="-128"/>
              </a:rPr>
              <a:t>物の円滑な利用を可能にすることが重要となります。</a:t>
            </a:r>
            <a:endParaRPr lang="en-US" altLang="ja-JP" sz="2400" b="0" i="0" u="none" strike="noStrike" baseline="0" dirty="0">
              <a:solidFill>
                <a:srgbClr val="000000"/>
              </a:solidFill>
              <a:latin typeface="UD デジタル 教科書体 N-R" panose="02020400000000000000" pitchFamily="17" charset="-128"/>
              <a:ea typeface="UD デジタル 教科書体 N-R" panose="02020400000000000000" pitchFamily="17" charset="-128"/>
            </a:endParaRPr>
          </a:p>
          <a:p>
            <a:pPr algn="l"/>
            <a:endParaRPr lang="en-US" altLang="ja-JP" sz="2400" dirty="0">
              <a:solidFill>
                <a:srgbClr val="000000"/>
              </a:solidFill>
              <a:latin typeface="UD デジタル 教科書体 N-R" panose="02020400000000000000" pitchFamily="17" charset="-128"/>
              <a:ea typeface="UD デジタル 教科書体 N-R" panose="02020400000000000000" pitchFamily="17" charset="-128"/>
            </a:endParaRPr>
          </a:p>
          <a:p>
            <a:pPr algn="l"/>
            <a:r>
              <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　　これら所在等が不明な共有者がいる場合でも共有地を円滑か</a:t>
            </a:r>
            <a:endParaRPr lang="en-US" altLang="ja-JP" sz="2400" b="0" i="0" dirty="0">
              <a:solidFill>
                <a:srgbClr val="000000"/>
              </a:solidFill>
              <a:effectLst/>
              <a:latin typeface="UD デジタル 教科書体 N-R" panose="02020400000000000000" pitchFamily="17" charset="-128"/>
              <a:ea typeface="UD デジタル 教科書体 N-R" panose="02020400000000000000" pitchFamily="17" charset="-128"/>
            </a:endParaRPr>
          </a:p>
          <a:p>
            <a:pPr algn="l"/>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つ適正に利用できるようにするため、共有制度の見直しが必要</a:t>
            </a:r>
            <a:endParaRPr lang="en-US" altLang="ja-JP" sz="2400" b="0" i="0" dirty="0">
              <a:solidFill>
                <a:srgbClr val="000000"/>
              </a:solidFill>
              <a:effectLst/>
              <a:latin typeface="UD デジタル 教科書体 N-R" panose="02020400000000000000" pitchFamily="17" charset="-128"/>
              <a:ea typeface="UD デジタル 教科書体 N-R" panose="02020400000000000000" pitchFamily="17" charset="-128"/>
            </a:endParaRPr>
          </a:p>
          <a:p>
            <a:pPr algn="l"/>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となり、今回の改正では、以下の</a:t>
            </a:r>
            <a:r>
              <a:rPr lang="en-US" altLang="ja-JP" sz="2400" b="0" i="0" dirty="0">
                <a:solidFill>
                  <a:srgbClr val="000000"/>
                </a:solidFill>
                <a:effectLst/>
                <a:latin typeface="UD デジタル 教科書体 N-R" panose="02020400000000000000" pitchFamily="17" charset="-128"/>
                <a:ea typeface="UD デジタル 教科書体 N-R" panose="02020400000000000000" pitchFamily="17" charset="-128"/>
              </a:rPr>
              <a:t>2</a:t>
            </a:r>
            <a:r>
              <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つが行われました。</a:t>
            </a:r>
            <a:endParaRPr lang="en-US" altLang="ja-JP" sz="2400" b="0" i="0" dirty="0">
              <a:solidFill>
                <a:srgbClr val="000000"/>
              </a:solidFill>
              <a:effectLst/>
              <a:latin typeface="UD デジタル 教科書体 N-R" panose="02020400000000000000" pitchFamily="17" charset="-128"/>
              <a:ea typeface="UD デジタル 教科書体 N-R" panose="02020400000000000000" pitchFamily="17" charset="-128"/>
            </a:endParaRPr>
          </a:p>
          <a:p>
            <a:pPr algn="l"/>
            <a:endParaRPr lang="en-US" altLang="ja-JP" sz="2400" b="1" i="0" dirty="0">
              <a:solidFill>
                <a:srgbClr val="000000"/>
              </a:solidFill>
              <a:effectLst/>
              <a:latin typeface="UD デジタル 教科書体 N-R" panose="02020400000000000000" pitchFamily="17" charset="-128"/>
              <a:ea typeface="UD デジタル 教科書体 N-R" panose="02020400000000000000" pitchFamily="17" charset="-128"/>
            </a:endParaRPr>
          </a:p>
          <a:p>
            <a:pPr algn="l"/>
            <a:r>
              <a:rPr lang="ja-JP" altLang="en-US" sz="2400" b="1" i="0" dirty="0">
                <a:solidFill>
                  <a:srgbClr val="000000"/>
                </a:solidFill>
                <a:effectLst/>
                <a:latin typeface="UD デジタル 教科書体 N-R" panose="02020400000000000000" pitchFamily="17" charset="-128"/>
                <a:ea typeface="UD デジタル 教科書体 N-R" panose="02020400000000000000" pitchFamily="17" charset="-128"/>
              </a:rPr>
              <a:t>　</a:t>
            </a:r>
            <a:r>
              <a:rPr lang="en-US" altLang="ja-JP" sz="2400" b="1" dirty="0">
                <a:solidFill>
                  <a:srgbClr val="000000"/>
                </a:solidFill>
                <a:latin typeface="UD デジタル 教科書体 N-R" panose="02020400000000000000" pitchFamily="17" charset="-128"/>
                <a:ea typeface="UD デジタル 教科書体 N-R" panose="02020400000000000000" pitchFamily="17" charset="-128"/>
              </a:rPr>
              <a:t>《</a:t>
            </a:r>
            <a:r>
              <a:rPr lang="ja-JP" altLang="en-US" sz="2400" b="1" dirty="0">
                <a:solidFill>
                  <a:srgbClr val="000000"/>
                </a:solidFill>
                <a:latin typeface="UD デジタル 教科書体 N-R" panose="02020400000000000000" pitchFamily="17" charset="-128"/>
                <a:ea typeface="UD デジタル 教科書体 N-R" panose="02020400000000000000" pitchFamily="17" charset="-128"/>
              </a:rPr>
              <a:t>　</a:t>
            </a:r>
            <a:r>
              <a:rPr kumimoji="1" lang="ja-JP" altLang="en-US" sz="2400" dirty="0">
                <a:latin typeface="UD デジタル 教科書体 N-R" panose="02020400000000000000" pitchFamily="17" charset="-128"/>
                <a:ea typeface="UD デジタル 教科書体 N-R" panose="02020400000000000000" pitchFamily="17" charset="-128"/>
              </a:rPr>
              <a:t>共有物の利用促進に関する見直し　</a:t>
            </a:r>
            <a:r>
              <a:rPr lang="en-US" altLang="ja-JP" sz="2400" b="1" dirty="0">
                <a:solidFill>
                  <a:srgbClr val="000000"/>
                </a:solidFill>
                <a:latin typeface="UD デジタル 教科書体 N-R" panose="02020400000000000000" pitchFamily="17" charset="-128"/>
                <a:ea typeface="UD デジタル 教科書体 N-R" panose="02020400000000000000" pitchFamily="17" charset="-128"/>
              </a:rPr>
              <a:t>》</a:t>
            </a:r>
          </a:p>
          <a:p>
            <a:r>
              <a:rPr lang="ja-JP" altLang="en-US" sz="2400" b="1" dirty="0">
                <a:solidFill>
                  <a:srgbClr val="000000"/>
                </a:solidFill>
                <a:latin typeface="UD デジタル 教科書体 N-R" panose="02020400000000000000" pitchFamily="17" charset="-128"/>
                <a:ea typeface="UD デジタル 教科書体 N-R" panose="02020400000000000000" pitchFamily="17" charset="-128"/>
              </a:rPr>
              <a:t>　　　⇒　</a:t>
            </a:r>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共有物の変更・管理に関する規律の見直し</a:t>
            </a:r>
            <a:endParaRPr lang="en-US" altLang="ja-JP" sz="2400" dirty="0">
              <a:solidFill>
                <a:srgbClr val="000000"/>
              </a:solidFill>
              <a:latin typeface="UD デジタル 教科書体 N-R" panose="02020400000000000000" pitchFamily="17" charset="-128"/>
              <a:ea typeface="UD デジタル 教科書体 N-R" panose="02020400000000000000" pitchFamily="17" charset="-128"/>
            </a:endParaRPr>
          </a:p>
          <a:p>
            <a:endParaRPr lang="en-US" altLang="ja-JP" sz="2400" dirty="0">
              <a:solidFill>
                <a:srgbClr val="000000"/>
              </a:solidFill>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a:t>
            </a:r>
            <a:r>
              <a:rPr lang="en-US" altLang="ja-JP" sz="2400" dirty="0">
                <a:solidFill>
                  <a:srgbClr val="000000"/>
                </a:solidFill>
                <a:latin typeface="UD デジタル 教科書体 N-R" panose="02020400000000000000" pitchFamily="17" charset="-128"/>
                <a:ea typeface="UD デジタル 教科書体 N-R" panose="02020400000000000000" pitchFamily="17" charset="-128"/>
              </a:rPr>
              <a:t>《</a:t>
            </a:r>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a:t>
            </a:r>
            <a:r>
              <a:rPr lang="ja-JP" altLang="en-US" sz="2400" i="0" dirty="0">
                <a:solidFill>
                  <a:srgbClr val="000000"/>
                </a:solidFill>
                <a:effectLst/>
                <a:latin typeface="UD デジタル 教科書体 N-R" panose="02020400000000000000" pitchFamily="17" charset="-128"/>
                <a:ea typeface="UD デジタル 教科書体 N-R" panose="02020400000000000000" pitchFamily="17" charset="-128"/>
              </a:rPr>
              <a:t>共有関係の解消促進　</a:t>
            </a:r>
            <a:r>
              <a:rPr lang="en-US" altLang="ja-JP" sz="2400" dirty="0">
                <a:solidFill>
                  <a:srgbClr val="000000"/>
                </a:solidFill>
                <a:latin typeface="UD デジタル 教科書体 N-R" panose="02020400000000000000" pitchFamily="17" charset="-128"/>
                <a:ea typeface="UD デジタル 教科書体 N-R" panose="02020400000000000000" pitchFamily="17" charset="-128"/>
              </a:rPr>
              <a:t>》</a:t>
            </a:r>
          </a:p>
          <a:p>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　</a:t>
            </a:r>
            <a:r>
              <a:rPr lang="ja-JP" altLang="en-US" sz="2400" i="0" dirty="0">
                <a:solidFill>
                  <a:srgbClr val="000000"/>
                </a:solidFill>
                <a:effectLst/>
                <a:latin typeface="UD デジタル 教科書体 N-R" panose="02020400000000000000" pitchFamily="17" charset="-128"/>
                <a:ea typeface="UD デジタル 教科書体 N-R" panose="02020400000000000000" pitchFamily="17" charset="-128"/>
              </a:rPr>
              <a:t>共有関係を解消しやすくする仕組みの創設</a:t>
            </a:r>
          </a:p>
        </p:txBody>
      </p:sp>
      <p:pic>
        <p:nvPicPr>
          <p:cNvPr id="2" name="録音したサウンド">
            <a:hlinkClick r:id="" action="ppaction://media"/>
            <a:extLst>
              <a:ext uri="{FF2B5EF4-FFF2-40B4-BE49-F238E27FC236}">
                <a16:creationId xmlns:a16="http://schemas.microsoft.com/office/drawing/2014/main" id="{D0C90658-2FB4-C00E-D342-65901F8D9A8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7489" y="1107090"/>
            <a:ext cx="487363" cy="487363"/>
          </a:xfrm>
          <a:prstGeom prst="rect">
            <a:avLst/>
          </a:prstGeom>
        </p:spPr>
      </p:pic>
      <p:sp>
        <p:nvSpPr>
          <p:cNvPr id="4" name="正方形/長方形 3">
            <a:extLst>
              <a:ext uri="{FF2B5EF4-FFF2-40B4-BE49-F238E27FC236}">
                <a16:creationId xmlns:a16="http://schemas.microsoft.com/office/drawing/2014/main" id="{2D145E1B-6A9E-0FBD-3A8D-D216EEF1FF01}"/>
              </a:ext>
            </a:extLst>
          </p:cNvPr>
          <p:cNvSpPr/>
          <p:nvPr/>
        </p:nvSpPr>
        <p:spPr>
          <a:xfrm>
            <a:off x="801251" y="6469067"/>
            <a:ext cx="7595287" cy="250134"/>
          </a:xfrm>
          <a:prstGeom prst="rect">
            <a:avLst/>
          </a:prstGeom>
          <a:noFill/>
        </p:spPr>
        <p:txBody>
          <a:bodyPr wrap="square" lIns="74295" tIns="37148" rIns="74295" bIns="37148">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1716891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9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961F42E-CEF0-4991-D474-4E21E853DFE0}"/>
              </a:ext>
            </a:extLst>
          </p:cNvPr>
          <p:cNvSpPr txBox="1"/>
          <p:nvPr/>
        </p:nvSpPr>
        <p:spPr>
          <a:xfrm>
            <a:off x="479610" y="107913"/>
            <a:ext cx="9300883" cy="954107"/>
          </a:xfrm>
          <a:prstGeom prst="rect">
            <a:avLst/>
          </a:prstGeom>
          <a:noFill/>
        </p:spPr>
        <p:txBody>
          <a:bodyPr wrap="square" rtlCol="0">
            <a:spAutoFit/>
          </a:bodyPr>
          <a:lstStyle/>
          <a:p>
            <a:r>
              <a:rPr kumimoji="1" lang="en-US" altLang="ja-JP" sz="2800" dirty="0">
                <a:latin typeface="UD デジタル 教科書体 N-R" panose="02020400000000000000" pitchFamily="17" charset="-128"/>
                <a:ea typeface="UD デジタル 教科書体 N-R" panose="02020400000000000000" pitchFamily="17" charset="-128"/>
              </a:rPr>
              <a:t>《</a:t>
            </a:r>
            <a:r>
              <a:rPr kumimoji="1" lang="ja-JP" altLang="en-US" sz="2800" dirty="0">
                <a:latin typeface="UD デジタル 教科書体 N-R" panose="02020400000000000000" pitchFamily="17" charset="-128"/>
                <a:ea typeface="UD デジタル 教科書体 N-R" panose="02020400000000000000" pitchFamily="17" charset="-128"/>
              </a:rPr>
              <a:t>　共有物の利用促進に関する見直し　</a:t>
            </a:r>
            <a:r>
              <a:rPr kumimoji="1" lang="en-US" altLang="ja-JP" sz="2800" dirty="0">
                <a:latin typeface="UD デジタル 教科書体 N-R" panose="02020400000000000000" pitchFamily="17" charset="-128"/>
                <a:ea typeface="UD デジタル 教科書体 N-R" panose="02020400000000000000" pitchFamily="17" charset="-128"/>
              </a:rPr>
              <a:t>》</a:t>
            </a:r>
          </a:p>
          <a:p>
            <a:r>
              <a:rPr kumimoji="1" lang="ja-JP" altLang="en-US" sz="2800" dirty="0">
                <a:latin typeface="UD デジタル 教科書体 N-R" panose="02020400000000000000" pitchFamily="17" charset="-128"/>
                <a:ea typeface="UD デジタル 教科書体 N-R" panose="02020400000000000000" pitchFamily="17" charset="-128"/>
              </a:rPr>
              <a:t>　　⇒</a:t>
            </a:r>
            <a:r>
              <a:rPr kumimoji="1" lang="ja-JP" altLang="en-US" sz="2400" dirty="0">
                <a:latin typeface="UD デジタル 教科書体 N-R" panose="02020400000000000000" pitchFamily="17" charset="-128"/>
                <a:ea typeface="UD デジタル 教科書体 N-R" panose="02020400000000000000" pitchFamily="17" charset="-128"/>
              </a:rPr>
              <a:t>　共有物の変更・管理に関する見直し　　</a:t>
            </a:r>
            <a:endParaRPr kumimoji="1" lang="en-US" altLang="ja-JP" sz="2400" dirty="0">
              <a:latin typeface="UD デジタル 教科書体 N-R" panose="02020400000000000000" pitchFamily="17" charset="-128"/>
              <a:ea typeface="UD デジタル 教科書体 N-R" panose="02020400000000000000" pitchFamily="17" charset="-128"/>
            </a:endParaRPr>
          </a:p>
        </p:txBody>
      </p:sp>
      <p:graphicFrame>
        <p:nvGraphicFramePr>
          <p:cNvPr id="4" name="表 3">
            <a:extLst>
              <a:ext uri="{FF2B5EF4-FFF2-40B4-BE49-F238E27FC236}">
                <a16:creationId xmlns:a16="http://schemas.microsoft.com/office/drawing/2014/main" id="{A643C678-AE78-9235-3CF7-762C3B4A7AB6}"/>
              </a:ext>
            </a:extLst>
          </p:cNvPr>
          <p:cNvGraphicFramePr>
            <a:graphicFrameLocks noGrp="1"/>
          </p:cNvGraphicFramePr>
          <p:nvPr>
            <p:extLst>
              <p:ext uri="{D42A27DB-BD31-4B8C-83A1-F6EECF244321}">
                <p14:modId xmlns:p14="http://schemas.microsoft.com/office/powerpoint/2010/main" val="3400935314"/>
              </p:ext>
            </p:extLst>
          </p:nvPr>
        </p:nvGraphicFramePr>
        <p:xfrm>
          <a:off x="479610" y="979207"/>
          <a:ext cx="8853914" cy="5303520"/>
        </p:xfrm>
        <a:graphic>
          <a:graphicData uri="http://schemas.openxmlformats.org/drawingml/2006/table">
            <a:tbl>
              <a:tblPr firstRow="1" bandRow="1">
                <a:tableStyleId>{5940675A-B579-460E-94D1-54222C63F5DA}</a:tableStyleId>
              </a:tblPr>
              <a:tblGrid>
                <a:gridCol w="8853914">
                  <a:extLst>
                    <a:ext uri="{9D8B030D-6E8A-4147-A177-3AD203B41FA5}">
                      <a16:colId xmlns:a16="http://schemas.microsoft.com/office/drawing/2014/main" val="1999222950"/>
                    </a:ext>
                  </a:extLst>
                </a:gridCol>
              </a:tblGrid>
              <a:tr h="370840">
                <a:tc>
                  <a:txBody>
                    <a:bodyPr/>
                    <a:lstStyle/>
                    <a:p>
                      <a:r>
                        <a:rPr kumimoji="1" lang="ja-JP" altLang="en-US" sz="2200" dirty="0">
                          <a:latin typeface="UD デジタル 教科書体 N-R" panose="02020400000000000000" pitchFamily="17" charset="-128"/>
                          <a:ea typeface="UD デジタル 教科書体 N-R" panose="02020400000000000000" pitchFamily="17" charset="-128"/>
                        </a:rPr>
                        <a:t>１．</a:t>
                      </a:r>
                      <a:r>
                        <a:rPr kumimoji="1" lang="ja-JP" altLang="en-US" sz="22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旧民法における共有物の変更・管理のルール</a:t>
                      </a:r>
                      <a:endParaRPr kumimoji="1" lang="ja-JP" altLang="en-US" sz="2200" dirty="0">
                        <a:latin typeface="UD デジタル 教科書体 N-R" panose="02020400000000000000" pitchFamily="17" charset="-128"/>
                        <a:ea typeface="UD デジタル 教科書体 N-R" panose="02020400000000000000" pitchFamily="17" charset="-128"/>
                      </a:endParaRPr>
                    </a:p>
                  </a:txBody>
                  <a:tcPr>
                    <a:solidFill>
                      <a:schemeClr val="bg1">
                        <a:lumMod val="85000"/>
                      </a:schemeClr>
                    </a:solidFill>
                  </a:tcPr>
                </a:tc>
                <a:extLst>
                  <a:ext uri="{0D108BD9-81ED-4DB2-BD59-A6C34878D82A}">
                    <a16:rowId xmlns:a16="http://schemas.microsoft.com/office/drawing/2014/main" val="2938104446"/>
                  </a:ext>
                </a:extLst>
              </a:tr>
              <a:tr h="370840">
                <a:tc>
                  <a:txBody>
                    <a:bodyPr/>
                    <a:lstStyle/>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○各共有者は、持分に応じて共有物を使用することができる</a:t>
                      </a:r>
                      <a:r>
                        <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旧民法</a:t>
                      </a:r>
                      <a:r>
                        <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249</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が、共有者相互の関係を調整するため、民法には、次のルールが定めら</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れています。</a:t>
                      </a: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① 共有物に変更を加える（農地→宅地など）には、共有者全員の同意を</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要する（旧民法</a:t>
                      </a:r>
                      <a:r>
                        <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251</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② 管理に関する事項（使用する共有者の決定など）は、各共有者の持分</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の過半数で決する（旧民法</a:t>
                      </a:r>
                      <a:r>
                        <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252</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本文）。</a:t>
                      </a: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③ 保存行為（補修など）は、各共有者が単独ですることができる（旧民</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法</a:t>
                      </a:r>
                      <a:r>
                        <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252</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ただし書）。</a:t>
                      </a: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○このルールは、相続によって遺産に属する財産が相続人に共有されてい</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る場合（遺産共有）にも適用されます。</a:t>
                      </a:r>
                      <a:endParaRPr kumimoji="1" lang="ja-JP" altLang="en-US" sz="2000" dirty="0">
                        <a:latin typeface="UD デジタル 教科書体 N-R" panose="02020400000000000000" pitchFamily="17" charset="-128"/>
                        <a:ea typeface="UD デジタル 教科書体 N-R" panose="02020400000000000000" pitchFamily="17" charset="-128"/>
                      </a:endParaRPr>
                    </a:p>
                  </a:txBody>
                  <a:tcPr/>
                </a:tc>
                <a:extLst>
                  <a:ext uri="{0D108BD9-81ED-4DB2-BD59-A6C34878D82A}">
                    <a16:rowId xmlns:a16="http://schemas.microsoft.com/office/drawing/2014/main" val="458402460"/>
                  </a:ext>
                </a:extLst>
              </a:tr>
              <a:tr h="370840">
                <a:tc>
                  <a:txBody>
                    <a:bodyPr/>
                    <a:lstStyle/>
                    <a:p>
                      <a:r>
                        <a:rPr kumimoji="1" lang="ja-JP" altLang="en-US" sz="2200" dirty="0">
                          <a:latin typeface="UD デジタル 教科書体 N-R" panose="02020400000000000000" pitchFamily="17" charset="-128"/>
                          <a:ea typeface="UD デジタル 教科書体 N-R" panose="02020400000000000000" pitchFamily="17" charset="-128"/>
                        </a:rPr>
                        <a:t>２．</a:t>
                      </a:r>
                      <a:r>
                        <a:rPr kumimoji="1" lang="ja-JP" altLang="en-US" sz="22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見直しの契機としての所有者不明土地問題</a:t>
                      </a:r>
                      <a:endParaRPr kumimoji="1" lang="ja-JP" altLang="en-US" sz="2200" dirty="0">
                        <a:latin typeface="UD デジタル 教科書体 N-R" panose="02020400000000000000" pitchFamily="17" charset="-128"/>
                        <a:ea typeface="UD デジタル 教科書体 N-R" panose="02020400000000000000" pitchFamily="17" charset="-128"/>
                      </a:endParaRPr>
                    </a:p>
                  </a:txBody>
                  <a:tcPr>
                    <a:solidFill>
                      <a:schemeClr val="bg1">
                        <a:lumMod val="85000"/>
                      </a:schemeClr>
                    </a:solidFill>
                  </a:tcPr>
                </a:tc>
                <a:extLst>
                  <a:ext uri="{0D108BD9-81ED-4DB2-BD59-A6C34878D82A}">
                    <a16:rowId xmlns:a16="http://schemas.microsoft.com/office/drawing/2014/main" val="1215152452"/>
                  </a:ext>
                </a:extLst>
              </a:tr>
              <a:tr h="370840">
                <a:tc>
                  <a:txBody>
                    <a:bodyPr/>
                    <a:lstStyle/>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相続未登記状態にある土地について戸籍等を調査した結果、数次相続に</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より</a:t>
                      </a:r>
                      <a:r>
                        <a:rPr kumimoji="1" lang="ja-JP" altLang="en-US"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相続人が多数</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に上ることや</a:t>
                      </a:r>
                      <a:r>
                        <a:rPr kumimoji="1" lang="ja-JP" altLang="en-US"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相続人の一部の所在等が不明</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となっている</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ことが判明することがあります</a:t>
                      </a:r>
                      <a:r>
                        <a:rPr kumimoji="1" lang="ja-JP" altLang="en-US"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endParaRPr kumimoji="1" lang="ja-JP" altLang="en-US" dirty="0">
                        <a:latin typeface="UD デジタル 教科書体 N-R" panose="02020400000000000000" pitchFamily="17" charset="-128"/>
                        <a:ea typeface="UD デジタル 教科書体 N-R" panose="02020400000000000000" pitchFamily="17" charset="-128"/>
                      </a:endParaRPr>
                    </a:p>
                  </a:txBody>
                  <a:tcPr/>
                </a:tc>
                <a:extLst>
                  <a:ext uri="{0D108BD9-81ED-4DB2-BD59-A6C34878D82A}">
                    <a16:rowId xmlns:a16="http://schemas.microsoft.com/office/drawing/2014/main" val="3281573669"/>
                  </a:ext>
                </a:extLst>
              </a:tr>
            </a:tbl>
          </a:graphicData>
        </a:graphic>
      </p:graphicFrame>
      <p:pic>
        <p:nvPicPr>
          <p:cNvPr id="3" name="録音したサウンド">
            <a:hlinkClick r:id="" action="ppaction://media"/>
            <a:extLst>
              <a:ext uri="{FF2B5EF4-FFF2-40B4-BE49-F238E27FC236}">
                <a16:creationId xmlns:a16="http://schemas.microsoft.com/office/drawing/2014/main" id="{D2A6BE86-F9D9-3670-7E2E-9D6377527F2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281395" y="299879"/>
            <a:ext cx="487363" cy="487363"/>
          </a:xfrm>
          <a:prstGeom prst="rect">
            <a:avLst/>
          </a:prstGeom>
        </p:spPr>
      </p:pic>
      <p:sp>
        <p:nvSpPr>
          <p:cNvPr id="5" name="正方形/長方形 4">
            <a:extLst>
              <a:ext uri="{FF2B5EF4-FFF2-40B4-BE49-F238E27FC236}">
                <a16:creationId xmlns:a16="http://schemas.microsoft.com/office/drawing/2014/main" id="{E5092507-406B-0008-E302-A3157B60D6A6}"/>
              </a:ext>
            </a:extLst>
          </p:cNvPr>
          <p:cNvSpPr/>
          <p:nvPr/>
        </p:nvSpPr>
        <p:spPr>
          <a:xfrm>
            <a:off x="801251" y="6469067"/>
            <a:ext cx="7595287" cy="250134"/>
          </a:xfrm>
          <a:prstGeom prst="rect">
            <a:avLst/>
          </a:prstGeom>
          <a:noFill/>
        </p:spPr>
        <p:txBody>
          <a:bodyPr wrap="square" lIns="74295" tIns="37148" rIns="74295" bIns="37148">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1654950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1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a:extLst>
              <a:ext uri="{FF2B5EF4-FFF2-40B4-BE49-F238E27FC236}">
                <a16:creationId xmlns:a16="http://schemas.microsoft.com/office/drawing/2014/main" id="{BC103111-0890-C479-3D24-A07F3C7CF85B}"/>
              </a:ext>
            </a:extLst>
          </p:cNvPr>
          <p:cNvGraphicFramePr>
            <a:graphicFrameLocks noGrp="1"/>
          </p:cNvGraphicFramePr>
          <p:nvPr>
            <p:extLst>
              <p:ext uri="{D42A27DB-BD31-4B8C-83A1-F6EECF244321}">
                <p14:modId xmlns:p14="http://schemas.microsoft.com/office/powerpoint/2010/main" val="543828925"/>
              </p:ext>
            </p:extLst>
          </p:nvPr>
        </p:nvGraphicFramePr>
        <p:xfrm>
          <a:off x="441961" y="95547"/>
          <a:ext cx="9235440" cy="6152853"/>
        </p:xfrm>
        <a:graphic>
          <a:graphicData uri="http://schemas.openxmlformats.org/drawingml/2006/table">
            <a:tbl>
              <a:tblPr firstRow="1" bandRow="1">
                <a:tableStyleId>{5940675A-B579-460E-94D1-54222C63F5DA}</a:tableStyleId>
              </a:tblPr>
              <a:tblGrid>
                <a:gridCol w="9235440">
                  <a:extLst>
                    <a:ext uri="{9D8B030D-6E8A-4147-A177-3AD203B41FA5}">
                      <a16:colId xmlns:a16="http://schemas.microsoft.com/office/drawing/2014/main" val="3461165622"/>
                    </a:ext>
                  </a:extLst>
                </a:gridCol>
              </a:tblGrid>
              <a:tr h="963039">
                <a:tc>
                  <a:txBody>
                    <a:bodyPr/>
                    <a:lstStyle/>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→変更・管理に必要な同意を取り付けることが困難で、</a:t>
                      </a:r>
                      <a:r>
                        <a:rPr kumimoji="1" lang="ja-JP" altLang="en-US"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土地の利用に支障</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を</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来す</a:t>
                      </a: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→対処方法として共有関係の解消（共有物分割訴訟など）があるが、</a:t>
                      </a:r>
                      <a:r>
                        <a:rPr kumimoji="1" lang="ja-JP" altLang="en-US"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手続上</a:t>
                      </a:r>
                      <a:endParaRPr kumimoji="1" lang="en-US" altLang="ja-JP"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の負担</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は軽くない</a:t>
                      </a: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旧民法制定後</a:t>
                      </a:r>
                      <a:r>
                        <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120</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年以上の間の社会経済情勢の変化に伴い、共有者が土地の</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所在地から遠く離れていたり、共有者間の人的関係が希薄化したりして、</a:t>
                      </a:r>
                      <a:r>
                        <a:rPr kumimoji="1" lang="ja-JP" altLang="en-US"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共</a:t>
                      </a:r>
                      <a:endParaRPr kumimoji="1" lang="en-US" altLang="ja-JP"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有者間で決定を得ることが困難</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になることも。</a:t>
                      </a: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これらの問題は、相続された土地に限らず、</a:t>
                      </a:r>
                      <a:r>
                        <a:rPr kumimoji="1" lang="ja-JP" altLang="en-US"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共有物一般に発生し得る</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ため、</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共有関係を解消しないままであっても、共有物の円滑な利用を可能にするこ</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とが重要となる。</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txBody>
                  <a:tcPr/>
                </a:tc>
                <a:extLst>
                  <a:ext uri="{0D108BD9-81ED-4DB2-BD59-A6C34878D82A}">
                    <a16:rowId xmlns:a16="http://schemas.microsoft.com/office/drawing/2014/main" val="4255029940"/>
                  </a:ext>
                </a:extLst>
              </a:tr>
              <a:tr h="788373">
                <a:tc>
                  <a:txBody>
                    <a:bodyPr/>
                    <a:lstStyle/>
                    <a:p>
                      <a:r>
                        <a:rPr kumimoji="1" lang="ja-JP" altLang="en-US" sz="22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３．改正の概要⇒民法の共有物の変更・管理の規定を、社会経済情勢の　</a:t>
                      </a:r>
                      <a:endParaRPr kumimoji="1" lang="en-US" altLang="ja-JP" sz="22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2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変化に合わせて合理的なものに改正する必要</a:t>
                      </a:r>
                      <a:endParaRPr kumimoji="1" lang="en-US" altLang="ja-JP" sz="22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txBody>
                  <a:tcPr>
                    <a:solidFill>
                      <a:schemeClr val="bg1">
                        <a:lumMod val="85000"/>
                      </a:schemeClr>
                    </a:solidFill>
                  </a:tcPr>
                </a:tc>
                <a:extLst>
                  <a:ext uri="{0D108BD9-81ED-4DB2-BD59-A6C34878D82A}">
                    <a16:rowId xmlns:a16="http://schemas.microsoft.com/office/drawing/2014/main" val="3043531396"/>
                  </a:ext>
                </a:extLst>
              </a:tr>
              <a:tr h="1154133">
                <a:tc>
                  <a:txBody>
                    <a:bodyPr/>
                    <a:lstStyle/>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➀　共有物を使用する共有者がいる場合のﾙｰﾙの明確化</a:t>
                      </a:r>
                      <a:r>
                        <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合理化</a:t>
                      </a:r>
                      <a:r>
                        <a:rPr kumimoji="1" lang="ja-JP" altLang="en-US"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（新民法</a:t>
                      </a:r>
                      <a:r>
                        <a:rPr kumimoji="1" lang="en-US" altLang="ja-JP"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249,252)</a:t>
                      </a:r>
                      <a:endParaRPr kumimoji="1" lang="ja-JP" altLang="en-US"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②　賛否を明らかにしない共有者がいる場合の管理に関するﾙｰﾙの合理化</a:t>
                      </a:r>
                      <a:r>
                        <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新</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民法</a:t>
                      </a:r>
                      <a:r>
                        <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252Ⅱ)</a:t>
                      </a:r>
                      <a:endPar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➂　所在等不明共有者がいる場合の変更・管理に関するルールの合理化（新民</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法</a:t>
                      </a:r>
                      <a:r>
                        <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251Ⅱ</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r>
                        <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252Ⅱ</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④　共有者が選任する共有物の管理者のルールの整備</a:t>
                      </a:r>
                      <a:r>
                        <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新民法</a:t>
                      </a:r>
                      <a:r>
                        <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251</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r>
                        <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252</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の２</a:t>
                      </a:r>
                      <a:r>
                        <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endPar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⑤　共有の規定と遺産共有持分に関するルールの整備（新民法</a:t>
                      </a:r>
                      <a:r>
                        <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898Ⅱ</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txBody>
                  <a:tcPr/>
                </a:tc>
                <a:extLst>
                  <a:ext uri="{0D108BD9-81ED-4DB2-BD59-A6C34878D82A}">
                    <a16:rowId xmlns:a16="http://schemas.microsoft.com/office/drawing/2014/main" val="3240454396"/>
                  </a:ext>
                </a:extLst>
              </a:tr>
            </a:tbl>
          </a:graphicData>
        </a:graphic>
      </p:graphicFrame>
      <p:pic>
        <p:nvPicPr>
          <p:cNvPr id="3" name="録音したサウンド">
            <a:hlinkClick r:id="" action="ppaction://media"/>
            <a:extLst>
              <a:ext uri="{FF2B5EF4-FFF2-40B4-BE49-F238E27FC236}">
                <a16:creationId xmlns:a16="http://schemas.microsoft.com/office/drawing/2014/main" id="{A96A2F9D-2F1F-78F0-4EED-5ADB180AF61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254502" y="365918"/>
            <a:ext cx="487363" cy="487363"/>
          </a:xfrm>
          <a:prstGeom prst="rect">
            <a:avLst/>
          </a:prstGeom>
        </p:spPr>
      </p:pic>
      <p:sp>
        <p:nvSpPr>
          <p:cNvPr id="4" name="正方形/長方形 3">
            <a:extLst>
              <a:ext uri="{FF2B5EF4-FFF2-40B4-BE49-F238E27FC236}">
                <a16:creationId xmlns:a16="http://schemas.microsoft.com/office/drawing/2014/main" id="{CCDDF310-5DDA-ECF4-B0A7-389B2619D98B}"/>
              </a:ext>
            </a:extLst>
          </p:cNvPr>
          <p:cNvSpPr/>
          <p:nvPr/>
        </p:nvSpPr>
        <p:spPr>
          <a:xfrm>
            <a:off x="801251" y="6469067"/>
            <a:ext cx="7595287" cy="250134"/>
          </a:xfrm>
          <a:prstGeom prst="rect">
            <a:avLst/>
          </a:prstGeom>
          <a:noFill/>
        </p:spPr>
        <p:txBody>
          <a:bodyPr wrap="square" lIns="74295" tIns="37148" rIns="74295" bIns="37148">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3602883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3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4B114062-C84E-99D5-214B-A7FBA815C826}"/>
              </a:ext>
            </a:extLst>
          </p:cNvPr>
          <p:cNvSpPr txBox="1"/>
          <p:nvPr/>
        </p:nvSpPr>
        <p:spPr>
          <a:xfrm>
            <a:off x="398929" y="91468"/>
            <a:ext cx="9417424" cy="892552"/>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２．共有物の「管理」の範囲の拡大・明確化</a:t>
            </a:r>
            <a:endParaRPr kumimoji="1" lang="en-US" altLang="ja-JP" sz="28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r>
              <a:rPr kumimoji="1" lang="en-US" altLang="ja-JP" sz="2400" dirty="0">
                <a:latin typeface="UD デジタル 教科書体 N-R" panose="02020400000000000000" pitchFamily="17" charset="-128"/>
                <a:ea typeface="UD デジタル 教科書体 N-R" panose="02020400000000000000" pitchFamily="17" charset="-128"/>
              </a:rPr>
              <a:t>【</a:t>
            </a:r>
            <a:r>
              <a:rPr kumimoji="1" lang="ja-JP" altLang="en-US" sz="2400" dirty="0">
                <a:latin typeface="UD デジタル 教科書体 N-R" panose="02020400000000000000" pitchFamily="17" charset="-128"/>
                <a:ea typeface="UD デジタル 教科書体 N-R" panose="02020400000000000000" pitchFamily="17" charset="-128"/>
              </a:rPr>
              <a:t>　旧民法の課題と見直しによる改正法　</a:t>
            </a:r>
            <a:r>
              <a:rPr kumimoji="1" lang="en-US" altLang="ja-JP" sz="2400" dirty="0">
                <a:latin typeface="UD デジタル 教科書体 N-R" panose="02020400000000000000" pitchFamily="17" charset="-128"/>
                <a:ea typeface="UD デジタル 教科書体 N-R" panose="02020400000000000000" pitchFamily="17" charset="-128"/>
              </a:rPr>
              <a:t>】</a:t>
            </a:r>
            <a:r>
              <a:rPr kumimoji="1" lang="ja-JP" altLang="en-US" sz="2400" dirty="0">
                <a:latin typeface="UD デジタル 教科書体 N-R" panose="02020400000000000000" pitchFamily="17" charset="-128"/>
                <a:ea typeface="UD デジタル 教科書体 N-R" panose="02020400000000000000" pitchFamily="17" charset="-128"/>
              </a:rPr>
              <a:t>　</a:t>
            </a:r>
            <a:endParaRPr kumimoji="1" lang="ja-JP" altLang="en-US" sz="2400" dirty="0"/>
          </a:p>
        </p:txBody>
      </p:sp>
      <p:graphicFrame>
        <p:nvGraphicFramePr>
          <p:cNvPr id="3" name="表 2">
            <a:extLst>
              <a:ext uri="{FF2B5EF4-FFF2-40B4-BE49-F238E27FC236}">
                <a16:creationId xmlns:a16="http://schemas.microsoft.com/office/drawing/2014/main" id="{E52E07B3-742A-40DD-BD07-21527DFAEB81}"/>
              </a:ext>
            </a:extLst>
          </p:cNvPr>
          <p:cNvGraphicFramePr>
            <a:graphicFrameLocks noGrp="1"/>
          </p:cNvGraphicFramePr>
          <p:nvPr>
            <p:extLst>
              <p:ext uri="{D42A27DB-BD31-4B8C-83A1-F6EECF244321}">
                <p14:modId xmlns:p14="http://schemas.microsoft.com/office/powerpoint/2010/main" val="2616838202"/>
              </p:ext>
            </p:extLst>
          </p:nvPr>
        </p:nvGraphicFramePr>
        <p:xfrm>
          <a:off x="663388" y="1005045"/>
          <a:ext cx="9072281" cy="5257800"/>
        </p:xfrm>
        <a:graphic>
          <a:graphicData uri="http://schemas.openxmlformats.org/drawingml/2006/table">
            <a:tbl>
              <a:tblPr firstRow="1" bandRow="1">
                <a:tableStyleId>{5940675A-B579-460E-94D1-54222C63F5DA}</a:tableStyleId>
              </a:tblPr>
              <a:tblGrid>
                <a:gridCol w="1093693">
                  <a:extLst>
                    <a:ext uri="{9D8B030D-6E8A-4147-A177-3AD203B41FA5}">
                      <a16:colId xmlns:a16="http://schemas.microsoft.com/office/drawing/2014/main" val="2493181522"/>
                    </a:ext>
                  </a:extLst>
                </a:gridCol>
                <a:gridCol w="7978588">
                  <a:extLst>
                    <a:ext uri="{9D8B030D-6E8A-4147-A177-3AD203B41FA5}">
                      <a16:colId xmlns:a16="http://schemas.microsoft.com/office/drawing/2014/main" val="3461165622"/>
                    </a:ext>
                  </a:extLst>
                </a:gridCol>
              </a:tblGrid>
              <a:tr h="224318">
                <a:tc>
                  <a:txBody>
                    <a:bodyPr/>
                    <a:lstStyle/>
                    <a:p>
                      <a:r>
                        <a:rPr kumimoji="1" lang="ja-JP" altLang="en-US" sz="2000" b="0" dirty="0">
                          <a:latin typeface="UD デジタル 教科書体 N-R" panose="02020400000000000000" pitchFamily="17" charset="-128"/>
                          <a:ea typeface="UD デジタル 教科書体 N-R" panose="02020400000000000000" pitchFamily="17" charset="-128"/>
                        </a:rPr>
                        <a:t>旧民法の課題</a:t>
                      </a:r>
                    </a:p>
                  </a:txBody>
                  <a:tcPr anchor="ctr"/>
                </a:tc>
                <a:tc>
                  <a:txBody>
                    <a:bodyPr/>
                    <a:lstStyle/>
                    <a:p>
                      <a:pPr marL="0" indent="0">
                        <a:buNone/>
                      </a:pP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➀　旧民法上は、共有物に</a:t>
                      </a:r>
                      <a:r>
                        <a:rPr kumimoji="1" lang="ja-JP" altLang="en-US" sz="2000" b="1" i="0" u="none" strike="noStrike" kern="1200" baseline="0" dirty="0">
                          <a:solidFill>
                            <a:srgbClr val="FF0000"/>
                          </a:solidFill>
                          <a:latin typeface="UD デジタル 教科書体 N-R" panose="02020400000000000000" pitchFamily="17" charset="-128"/>
                          <a:ea typeface="UD デジタル 教科書体 N-R" panose="02020400000000000000" pitchFamily="17" charset="-128"/>
                          <a:cs typeface="+mn-cs"/>
                        </a:rPr>
                        <a:t>軽微な変更</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を加える場合であっても、変　</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pPr marL="0" indent="0">
                        <a:buNone/>
                      </a:pP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更行為として共有者</a:t>
                      </a:r>
                      <a:r>
                        <a:rPr kumimoji="1" lang="ja-JP" altLang="en-US" sz="2000" b="1" i="0" u="none" strike="noStrike" kern="1200" baseline="0" dirty="0">
                          <a:solidFill>
                            <a:srgbClr val="FF0000"/>
                          </a:solidFill>
                          <a:latin typeface="UD デジタル 教科書体 N-R" panose="02020400000000000000" pitchFamily="17" charset="-128"/>
                          <a:ea typeface="UD デジタル 教科書体 N-R" panose="02020400000000000000" pitchFamily="17" charset="-128"/>
                          <a:cs typeface="+mn-cs"/>
                        </a:rPr>
                        <a:t>全員の同意が必要</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（旧民法</a:t>
                      </a:r>
                      <a:r>
                        <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251</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）と扱わざる　</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pPr marL="0" indent="0">
                        <a:buNone/>
                      </a:pP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を得ず、円滑な利用・管理を阻害していました。</a:t>
                      </a: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②　賃借権等の使用収益権の設定は、基本的に持分の過半数で決定</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できるが、長期間の賃借権等については全員同意が必　</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要と解されており、</a:t>
                      </a:r>
                      <a:r>
                        <a:rPr kumimoji="1" lang="ja-JP" altLang="en-US" sz="2000" b="1" i="0" u="none" strike="noStrike" kern="1200" baseline="0" dirty="0">
                          <a:solidFill>
                            <a:srgbClr val="FF0000"/>
                          </a:solidFill>
                          <a:latin typeface="UD デジタル 教科書体 N-R" panose="02020400000000000000" pitchFamily="17" charset="-128"/>
                          <a:ea typeface="UD デジタル 教科書体 N-R" panose="02020400000000000000" pitchFamily="17" charset="-128"/>
                          <a:cs typeface="+mn-cs"/>
                        </a:rPr>
                        <a:t>長期間かどうかの判断基準が明確</a:t>
                      </a:r>
                      <a:r>
                        <a:rPr kumimoji="1" lang="ja-JP" altLang="en-US"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でなく</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実務上、慎重を期して全員同意を求めざるを得ないため、円滑</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な利用を阻害していました。</a:t>
                      </a:r>
                      <a:endParaRPr kumimoji="1" lang="ja-JP" altLang="en-US" sz="2000" b="0" dirty="0">
                        <a:latin typeface="UD デジタル 教科書体 N-R" panose="02020400000000000000" pitchFamily="17" charset="-128"/>
                        <a:ea typeface="UD デジタル 教科書体 N-R" panose="02020400000000000000" pitchFamily="17" charset="-128"/>
                      </a:endParaRPr>
                    </a:p>
                  </a:txBody>
                  <a:tcPr/>
                </a:tc>
                <a:extLst>
                  <a:ext uri="{0D108BD9-81ED-4DB2-BD59-A6C34878D82A}">
                    <a16:rowId xmlns:a16="http://schemas.microsoft.com/office/drawing/2014/main" val="4255029940"/>
                  </a:ext>
                </a:extLst>
              </a:tr>
              <a:tr h="37084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200" b="1" dirty="0">
                          <a:latin typeface="UD デジタル 教科書体 N-R" panose="02020400000000000000" pitchFamily="17" charset="-128"/>
                          <a:ea typeface="UD デジタル 教科書体 N-R" panose="02020400000000000000" pitchFamily="17" charset="-128"/>
                        </a:rPr>
                        <a:t>１．軽微変更についての規律の整備</a:t>
                      </a:r>
                      <a:endParaRPr kumimoji="1" lang="en-US" altLang="ja-JP" sz="2200" b="1" dirty="0">
                        <a:latin typeface="UD デジタル 教科書体 N-R" panose="02020400000000000000" pitchFamily="17" charset="-128"/>
                        <a:ea typeface="UD デジタル 教科書体 N-R" panose="02020400000000000000" pitchFamily="17" charset="-128"/>
                      </a:endParaRPr>
                    </a:p>
                  </a:txBody>
                  <a:tcPr anchor="ctr"/>
                </a:tc>
                <a:tc hMerge="1">
                  <a:txBody>
                    <a:bodyPr/>
                    <a:lstStyle/>
                    <a:p>
                      <a:endPar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txBody>
                  <a:tcPr/>
                </a:tc>
                <a:extLst>
                  <a:ext uri="{0D108BD9-81ED-4DB2-BD59-A6C34878D82A}">
                    <a16:rowId xmlns:a16="http://schemas.microsoft.com/office/drawing/2014/main" val="1226217337"/>
                  </a:ext>
                </a:extLst>
              </a:tr>
              <a:tr h="370840">
                <a:tc>
                  <a:txBody>
                    <a:bodyPr/>
                    <a:lstStyle/>
                    <a:p>
                      <a:r>
                        <a:rPr kumimoji="1" lang="ja-JP" altLang="en-US" sz="2000" b="0" dirty="0">
                          <a:latin typeface="UD デジタル 教科書体 N-R" panose="02020400000000000000" pitchFamily="17" charset="-128"/>
                          <a:ea typeface="UD デジタル 教科書体 N-R" panose="02020400000000000000" pitchFamily="17" charset="-128"/>
                        </a:rPr>
                        <a:t>改正法</a:t>
                      </a:r>
                    </a:p>
                  </a:txBody>
                  <a:tcPr anchor="ctr"/>
                </a:tc>
                <a:tc>
                  <a:txBody>
                    <a:bodyPr/>
                    <a:lstStyle/>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〇共有物に変更を加える行為であっても、</a:t>
                      </a:r>
                      <a:r>
                        <a:rPr kumimoji="1" lang="ja-JP" altLang="en-US" sz="2000" b="1" i="0" u="none" strike="noStrike" kern="1200" baseline="0" dirty="0">
                          <a:solidFill>
                            <a:srgbClr val="FF0000"/>
                          </a:solidFill>
                          <a:latin typeface="UD デジタル 教科書体 N-R" panose="02020400000000000000" pitchFamily="17" charset="-128"/>
                          <a:ea typeface="UD デジタル 教科書体 N-R" panose="02020400000000000000" pitchFamily="17" charset="-128"/>
                          <a:cs typeface="+mn-cs"/>
                        </a:rPr>
                        <a:t>形状又は効用の著しい変</a:t>
                      </a:r>
                      <a:endParaRPr kumimoji="1" lang="en-US" altLang="ja-JP" sz="2000" b="1" i="0" u="none" strike="noStrike" kern="1200" baseline="0" dirty="0">
                        <a:solidFill>
                          <a:srgbClr val="FF0000"/>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更を伴わないもの（</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軽微変更）については、</a:t>
                      </a:r>
                      <a:r>
                        <a:rPr kumimoji="1" lang="ja-JP" altLang="en-US"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持分の過半数で決定</a:t>
                      </a:r>
                      <a:endParaRPr kumimoji="1" lang="en-US" altLang="ja-JP"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することができる</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。（新民法</a:t>
                      </a:r>
                      <a:r>
                        <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251Ⅰ</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r>
                        <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252Ⅰ</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＊「形状の変更」とは、その外観、構造等を変更することをいい、</a:t>
                      </a:r>
                      <a:r>
                        <a:rPr kumimoji="1" lang="en-US" altLang="ja-JP"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r>
                        <a:rPr kumimoji="1" lang="ja-JP" altLang="en-US"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効用の変更</a:t>
                      </a:r>
                      <a:r>
                        <a:rPr kumimoji="1" lang="en-US" altLang="ja-JP"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p>
                    <a:p>
                      <a:r>
                        <a:rPr kumimoji="1" lang="ja-JP" altLang="en-US"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とは、その機能や用途を変更することをいう。</a:t>
                      </a:r>
                      <a:endParaRPr kumimoji="1" lang="en-US" altLang="ja-JP"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＊軽微変更の例</a:t>
                      </a:r>
                      <a:endParaRPr kumimoji="1" lang="en-US" altLang="ja-JP"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a:t>
                      </a:r>
                      <a:r>
                        <a:rPr kumimoji="1" lang="ja-JP" altLang="en-US" sz="1700" b="0" i="0" kern="1200" dirty="0">
                          <a:solidFill>
                            <a:schemeClr val="tx1"/>
                          </a:solidFill>
                          <a:effectLst/>
                          <a:latin typeface="UD デジタル 教科書体 N-R" panose="02020400000000000000" pitchFamily="17" charset="-128"/>
                          <a:ea typeface="UD デジタル 教科書体 N-R" panose="02020400000000000000" pitchFamily="17" charset="-128"/>
                          <a:cs typeface="+mn-cs"/>
                        </a:rPr>
                        <a:t>軽微変更に該当する行為としては、共有私道のアスファルト舗装、植樹伐採、</a:t>
                      </a:r>
                      <a:endParaRPr kumimoji="1" lang="en-US" altLang="ja-JP" sz="1700" b="0" i="0" kern="1200" dirty="0">
                        <a:solidFill>
                          <a:schemeClr val="tx1"/>
                        </a:solidFill>
                        <a:effectLst/>
                        <a:latin typeface="UD デジタル 教科書体 N-R" panose="02020400000000000000" pitchFamily="17" charset="-128"/>
                        <a:ea typeface="UD デジタル 教科書体 N-R" panose="02020400000000000000" pitchFamily="17" charset="-128"/>
                        <a:cs typeface="+mn-cs"/>
                      </a:endParaRPr>
                    </a:p>
                    <a:p>
                      <a:r>
                        <a:rPr kumimoji="1" lang="ja-JP" altLang="en-US" sz="1700" b="0" i="0" kern="1200" dirty="0">
                          <a:solidFill>
                            <a:schemeClr val="tx1"/>
                          </a:solidFill>
                          <a:effectLst/>
                          <a:latin typeface="UD デジタル 教科書体 N-R" panose="02020400000000000000" pitchFamily="17" charset="-128"/>
                          <a:ea typeface="UD デジタル 教科書体 N-R" panose="02020400000000000000" pitchFamily="17" charset="-128"/>
                          <a:cs typeface="+mn-cs"/>
                        </a:rPr>
                        <a:t>　共有建物の大規模修繕、共有土地の分筆と合筆が挙げられます。</a:t>
                      </a:r>
                      <a:endParaRPr kumimoji="1" lang="ja-JP" altLang="en-US"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txBody>
                  <a:tcPr/>
                </a:tc>
                <a:extLst>
                  <a:ext uri="{0D108BD9-81ED-4DB2-BD59-A6C34878D82A}">
                    <a16:rowId xmlns:a16="http://schemas.microsoft.com/office/drawing/2014/main" val="2755395915"/>
                  </a:ext>
                </a:extLst>
              </a:tr>
            </a:tbl>
          </a:graphicData>
        </a:graphic>
      </p:graphicFrame>
      <p:pic>
        <p:nvPicPr>
          <p:cNvPr id="4" name="録音したサウンド">
            <a:hlinkClick r:id="" action="ppaction://media"/>
            <a:extLst>
              <a:ext uri="{FF2B5EF4-FFF2-40B4-BE49-F238E27FC236}">
                <a16:creationId xmlns:a16="http://schemas.microsoft.com/office/drawing/2014/main" id="{F8C507DD-D6CB-1FBE-6D1C-0AC65A27FE9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460690" y="545849"/>
            <a:ext cx="487363" cy="487363"/>
          </a:xfrm>
          <a:prstGeom prst="rect">
            <a:avLst/>
          </a:prstGeom>
        </p:spPr>
      </p:pic>
      <p:sp>
        <p:nvSpPr>
          <p:cNvPr id="5" name="正方形/長方形 4">
            <a:extLst>
              <a:ext uri="{FF2B5EF4-FFF2-40B4-BE49-F238E27FC236}">
                <a16:creationId xmlns:a16="http://schemas.microsoft.com/office/drawing/2014/main" id="{2269A3F5-97AB-7AF2-61F6-691A9AE2912F}"/>
              </a:ext>
            </a:extLst>
          </p:cNvPr>
          <p:cNvSpPr/>
          <p:nvPr/>
        </p:nvSpPr>
        <p:spPr>
          <a:xfrm>
            <a:off x="801251" y="6469067"/>
            <a:ext cx="7595287" cy="250134"/>
          </a:xfrm>
          <a:prstGeom prst="rect">
            <a:avLst/>
          </a:prstGeom>
          <a:noFill/>
        </p:spPr>
        <p:txBody>
          <a:bodyPr wrap="square" lIns="74295" tIns="37148" rIns="74295" bIns="37148">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2020262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58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a:extLst>
              <a:ext uri="{FF2B5EF4-FFF2-40B4-BE49-F238E27FC236}">
                <a16:creationId xmlns:a16="http://schemas.microsoft.com/office/drawing/2014/main" id="{ED2A460D-ACED-6E5A-8356-C01CA1C43D21}"/>
              </a:ext>
            </a:extLst>
          </p:cNvPr>
          <p:cNvGraphicFramePr>
            <a:graphicFrameLocks noGrp="1"/>
          </p:cNvGraphicFramePr>
          <p:nvPr>
            <p:extLst>
              <p:ext uri="{D42A27DB-BD31-4B8C-83A1-F6EECF244321}">
                <p14:modId xmlns:p14="http://schemas.microsoft.com/office/powerpoint/2010/main" val="3959126032"/>
              </p:ext>
            </p:extLst>
          </p:nvPr>
        </p:nvGraphicFramePr>
        <p:xfrm>
          <a:off x="588579" y="263187"/>
          <a:ext cx="9171204" cy="5885365"/>
        </p:xfrm>
        <a:graphic>
          <a:graphicData uri="http://schemas.openxmlformats.org/drawingml/2006/table">
            <a:tbl>
              <a:tblPr firstRow="1" bandRow="1">
                <a:tableStyleId>{5940675A-B579-460E-94D1-54222C63F5DA}</a:tableStyleId>
              </a:tblPr>
              <a:tblGrid>
                <a:gridCol w="987973">
                  <a:extLst>
                    <a:ext uri="{9D8B030D-6E8A-4147-A177-3AD203B41FA5}">
                      <a16:colId xmlns:a16="http://schemas.microsoft.com/office/drawing/2014/main" val="2493181522"/>
                    </a:ext>
                  </a:extLst>
                </a:gridCol>
                <a:gridCol w="8183231">
                  <a:extLst>
                    <a:ext uri="{9D8B030D-6E8A-4147-A177-3AD203B41FA5}">
                      <a16:colId xmlns:a16="http://schemas.microsoft.com/office/drawing/2014/main" val="3461165622"/>
                    </a:ext>
                  </a:extLst>
                </a:gridCol>
              </a:tblGrid>
              <a:tr h="5885365">
                <a:tc>
                  <a:txBody>
                    <a:bodyPr/>
                    <a:lstStyle/>
                    <a:p>
                      <a:r>
                        <a:rPr kumimoji="1" lang="ja-JP" altLang="en-US" sz="2000" b="0" dirty="0">
                          <a:latin typeface="UD デジタル 教科書体 N-R" panose="02020400000000000000" pitchFamily="17" charset="-128"/>
                          <a:ea typeface="UD デジタル 教科書体 N-R" panose="02020400000000000000" pitchFamily="17" charset="-128"/>
                        </a:rPr>
                        <a:t>改正法</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r>
                        <a:rPr kumimoji="1" lang="ja-JP" altLang="en-US" sz="1700" b="1" i="0" kern="1200" dirty="0">
                          <a:solidFill>
                            <a:schemeClr val="tx1"/>
                          </a:solidFill>
                          <a:effectLst/>
                          <a:latin typeface="UD デジタル 教科書体 N-R" panose="02020400000000000000" pitchFamily="17" charset="-128"/>
                          <a:ea typeface="UD デジタル 教科書体 N-R" panose="02020400000000000000" pitchFamily="17" charset="-128"/>
                          <a:cs typeface="+mn-cs"/>
                        </a:rPr>
                        <a:t>狭義の「管理」行為の具体的内容（全体）</a:t>
                      </a:r>
                      <a:endParaRPr kumimoji="1" lang="en-US" altLang="ja-JP" sz="1700" b="1" i="0" kern="1200" dirty="0">
                        <a:solidFill>
                          <a:schemeClr val="tx1"/>
                        </a:solidFill>
                        <a:effectLst/>
                        <a:latin typeface="UD デジタル 教科書体 N-R" panose="02020400000000000000" pitchFamily="17" charset="-128"/>
                        <a:ea typeface="UD デジタル 教科書体 N-R" panose="02020400000000000000" pitchFamily="17"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700" b="1" i="0" kern="1200" dirty="0">
                          <a:solidFill>
                            <a:schemeClr val="tx1"/>
                          </a:solidFill>
                          <a:effectLst/>
                          <a:latin typeface="UD デジタル 教科書体 N-R" panose="02020400000000000000" pitchFamily="17" charset="-128"/>
                          <a:ea typeface="UD デジタル 教科書体 N-R" panose="02020400000000000000" pitchFamily="17" charset="-128"/>
                          <a:cs typeface="+mn-cs"/>
                        </a:rPr>
                        <a:t>ｱ</a:t>
                      </a:r>
                      <a:r>
                        <a:rPr kumimoji="1" lang="en-US" altLang="ja-JP" sz="1700" b="1" i="0" kern="1200" dirty="0">
                          <a:solidFill>
                            <a:schemeClr val="tx1"/>
                          </a:solidFill>
                          <a:effectLst/>
                          <a:latin typeface="UD デジタル 教科書体 N-R" panose="02020400000000000000" pitchFamily="17" charset="-128"/>
                          <a:ea typeface="UD デジタル 教科書体 N-R" panose="02020400000000000000" pitchFamily="17" charset="-128"/>
                          <a:cs typeface="+mn-cs"/>
                        </a:rPr>
                        <a:t>.</a:t>
                      </a:r>
                      <a:r>
                        <a:rPr kumimoji="1" lang="ja-JP" altLang="en-US" sz="1700" b="0" i="0" kern="1200" dirty="0">
                          <a:solidFill>
                            <a:schemeClr val="tx1"/>
                          </a:solidFill>
                          <a:effectLst/>
                          <a:latin typeface="UD デジタル 教科書体 N-R" panose="02020400000000000000" pitchFamily="17" charset="-128"/>
                          <a:ea typeface="UD デジタル 教科書体 N-R" panose="02020400000000000000" pitchFamily="17" charset="-128"/>
                          <a:cs typeface="+mn-cs"/>
                        </a:rPr>
                        <a:t>共有者のうち誰が実際に使用（占有や居住）するかを決める</a:t>
                      </a:r>
                      <a:r>
                        <a:rPr kumimoji="1" lang="en-US" altLang="ja-JP" sz="1700" b="0" i="0" kern="1200" dirty="0">
                          <a:solidFill>
                            <a:schemeClr val="tx1"/>
                          </a:solidFill>
                          <a:effectLst/>
                          <a:latin typeface="UD デジタル 教科書体 N-R" panose="02020400000000000000" pitchFamily="17" charset="-128"/>
                          <a:ea typeface="UD デジタル 教科書体 N-R" panose="02020400000000000000" pitchFamily="17" charset="-128"/>
                          <a:cs typeface="+mn-cs"/>
                        </a:rPr>
                        <a:t>(</a:t>
                      </a:r>
                      <a:r>
                        <a:rPr kumimoji="1" lang="ja-JP" altLang="en-US" sz="1700" b="0" i="0" kern="1200" dirty="0">
                          <a:solidFill>
                            <a:schemeClr val="tx1"/>
                          </a:solidFill>
                          <a:effectLst/>
                          <a:latin typeface="UD デジタル 教科書体 N-R" panose="02020400000000000000" pitchFamily="17" charset="-128"/>
                          <a:ea typeface="UD デジタル 教科書体 N-R" panose="02020400000000000000" pitchFamily="17" charset="-128"/>
                          <a:cs typeface="+mn-cs"/>
                        </a:rPr>
                        <a:t>→管理行為である</a:t>
                      </a:r>
                      <a:r>
                        <a:rPr kumimoji="1" lang="en-US" altLang="ja-JP" sz="1700" b="0" i="0" kern="1200" dirty="0">
                          <a:solidFill>
                            <a:schemeClr val="tx1"/>
                          </a:solidFill>
                          <a:effectLst/>
                          <a:latin typeface="UD デジタル 教科書体 N-R" panose="02020400000000000000" pitchFamily="17" charset="-128"/>
                          <a:ea typeface="UD デジタル 教科書体 N-R" panose="02020400000000000000" pitchFamily="17" charset="-128"/>
                          <a:cs typeface="+mn-cs"/>
                        </a:rPr>
                        <a:t>)</a:t>
                      </a:r>
                      <a:endParaRPr kumimoji="1" lang="ja-JP" altLang="en-US" sz="1700" b="1" i="0" kern="1200" dirty="0">
                        <a:solidFill>
                          <a:schemeClr val="tx1"/>
                        </a:solidFill>
                        <a:effectLst/>
                        <a:latin typeface="UD デジタル 教科書体 N-R" panose="02020400000000000000" pitchFamily="17" charset="-128"/>
                        <a:ea typeface="UD デジタル 教科書体 N-R" panose="02020400000000000000" pitchFamily="17" charset="-128"/>
                        <a:cs typeface="+mn-cs"/>
                      </a:endParaRPr>
                    </a:p>
                    <a:p>
                      <a:r>
                        <a:rPr kumimoji="1" lang="ja-JP" altLang="en-US"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ｲ</a:t>
                      </a:r>
                      <a:r>
                        <a:rPr kumimoji="1" lang="en-US" altLang="ja-JP"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r>
                        <a:rPr kumimoji="1" lang="ja-JP" altLang="en-US" sz="1700" b="0" i="0" kern="1200" dirty="0">
                          <a:solidFill>
                            <a:schemeClr val="tx1"/>
                          </a:solidFill>
                          <a:effectLst/>
                          <a:latin typeface="UD デジタル 教科書体 N-R" panose="02020400000000000000" pitchFamily="17" charset="-128"/>
                          <a:ea typeface="UD デジタル 教科書体 N-R" panose="02020400000000000000" pitchFamily="17" charset="-128"/>
                          <a:cs typeface="+mn-cs"/>
                        </a:rPr>
                        <a:t>すでに共有者</a:t>
                      </a:r>
                      <a:r>
                        <a:rPr kumimoji="1" lang="en-US" altLang="ja-JP" sz="1700" b="0" i="0" kern="1200" dirty="0">
                          <a:solidFill>
                            <a:schemeClr val="tx1"/>
                          </a:solidFill>
                          <a:effectLst/>
                          <a:latin typeface="UD デジタル 教科書体 N-R" panose="02020400000000000000" pitchFamily="17" charset="-128"/>
                          <a:ea typeface="UD デジタル 教科書体 N-R" panose="02020400000000000000" pitchFamily="17" charset="-128"/>
                          <a:cs typeface="+mn-cs"/>
                        </a:rPr>
                        <a:t>A</a:t>
                      </a:r>
                      <a:r>
                        <a:rPr kumimoji="1" lang="ja-JP" altLang="en-US" sz="1700" b="0" i="0" kern="1200" dirty="0">
                          <a:solidFill>
                            <a:schemeClr val="tx1"/>
                          </a:solidFill>
                          <a:effectLst/>
                          <a:latin typeface="UD デジタル 教科書体 N-R" panose="02020400000000000000" pitchFamily="17" charset="-128"/>
                          <a:ea typeface="UD デジタル 教科書体 N-R" panose="02020400000000000000" pitchFamily="17" charset="-128"/>
                          <a:cs typeface="+mn-cs"/>
                        </a:rPr>
                        <a:t>が共有物を使用（占有）している場合</a:t>
                      </a:r>
                      <a:br>
                        <a:rPr lang="ja-JP" altLang="en-US" sz="1700" dirty="0">
                          <a:latin typeface="UD デジタル 教科書体 N-R" panose="02020400000000000000" pitchFamily="17" charset="-128"/>
                          <a:ea typeface="UD デジタル 教科書体 N-R" panose="02020400000000000000" pitchFamily="17" charset="-128"/>
                        </a:rPr>
                      </a:br>
                      <a:r>
                        <a:rPr lang="ja-JP" altLang="en-US" sz="1700" dirty="0">
                          <a:latin typeface="UD デジタル 教科書体 N-R" panose="02020400000000000000" pitchFamily="17" charset="-128"/>
                          <a:ea typeface="UD デジタル 教科書体 N-R" panose="02020400000000000000" pitchFamily="17" charset="-128"/>
                        </a:rPr>
                        <a:t>　</a:t>
                      </a:r>
                      <a:r>
                        <a:rPr kumimoji="1" lang="ja-JP" altLang="en-US" sz="1700" b="0" i="0" kern="1200" dirty="0">
                          <a:solidFill>
                            <a:schemeClr val="tx1"/>
                          </a:solidFill>
                          <a:effectLst/>
                          <a:latin typeface="UD デジタル 教科書体 N-R" panose="02020400000000000000" pitchFamily="17" charset="-128"/>
                          <a:ea typeface="UD デジタル 教科書体 N-R" panose="02020400000000000000" pitchFamily="17" charset="-128"/>
                          <a:cs typeface="+mn-cs"/>
                        </a:rPr>
                        <a:t>→共有者</a:t>
                      </a:r>
                      <a:r>
                        <a:rPr kumimoji="1" lang="en-US" altLang="ja-JP" sz="1700" b="0" i="0" kern="1200" dirty="0">
                          <a:solidFill>
                            <a:schemeClr val="tx1"/>
                          </a:solidFill>
                          <a:effectLst/>
                          <a:latin typeface="UD デジタル 教科書体 N-R" panose="02020400000000000000" pitchFamily="17" charset="-128"/>
                          <a:ea typeface="UD デジタル 教科書体 N-R" panose="02020400000000000000" pitchFamily="17" charset="-128"/>
                          <a:cs typeface="+mn-cs"/>
                        </a:rPr>
                        <a:t>B</a:t>
                      </a:r>
                      <a:r>
                        <a:rPr kumimoji="1" lang="ja-JP" altLang="en-US" sz="1700" b="0" i="0" kern="1200" dirty="0">
                          <a:solidFill>
                            <a:schemeClr val="tx1"/>
                          </a:solidFill>
                          <a:effectLst/>
                          <a:latin typeface="UD デジタル 教科書体 N-R" panose="02020400000000000000" pitchFamily="17" charset="-128"/>
                          <a:ea typeface="UD デジタル 教科書体 N-R" panose="02020400000000000000" pitchFamily="17" charset="-128"/>
                          <a:cs typeface="+mn-cs"/>
                        </a:rPr>
                        <a:t>が共有物を使用するという決定も管理に該当する（令和３年改正前は</a:t>
                      </a:r>
                      <a:endParaRPr kumimoji="1" lang="en-US" altLang="ja-JP" sz="1700" b="0" i="0" kern="1200" dirty="0">
                        <a:solidFill>
                          <a:schemeClr val="tx1"/>
                        </a:solidFill>
                        <a:effectLst/>
                        <a:latin typeface="UD デジタル 教科書体 N-R" panose="02020400000000000000" pitchFamily="17" charset="-128"/>
                        <a:ea typeface="UD デジタル 教科書体 N-R" panose="02020400000000000000" pitchFamily="17" charset="-128"/>
                        <a:cs typeface="+mn-cs"/>
                      </a:endParaRPr>
                    </a:p>
                    <a:p>
                      <a:r>
                        <a:rPr kumimoji="1" lang="ja-JP" altLang="en-US" sz="1700" b="0" i="0" kern="1200" dirty="0">
                          <a:solidFill>
                            <a:schemeClr val="tx1"/>
                          </a:solidFill>
                          <a:effectLst/>
                          <a:latin typeface="UD デジタル 教科書体 N-R" panose="02020400000000000000" pitchFamily="17" charset="-128"/>
                          <a:ea typeface="UD デジタル 教科書体 N-R" panose="02020400000000000000" pitchFamily="17" charset="-128"/>
                          <a:cs typeface="+mn-cs"/>
                        </a:rPr>
                        <a:t>　変更とする解釈があった）</a:t>
                      </a:r>
                      <a:endParaRPr kumimoji="1" lang="en-US" altLang="ja-JP"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ｳ</a:t>
                      </a:r>
                      <a:r>
                        <a:rPr kumimoji="1" lang="en-US" altLang="ja-JP"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r>
                        <a:rPr kumimoji="1" lang="ja-JP" altLang="en-US" sz="1700" b="0" i="0" kern="1200" dirty="0">
                          <a:solidFill>
                            <a:schemeClr val="tx1"/>
                          </a:solidFill>
                          <a:effectLst/>
                          <a:latin typeface="UD デジタル 教科書体 N-R" panose="02020400000000000000" pitchFamily="17" charset="-128"/>
                          <a:ea typeface="UD デジタル 教科書体 N-R" panose="02020400000000000000" pitchFamily="17" charset="-128"/>
                          <a:cs typeface="+mn-cs"/>
                        </a:rPr>
                        <a:t>共有者が決定した使用方法を後で変更すること</a:t>
                      </a:r>
                      <a:br>
                        <a:rPr lang="ja-JP" altLang="en-US" sz="1700" dirty="0">
                          <a:latin typeface="UD デジタル 教科書体 N-R" panose="02020400000000000000" pitchFamily="17" charset="-128"/>
                          <a:ea typeface="UD デジタル 教科書体 N-R" panose="02020400000000000000" pitchFamily="17" charset="-128"/>
                        </a:rPr>
                      </a:br>
                      <a:r>
                        <a:rPr lang="ja-JP" altLang="en-US" sz="1700" dirty="0">
                          <a:latin typeface="UD デジタル 教科書体 N-R" panose="02020400000000000000" pitchFamily="17" charset="-128"/>
                          <a:ea typeface="UD デジタル 教科書体 N-R" panose="02020400000000000000" pitchFamily="17" charset="-128"/>
                        </a:rPr>
                        <a:t>　</a:t>
                      </a:r>
                      <a:r>
                        <a:rPr kumimoji="1" lang="ja-JP" altLang="en-US" sz="1700" b="0" i="0" kern="1200" dirty="0">
                          <a:solidFill>
                            <a:schemeClr val="tx1"/>
                          </a:solidFill>
                          <a:effectLst/>
                          <a:latin typeface="UD デジタル 教科書体 N-R" panose="02020400000000000000" pitchFamily="17" charset="-128"/>
                          <a:ea typeface="UD デジタル 教科書体 N-R" panose="02020400000000000000" pitchFamily="17" charset="-128"/>
                          <a:cs typeface="+mn-cs"/>
                        </a:rPr>
                        <a:t>令和３年改正により管理とすることが明確となった（令和３年改正前は変更とす　</a:t>
                      </a:r>
                      <a:endParaRPr kumimoji="1" lang="en-US" altLang="ja-JP" sz="1700" b="0" i="0" kern="1200" dirty="0">
                        <a:solidFill>
                          <a:schemeClr val="tx1"/>
                        </a:solidFill>
                        <a:effectLst/>
                        <a:latin typeface="UD デジタル 教科書体 N-R" panose="02020400000000000000" pitchFamily="17" charset="-128"/>
                        <a:ea typeface="UD デジタル 教科書体 N-R" panose="02020400000000000000" pitchFamily="17" charset="-128"/>
                        <a:cs typeface="+mn-cs"/>
                      </a:endParaRPr>
                    </a:p>
                    <a:p>
                      <a:r>
                        <a:rPr kumimoji="1" lang="ja-JP" altLang="en-US" sz="1700" b="0" i="0" kern="1200" dirty="0">
                          <a:solidFill>
                            <a:schemeClr val="tx1"/>
                          </a:solidFill>
                          <a:effectLst/>
                          <a:latin typeface="UD デジタル 教科書体 N-R" panose="02020400000000000000" pitchFamily="17" charset="-128"/>
                          <a:ea typeface="UD デジタル 教科書体 N-R" panose="02020400000000000000" pitchFamily="17" charset="-128"/>
                          <a:cs typeface="+mn-cs"/>
                        </a:rPr>
                        <a:t>　る解釈があった）</a:t>
                      </a:r>
                      <a:endParaRPr kumimoji="1" lang="en-US" altLang="ja-JP"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ｴ</a:t>
                      </a:r>
                      <a:r>
                        <a:rPr kumimoji="1" lang="en-US" altLang="ja-JP"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r>
                        <a:rPr kumimoji="1" lang="ja-JP" altLang="en-US" sz="1700" b="0" i="0" kern="1200" dirty="0">
                          <a:solidFill>
                            <a:schemeClr val="tx1"/>
                          </a:solidFill>
                          <a:effectLst/>
                          <a:latin typeface="UD デジタル 教科書体 N-R" panose="02020400000000000000" pitchFamily="17" charset="-128"/>
                          <a:ea typeface="UD デジタル 教科書体 N-R" panose="02020400000000000000" pitchFamily="17" charset="-128"/>
                          <a:cs typeface="+mn-cs"/>
                        </a:rPr>
                        <a:t>賃貸借契約の締結（概要）</a:t>
                      </a:r>
                    </a:p>
                    <a:p>
                      <a:r>
                        <a:rPr kumimoji="1" lang="ja-JP" altLang="en-US" sz="1700" b="0" i="0" kern="1200" dirty="0">
                          <a:solidFill>
                            <a:schemeClr val="tx1"/>
                          </a:solidFill>
                          <a:effectLst/>
                          <a:latin typeface="UD デジタル 教科書体 N-R" panose="02020400000000000000" pitchFamily="17" charset="-128"/>
                          <a:ea typeface="UD デジタル 教科書体 N-R" panose="02020400000000000000" pitchFamily="17" charset="-128"/>
                          <a:cs typeface="+mn-cs"/>
                        </a:rPr>
                        <a:t>　</a:t>
                      </a:r>
                      <a:r>
                        <a:rPr kumimoji="1" lang="en-US" altLang="ja-JP" sz="1700" b="0" i="0" kern="1200" dirty="0">
                          <a:solidFill>
                            <a:schemeClr val="tx1"/>
                          </a:solidFill>
                          <a:effectLst/>
                          <a:latin typeface="UD デジタル 教科書体 N-R" panose="02020400000000000000" pitchFamily="17" charset="-128"/>
                          <a:ea typeface="UD デジタル 教科書体 N-R" panose="02020400000000000000" pitchFamily="17" charset="-128"/>
                          <a:cs typeface="+mn-cs"/>
                        </a:rPr>
                        <a:t>『</a:t>
                      </a:r>
                      <a:r>
                        <a:rPr kumimoji="1" lang="ja-JP" altLang="en-US" sz="1700" b="0" i="0" kern="1200" dirty="0">
                          <a:solidFill>
                            <a:schemeClr val="tx1"/>
                          </a:solidFill>
                          <a:effectLst/>
                          <a:latin typeface="UD デジタル 教科書体 N-R" panose="02020400000000000000" pitchFamily="17" charset="-128"/>
                          <a:ea typeface="UD デジタル 教科書体 N-R" panose="02020400000000000000" pitchFamily="17" charset="-128"/>
                          <a:cs typeface="+mn-cs"/>
                        </a:rPr>
                        <a:t>Ａ・Ｂ</a:t>
                      </a:r>
                      <a:r>
                        <a:rPr kumimoji="1" lang="en-US" altLang="ja-JP" sz="1700" b="0" i="0" kern="1200" dirty="0">
                          <a:solidFill>
                            <a:schemeClr val="tx1"/>
                          </a:solidFill>
                          <a:effectLst/>
                          <a:latin typeface="UD デジタル 教科書体 N-R" panose="02020400000000000000" pitchFamily="17" charset="-128"/>
                          <a:ea typeface="UD デジタル 教科書体 N-R" panose="02020400000000000000" pitchFamily="17" charset="-128"/>
                          <a:cs typeface="+mn-cs"/>
                        </a:rPr>
                        <a:t>』</a:t>
                      </a:r>
                      <a:r>
                        <a:rPr kumimoji="1" lang="ja-JP" altLang="en-US" sz="1700" b="0" i="0" kern="1200" dirty="0">
                          <a:solidFill>
                            <a:schemeClr val="tx1"/>
                          </a:solidFill>
                          <a:effectLst/>
                          <a:latin typeface="UD デジタル 教科書体 N-R" panose="02020400000000000000" pitchFamily="17" charset="-128"/>
                          <a:ea typeface="UD デジタル 教科書体 N-R" panose="02020400000000000000" pitchFamily="17" charset="-128"/>
                          <a:cs typeface="+mn-cs"/>
                        </a:rPr>
                        <a:t>の両方に該当しない賃貸借契約を締結すること</a:t>
                      </a:r>
                      <a:br>
                        <a:rPr lang="ja-JP" altLang="en-US" sz="1700" b="0" dirty="0">
                          <a:latin typeface="UD デジタル 教科書体 N-R" panose="02020400000000000000" pitchFamily="17" charset="-128"/>
                          <a:ea typeface="UD デジタル 教科書体 N-R" panose="02020400000000000000" pitchFamily="17" charset="-128"/>
                        </a:rPr>
                      </a:br>
                      <a:r>
                        <a:rPr lang="ja-JP" altLang="en-US" sz="1700" b="0" dirty="0">
                          <a:latin typeface="UD デジタル 教科書体 N-R" panose="02020400000000000000" pitchFamily="17" charset="-128"/>
                          <a:ea typeface="UD デジタル 教科書体 N-R" panose="02020400000000000000" pitchFamily="17" charset="-128"/>
                        </a:rPr>
                        <a:t>　　</a:t>
                      </a:r>
                      <a:r>
                        <a:rPr kumimoji="1" lang="en-US" altLang="ja-JP" sz="1700" b="0" i="0" kern="1200" dirty="0">
                          <a:solidFill>
                            <a:schemeClr val="tx1"/>
                          </a:solidFill>
                          <a:effectLst/>
                          <a:latin typeface="UD デジタル 教科書体 N-R" panose="02020400000000000000" pitchFamily="17" charset="-128"/>
                          <a:ea typeface="UD デジタル 教科書体 N-R" panose="02020400000000000000" pitchFamily="17" charset="-128"/>
                          <a:cs typeface="+mn-cs"/>
                        </a:rPr>
                        <a:t>A</a:t>
                      </a:r>
                      <a:r>
                        <a:rPr kumimoji="1" lang="ja-JP" altLang="en-US" sz="1700" b="0" i="0" kern="1200" dirty="0">
                          <a:solidFill>
                            <a:schemeClr val="tx1"/>
                          </a:solidFill>
                          <a:effectLst/>
                          <a:latin typeface="UD デジタル 教科書体 N-R" panose="02020400000000000000" pitchFamily="17" charset="-128"/>
                          <a:ea typeface="UD デジタル 教科書体 N-R" panose="02020400000000000000" pitchFamily="17" charset="-128"/>
                          <a:cs typeface="+mn-cs"/>
                        </a:rPr>
                        <a:t>　短期賃貸借の期間を超える</a:t>
                      </a:r>
                      <a:endParaRPr kumimoji="1" lang="en-US" altLang="ja-JP" sz="1700" b="0" i="0" kern="1200" dirty="0">
                        <a:solidFill>
                          <a:schemeClr val="tx1"/>
                        </a:solidFill>
                        <a:effectLst/>
                        <a:latin typeface="UD デジタル 教科書体 N-R" panose="02020400000000000000" pitchFamily="17" charset="-128"/>
                        <a:ea typeface="UD デジタル 教科書体 N-R" panose="02020400000000000000" pitchFamily="17" charset="-128"/>
                        <a:cs typeface="+mn-cs"/>
                      </a:endParaRPr>
                    </a:p>
                    <a:p>
                      <a:r>
                        <a:rPr kumimoji="1" lang="ja-JP" altLang="en-US" sz="1700" b="0" i="0" kern="1200" dirty="0">
                          <a:solidFill>
                            <a:schemeClr val="tx1"/>
                          </a:solidFill>
                          <a:effectLst/>
                          <a:latin typeface="UD デジタル 教科書体 N-R" panose="02020400000000000000" pitchFamily="17" charset="-128"/>
                          <a:ea typeface="UD デジタル 教科書体 N-R" panose="02020400000000000000" pitchFamily="17" charset="-128"/>
                          <a:cs typeface="+mn-cs"/>
                        </a:rPr>
                        <a:t>　　</a:t>
                      </a:r>
                      <a:r>
                        <a:rPr kumimoji="1" lang="en-US" altLang="ja-JP" sz="1700" b="0" i="0" kern="1200" dirty="0">
                          <a:solidFill>
                            <a:schemeClr val="tx1"/>
                          </a:solidFill>
                          <a:effectLst/>
                          <a:latin typeface="UD デジタル 教科書体 N-R" panose="02020400000000000000" pitchFamily="17" charset="-128"/>
                          <a:ea typeface="UD デジタル 教科書体 N-R" panose="02020400000000000000" pitchFamily="17" charset="-128"/>
                          <a:cs typeface="+mn-cs"/>
                        </a:rPr>
                        <a:t>B</a:t>
                      </a:r>
                      <a:r>
                        <a:rPr kumimoji="1" lang="ja-JP" altLang="en-US" sz="1700" b="0" i="0" kern="1200" dirty="0">
                          <a:solidFill>
                            <a:schemeClr val="tx1"/>
                          </a:solidFill>
                          <a:effectLst/>
                          <a:latin typeface="UD デジタル 教科書体 N-R" panose="02020400000000000000" pitchFamily="17" charset="-128"/>
                          <a:ea typeface="UD デジタル 教科書体 N-R" panose="02020400000000000000" pitchFamily="17" charset="-128"/>
                          <a:cs typeface="+mn-cs"/>
                        </a:rPr>
                        <a:t>　借地借家法の適用がある</a:t>
                      </a:r>
                      <a:endParaRPr kumimoji="1" lang="en-US" altLang="ja-JP"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endParaRPr kumimoji="1" lang="en-US" altLang="ja-JP"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改正法における共有物の変更・管理・保存概念の整理</a:t>
                      </a:r>
                      <a:r>
                        <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p>
                    <a:p>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txBody>
                  <a:tcPr/>
                </a:tc>
                <a:extLst>
                  <a:ext uri="{0D108BD9-81ED-4DB2-BD59-A6C34878D82A}">
                    <a16:rowId xmlns:a16="http://schemas.microsoft.com/office/drawing/2014/main" val="4255029940"/>
                  </a:ext>
                </a:extLst>
              </a:tr>
            </a:tbl>
          </a:graphicData>
        </a:graphic>
      </p:graphicFrame>
      <p:graphicFrame>
        <p:nvGraphicFramePr>
          <p:cNvPr id="3" name="表 2">
            <a:extLst>
              <a:ext uri="{FF2B5EF4-FFF2-40B4-BE49-F238E27FC236}">
                <a16:creationId xmlns:a16="http://schemas.microsoft.com/office/drawing/2014/main" id="{17DB9A09-47BB-9D70-6AFC-29D04DED6D6B}"/>
              </a:ext>
            </a:extLst>
          </p:cNvPr>
          <p:cNvGraphicFramePr>
            <a:graphicFrameLocks noGrp="1"/>
          </p:cNvGraphicFramePr>
          <p:nvPr>
            <p:extLst>
              <p:ext uri="{D42A27DB-BD31-4B8C-83A1-F6EECF244321}">
                <p14:modId xmlns:p14="http://schemas.microsoft.com/office/powerpoint/2010/main" val="1200691469"/>
              </p:ext>
            </p:extLst>
          </p:nvPr>
        </p:nvGraphicFramePr>
        <p:xfrm>
          <a:off x="2276004" y="4097605"/>
          <a:ext cx="5796353" cy="1920240"/>
        </p:xfrm>
        <a:graphic>
          <a:graphicData uri="http://schemas.openxmlformats.org/drawingml/2006/table">
            <a:tbl>
              <a:tblPr firstRow="1" bandRow="1">
                <a:tableStyleId>{5940675A-B579-460E-94D1-54222C63F5DA}</a:tableStyleId>
              </a:tblPr>
              <a:tblGrid>
                <a:gridCol w="1269176">
                  <a:extLst>
                    <a:ext uri="{9D8B030D-6E8A-4147-A177-3AD203B41FA5}">
                      <a16:colId xmlns:a16="http://schemas.microsoft.com/office/drawing/2014/main" val="840488830"/>
                    </a:ext>
                  </a:extLst>
                </a:gridCol>
                <a:gridCol w="1301789">
                  <a:extLst>
                    <a:ext uri="{9D8B030D-6E8A-4147-A177-3AD203B41FA5}">
                      <a16:colId xmlns:a16="http://schemas.microsoft.com/office/drawing/2014/main" val="2715798816"/>
                    </a:ext>
                  </a:extLst>
                </a:gridCol>
                <a:gridCol w="1495199">
                  <a:extLst>
                    <a:ext uri="{9D8B030D-6E8A-4147-A177-3AD203B41FA5}">
                      <a16:colId xmlns:a16="http://schemas.microsoft.com/office/drawing/2014/main" val="2290739426"/>
                    </a:ext>
                  </a:extLst>
                </a:gridCol>
                <a:gridCol w="1730189">
                  <a:extLst>
                    <a:ext uri="{9D8B030D-6E8A-4147-A177-3AD203B41FA5}">
                      <a16:colId xmlns:a16="http://schemas.microsoft.com/office/drawing/2014/main" val="2067616329"/>
                    </a:ext>
                  </a:extLst>
                </a:gridCol>
              </a:tblGrid>
              <a:tr h="274008">
                <a:tc gridSpan="2">
                  <a:txBody>
                    <a:bodyPr/>
                    <a:lstStyle/>
                    <a:p>
                      <a:pPr algn="ctr"/>
                      <a:r>
                        <a:rPr kumimoji="1" lang="ja-JP" altLang="en-US" sz="1600" dirty="0">
                          <a:latin typeface="UD デジタル 教科書体 N-R" panose="02020400000000000000" pitchFamily="17" charset="-128"/>
                          <a:ea typeface="UD デジタル 教科書体 N-R" panose="02020400000000000000" pitchFamily="17" charset="-128"/>
                        </a:rPr>
                        <a:t>管理（最広義）の種類</a:t>
                      </a:r>
                    </a:p>
                  </a:txBody>
                  <a:tcPr>
                    <a:solidFill>
                      <a:schemeClr val="bg1">
                        <a:lumMod val="85000"/>
                      </a:schemeClr>
                    </a:solidFill>
                  </a:tcPr>
                </a:tc>
                <a:tc hMerge="1">
                  <a:txBody>
                    <a:bodyPr/>
                    <a:lstStyle/>
                    <a:p>
                      <a:endParaRPr kumimoji="1" lang="ja-JP" altLang="en-US" dirty="0"/>
                    </a:p>
                  </a:txBody>
                  <a:tcPr/>
                </a:tc>
                <a:tc>
                  <a:txBody>
                    <a:bodyPr/>
                    <a:lstStyle/>
                    <a:p>
                      <a:pPr algn="ctr"/>
                      <a:r>
                        <a:rPr kumimoji="1" lang="ja-JP" altLang="en-US" sz="1600" dirty="0">
                          <a:latin typeface="UD デジタル 教科書体 N-R" panose="02020400000000000000" pitchFamily="17" charset="-128"/>
                          <a:ea typeface="UD デジタル 教科書体 N-R" panose="02020400000000000000" pitchFamily="17" charset="-128"/>
                        </a:rPr>
                        <a:t>根拠条文</a:t>
                      </a:r>
                    </a:p>
                  </a:txBody>
                  <a:tcPr>
                    <a:solidFill>
                      <a:schemeClr val="bg1">
                        <a:lumMod val="85000"/>
                      </a:schemeClr>
                    </a:solidFill>
                  </a:tcPr>
                </a:tc>
                <a:tc>
                  <a:txBody>
                    <a:bodyPr/>
                    <a:lstStyle/>
                    <a:p>
                      <a:pPr algn="ctr"/>
                      <a:r>
                        <a:rPr kumimoji="1" lang="ja-JP" altLang="en-US" sz="1600" dirty="0">
                          <a:latin typeface="UD デジタル 教科書体 N-R" panose="02020400000000000000" pitchFamily="17" charset="-128"/>
                          <a:ea typeface="UD デジタル 教科書体 N-R" panose="02020400000000000000" pitchFamily="17" charset="-128"/>
                        </a:rPr>
                        <a:t>同意要件</a:t>
                      </a:r>
                    </a:p>
                  </a:txBody>
                  <a:tcPr>
                    <a:solidFill>
                      <a:schemeClr val="bg1">
                        <a:lumMod val="85000"/>
                      </a:schemeClr>
                    </a:solidFill>
                  </a:tcPr>
                </a:tc>
                <a:extLst>
                  <a:ext uri="{0D108BD9-81ED-4DB2-BD59-A6C34878D82A}">
                    <a16:rowId xmlns:a16="http://schemas.microsoft.com/office/drawing/2014/main" val="3972461650"/>
                  </a:ext>
                </a:extLst>
              </a:tr>
              <a:tr h="274008">
                <a:tc gridSpan="2">
                  <a:txBody>
                    <a:bodyPr/>
                    <a:lstStyle/>
                    <a:p>
                      <a:pPr algn="ctr"/>
                      <a:r>
                        <a:rPr kumimoji="1" lang="ja-JP" altLang="en-US" sz="1600" dirty="0">
                          <a:latin typeface="UD デジタル 教科書体 N-R" panose="02020400000000000000" pitchFamily="17" charset="-128"/>
                          <a:ea typeface="UD デジタル 教科書体 N-R" panose="02020400000000000000" pitchFamily="17" charset="-128"/>
                        </a:rPr>
                        <a:t>変更（軽微以外）</a:t>
                      </a:r>
                    </a:p>
                  </a:txBody>
                  <a:tcPr/>
                </a:tc>
                <a:tc hMerge="1">
                  <a:txBody>
                    <a:bodyPr/>
                    <a:lstStyle/>
                    <a:p>
                      <a:endParaRPr kumimoji="1" lang="ja-JP" altLang="en-US" dirty="0"/>
                    </a:p>
                  </a:txBody>
                  <a:tcPr/>
                </a:tc>
                <a:tc>
                  <a:txBody>
                    <a:bodyPr/>
                    <a:lstStyle/>
                    <a:p>
                      <a:r>
                        <a:rPr kumimoji="1" lang="ja-JP" altLang="en-US" sz="1600" dirty="0">
                          <a:latin typeface="UD デジタル 教科書体 N-R" panose="02020400000000000000" pitchFamily="17" charset="-128"/>
                          <a:ea typeface="UD デジタル 教科書体 N-R" panose="02020400000000000000" pitchFamily="17" charset="-128"/>
                        </a:rPr>
                        <a:t>民</a:t>
                      </a:r>
                      <a:r>
                        <a:rPr kumimoji="1" lang="en-US" altLang="ja-JP" sz="1600" dirty="0">
                          <a:latin typeface="UD デジタル 教科書体 N-R" panose="02020400000000000000" pitchFamily="17" charset="-128"/>
                          <a:ea typeface="UD デジタル 教科書体 N-R" panose="02020400000000000000" pitchFamily="17" charset="-128"/>
                        </a:rPr>
                        <a:t>251</a:t>
                      </a:r>
                      <a:r>
                        <a:rPr kumimoji="1" lang="ja-JP" altLang="en-US" sz="1600" dirty="0">
                          <a:latin typeface="UD デジタル 教科書体 N-R" panose="02020400000000000000" pitchFamily="17" charset="-128"/>
                          <a:ea typeface="UD デジタル 教科書体 N-R" panose="02020400000000000000" pitchFamily="17" charset="-128"/>
                        </a:rPr>
                        <a:t>条</a:t>
                      </a:r>
                      <a:r>
                        <a:rPr kumimoji="1" lang="en-US" altLang="ja-JP" sz="1600" dirty="0">
                          <a:latin typeface="UD デジタル 教科書体 N-R" panose="02020400000000000000" pitchFamily="17" charset="-128"/>
                          <a:ea typeface="UD デジタル 教科書体 N-R" panose="02020400000000000000" pitchFamily="17" charset="-128"/>
                        </a:rPr>
                        <a:t>1</a:t>
                      </a:r>
                      <a:r>
                        <a:rPr kumimoji="1" lang="ja-JP" altLang="en-US" sz="1600" dirty="0">
                          <a:latin typeface="UD デジタル 教科書体 N-R" panose="02020400000000000000" pitchFamily="17" charset="-128"/>
                          <a:ea typeface="UD デジタル 教科書体 N-R" panose="02020400000000000000" pitchFamily="17" charset="-128"/>
                        </a:rPr>
                        <a:t>項</a:t>
                      </a:r>
                    </a:p>
                  </a:txBody>
                  <a:tcPr/>
                </a:tc>
                <a:tc>
                  <a:txBody>
                    <a:bodyPr/>
                    <a:lstStyle/>
                    <a:p>
                      <a:r>
                        <a:rPr kumimoji="1" lang="ja-JP" altLang="en-US" sz="1600" dirty="0">
                          <a:latin typeface="UD デジタル 教科書体 N-R" panose="02020400000000000000" pitchFamily="17" charset="-128"/>
                          <a:ea typeface="UD デジタル 教科書体 N-R" panose="02020400000000000000" pitchFamily="17" charset="-128"/>
                        </a:rPr>
                        <a:t>共有者全員</a:t>
                      </a:r>
                    </a:p>
                  </a:txBody>
                  <a:tcPr/>
                </a:tc>
                <a:extLst>
                  <a:ext uri="{0D108BD9-81ED-4DB2-BD59-A6C34878D82A}">
                    <a16:rowId xmlns:a16="http://schemas.microsoft.com/office/drawing/2014/main" val="1011786610"/>
                  </a:ext>
                </a:extLst>
              </a:tr>
              <a:tr h="473287">
                <a:tc rowSpan="2">
                  <a:txBody>
                    <a:bodyPr/>
                    <a:lstStyle/>
                    <a:p>
                      <a:pPr algn="ctr"/>
                      <a:endParaRPr kumimoji="1" lang="en-US" altLang="ja-JP" sz="1600" dirty="0">
                        <a:latin typeface="UD デジタル 教科書体 N-R" panose="02020400000000000000" pitchFamily="17" charset="-128"/>
                        <a:ea typeface="UD デジタル 教科書体 N-R" panose="02020400000000000000" pitchFamily="17" charset="-128"/>
                      </a:endParaRPr>
                    </a:p>
                    <a:p>
                      <a:pPr algn="ctr"/>
                      <a:r>
                        <a:rPr kumimoji="1" lang="ja-JP" altLang="en-US" sz="1600" dirty="0">
                          <a:latin typeface="UD デジタル 教科書体 N-R" panose="02020400000000000000" pitchFamily="17" charset="-128"/>
                          <a:ea typeface="UD デジタル 教科書体 N-R" panose="02020400000000000000" pitchFamily="17" charset="-128"/>
                        </a:rPr>
                        <a:t>管理</a:t>
                      </a:r>
                      <a:r>
                        <a:rPr kumimoji="1" lang="en-US" altLang="ja-JP" sz="1600" dirty="0">
                          <a:latin typeface="UD デジタル 教科書体 N-R" panose="02020400000000000000" pitchFamily="17" charset="-128"/>
                          <a:ea typeface="UD デジタル 教科書体 N-R" panose="02020400000000000000" pitchFamily="17" charset="-128"/>
                        </a:rPr>
                        <a:t>(</a:t>
                      </a:r>
                      <a:r>
                        <a:rPr kumimoji="1" lang="ja-JP" altLang="en-US" sz="1600" dirty="0">
                          <a:latin typeface="UD デジタル 教科書体 N-R" panose="02020400000000000000" pitchFamily="17" charset="-128"/>
                          <a:ea typeface="UD デジタル 教科書体 N-R" panose="02020400000000000000" pitchFamily="17" charset="-128"/>
                        </a:rPr>
                        <a:t>広義</a:t>
                      </a:r>
                      <a:r>
                        <a:rPr kumimoji="1" lang="en-US" altLang="ja-JP" sz="1600" dirty="0">
                          <a:latin typeface="UD デジタル 教科書体 N-R" panose="02020400000000000000" pitchFamily="17" charset="-128"/>
                          <a:ea typeface="UD デジタル 教科書体 N-R" panose="02020400000000000000" pitchFamily="17" charset="-128"/>
                        </a:rPr>
                        <a:t>)</a:t>
                      </a:r>
                      <a:endParaRPr kumimoji="1" lang="ja-JP" altLang="en-US" sz="1600" dirty="0">
                        <a:latin typeface="UD デジタル 教科書体 N-R" panose="02020400000000000000" pitchFamily="17" charset="-128"/>
                        <a:ea typeface="UD デジタル 教科書体 N-R" panose="02020400000000000000" pitchFamily="17" charset="-128"/>
                      </a:endParaRPr>
                    </a:p>
                  </a:txBody>
                  <a:tcPr/>
                </a:tc>
                <a:tc>
                  <a:txBody>
                    <a:bodyPr/>
                    <a:lstStyle/>
                    <a:p>
                      <a:pPr algn="ctr"/>
                      <a:r>
                        <a:rPr kumimoji="1" lang="ja-JP" altLang="en-US" sz="1600" dirty="0">
                          <a:latin typeface="UD デジタル 教科書体 N-R" panose="02020400000000000000" pitchFamily="17" charset="-128"/>
                          <a:ea typeface="UD デジタル 教科書体 N-R" panose="02020400000000000000" pitchFamily="17" charset="-128"/>
                        </a:rPr>
                        <a:t>変更</a:t>
                      </a:r>
                      <a:r>
                        <a:rPr kumimoji="1" lang="en-US" altLang="ja-JP" sz="1600" dirty="0">
                          <a:latin typeface="UD デジタル 教科書体 N-R" panose="02020400000000000000" pitchFamily="17" charset="-128"/>
                          <a:ea typeface="UD デジタル 教科書体 N-R" panose="02020400000000000000" pitchFamily="17" charset="-128"/>
                        </a:rPr>
                        <a:t>(</a:t>
                      </a:r>
                      <a:r>
                        <a:rPr kumimoji="1" lang="ja-JP" altLang="en-US" sz="1600" dirty="0">
                          <a:latin typeface="UD デジタル 教科書体 N-R" panose="02020400000000000000" pitchFamily="17" charset="-128"/>
                          <a:ea typeface="UD デジタル 教科書体 N-R" panose="02020400000000000000" pitchFamily="17" charset="-128"/>
                        </a:rPr>
                        <a:t>軽微</a:t>
                      </a:r>
                      <a:r>
                        <a:rPr kumimoji="1" lang="en-US" altLang="ja-JP" sz="1600" dirty="0">
                          <a:latin typeface="UD デジタル 教科書体 N-R" panose="02020400000000000000" pitchFamily="17" charset="-128"/>
                          <a:ea typeface="UD デジタル 教科書体 N-R" panose="02020400000000000000" pitchFamily="17" charset="-128"/>
                        </a:rPr>
                        <a:t>)</a:t>
                      </a:r>
                      <a:endParaRPr kumimoji="1" lang="ja-JP" altLang="en-US" sz="1600" dirty="0">
                        <a:latin typeface="UD デジタル 教科書体 N-R" panose="02020400000000000000" pitchFamily="17" charset="-128"/>
                        <a:ea typeface="UD デジタル 教科書体 N-R" panose="02020400000000000000" pitchFamily="17" charset="-128"/>
                      </a:endParaRPr>
                    </a:p>
                  </a:txBody>
                  <a:tcPr anchor="ctr"/>
                </a:tc>
                <a:tc>
                  <a:txBody>
                    <a:bodyPr/>
                    <a:lstStyle/>
                    <a:p>
                      <a:r>
                        <a:rPr kumimoji="1" lang="ja-JP" altLang="en-US" sz="1600" dirty="0">
                          <a:latin typeface="UD デジタル 教科書体 N-R" panose="02020400000000000000" pitchFamily="17" charset="-128"/>
                          <a:ea typeface="UD デジタル 教科書体 N-R" panose="02020400000000000000" pitchFamily="17" charset="-128"/>
                        </a:rPr>
                        <a:t>民</a:t>
                      </a:r>
                      <a:r>
                        <a:rPr kumimoji="1" lang="en-US" altLang="ja-JP" sz="1600" dirty="0">
                          <a:latin typeface="UD デジタル 教科書体 N-R" panose="02020400000000000000" pitchFamily="17" charset="-128"/>
                          <a:ea typeface="UD デジタル 教科書体 N-R" panose="02020400000000000000" pitchFamily="17" charset="-128"/>
                        </a:rPr>
                        <a:t>251</a:t>
                      </a:r>
                      <a:r>
                        <a:rPr kumimoji="1" lang="ja-JP" altLang="en-US" sz="1600" dirty="0">
                          <a:latin typeface="UD デジタル 教科書体 N-R" panose="02020400000000000000" pitchFamily="17" charset="-128"/>
                          <a:ea typeface="UD デジタル 教科書体 N-R" panose="02020400000000000000" pitchFamily="17" charset="-128"/>
                        </a:rPr>
                        <a:t>条</a:t>
                      </a:r>
                      <a:r>
                        <a:rPr kumimoji="1" lang="en-US" altLang="ja-JP" sz="1600" dirty="0">
                          <a:latin typeface="UD デジタル 教科書体 N-R" panose="02020400000000000000" pitchFamily="17" charset="-128"/>
                          <a:ea typeface="UD デジタル 教科書体 N-R" panose="02020400000000000000" pitchFamily="17" charset="-128"/>
                        </a:rPr>
                        <a:t>1</a:t>
                      </a:r>
                      <a:r>
                        <a:rPr kumimoji="1" lang="ja-JP" altLang="en-US" sz="1600" dirty="0">
                          <a:latin typeface="UD デジタル 教科書体 N-R" panose="02020400000000000000" pitchFamily="17" charset="-128"/>
                          <a:ea typeface="UD デジタル 教科書体 N-R" panose="02020400000000000000" pitchFamily="17" charset="-128"/>
                        </a:rPr>
                        <a:t>項</a:t>
                      </a:r>
                      <a:endParaRPr kumimoji="1" lang="en-US" altLang="ja-JP" sz="1600" dirty="0">
                        <a:latin typeface="UD デジタル 教科書体 N-R" panose="02020400000000000000" pitchFamily="17" charset="-128"/>
                        <a:ea typeface="UD デジタル 教科書体 N-R" panose="02020400000000000000" pitchFamily="17" charset="-128"/>
                      </a:endParaRPr>
                    </a:p>
                    <a:p>
                      <a:r>
                        <a:rPr kumimoji="1" lang="ja-JP" altLang="en-US" sz="1600" dirty="0">
                          <a:latin typeface="UD デジタル 教科書体 N-R" panose="02020400000000000000" pitchFamily="17" charset="-128"/>
                          <a:ea typeface="UD デジタル 教科書体 N-R" panose="02020400000000000000" pitchFamily="17" charset="-128"/>
                        </a:rPr>
                        <a:t>・</a:t>
                      </a:r>
                      <a:r>
                        <a:rPr kumimoji="1" lang="en-US" altLang="ja-JP" sz="1600" dirty="0">
                          <a:latin typeface="UD デジタル 教科書体 N-R" panose="02020400000000000000" pitchFamily="17" charset="-128"/>
                          <a:ea typeface="UD デジタル 教科書体 N-R" panose="02020400000000000000" pitchFamily="17" charset="-128"/>
                        </a:rPr>
                        <a:t>252</a:t>
                      </a:r>
                      <a:r>
                        <a:rPr kumimoji="1" lang="ja-JP" altLang="en-US" sz="1600" dirty="0">
                          <a:latin typeface="UD デジタル 教科書体 N-R" panose="02020400000000000000" pitchFamily="17" charset="-128"/>
                          <a:ea typeface="UD デジタル 教科書体 N-R" panose="02020400000000000000" pitchFamily="17" charset="-128"/>
                        </a:rPr>
                        <a:t>条</a:t>
                      </a:r>
                      <a:r>
                        <a:rPr kumimoji="1" lang="en-US" altLang="ja-JP" sz="1600" dirty="0">
                          <a:latin typeface="UD デジタル 教科書体 N-R" panose="02020400000000000000" pitchFamily="17" charset="-128"/>
                          <a:ea typeface="UD デジタル 教科書体 N-R" panose="02020400000000000000" pitchFamily="17" charset="-128"/>
                        </a:rPr>
                        <a:t>1</a:t>
                      </a:r>
                      <a:r>
                        <a:rPr kumimoji="1" lang="ja-JP" altLang="en-US" sz="1600" dirty="0">
                          <a:latin typeface="UD デジタル 教科書体 N-R" panose="02020400000000000000" pitchFamily="17" charset="-128"/>
                          <a:ea typeface="UD デジタル 教科書体 N-R" panose="02020400000000000000" pitchFamily="17" charset="-128"/>
                        </a:rPr>
                        <a:t>項</a:t>
                      </a:r>
                    </a:p>
                  </a:txBody>
                  <a:tcPr/>
                </a:tc>
                <a:tc rowSpan="2">
                  <a:txBody>
                    <a:bodyPr/>
                    <a:lstStyle/>
                    <a:p>
                      <a:r>
                        <a:rPr kumimoji="1" lang="ja-JP" altLang="en-US" sz="1600" dirty="0">
                          <a:latin typeface="UD デジタル 教科書体 N-R" panose="02020400000000000000" pitchFamily="17" charset="-128"/>
                          <a:ea typeface="UD デジタル 教科書体 N-R" panose="02020400000000000000" pitchFamily="17" charset="-128"/>
                        </a:rPr>
                        <a:t>持分の過半数</a:t>
                      </a:r>
                    </a:p>
                  </a:txBody>
                  <a:tcPr anchor="ctr"/>
                </a:tc>
                <a:extLst>
                  <a:ext uri="{0D108BD9-81ED-4DB2-BD59-A6C34878D82A}">
                    <a16:rowId xmlns:a16="http://schemas.microsoft.com/office/drawing/2014/main" val="2081850106"/>
                  </a:ext>
                </a:extLst>
              </a:tr>
              <a:tr h="274008">
                <a:tc vMerge="1">
                  <a:txBody>
                    <a:bodyPr/>
                    <a:lstStyle/>
                    <a:p>
                      <a:endParaRPr kumimoji="1" lang="ja-JP" altLang="en-US" dirty="0"/>
                    </a:p>
                  </a:txBody>
                  <a:tcPr/>
                </a:tc>
                <a:tc>
                  <a:txBody>
                    <a:bodyPr/>
                    <a:lstStyle/>
                    <a:p>
                      <a:pPr algn="ctr"/>
                      <a:r>
                        <a:rPr kumimoji="1" lang="ja-JP" altLang="en-US" sz="1600" dirty="0">
                          <a:latin typeface="UD デジタル 教科書体 N-R" panose="02020400000000000000" pitchFamily="17" charset="-128"/>
                          <a:ea typeface="UD デジタル 教科書体 N-R" panose="02020400000000000000" pitchFamily="17" charset="-128"/>
                        </a:rPr>
                        <a:t>管理</a:t>
                      </a:r>
                      <a:r>
                        <a:rPr kumimoji="1" lang="en-US" altLang="ja-JP" sz="1600" dirty="0">
                          <a:latin typeface="UD デジタル 教科書体 N-R" panose="02020400000000000000" pitchFamily="17" charset="-128"/>
                          <a:ea typeface="UD デジタル 教科書体 N-R" panose="02020400000000000000" pitchFamily="17" charset="-128"/>
                        </a:rPr>
                        <a:t>(</a:t>
                      </a:r>
                      <a:r>
                        <a:rPr kumimoji="1" lang="ja-JP" altLang="en-US" sz="1600" dirty="0">
                          <a:latin typeface="UD デジタル 教科書体 N-R" panose="02020400000000000000" pitchFamily="17" charset="-128"/>
                          <a:ea typeface="UD デジタル 教科書体 N-R" panose="02020400000000000000" pitchFamily="17" charset="-128"/>
                        </a:rPr>
                        <a:t>狭義</a:t>
                      </a:r>
                      <a:r>
                        <a:rPr kumimoji="1" lang="en-US" altLang="ja-JP" sz="1600" dirty="0">
                          <a:latin typeface="UD デジタル 教科書体 N-R" panose="02020400000000000000" pitchFamily="17" charset="-128"/>
                          <a:ea typeface="UD デジタル 教科書体 N-R" panose="02020400000000000000" pitchFamily="17" charset="-128"/>
                        </a:rPr>
                        <a:t>)</a:t>
                      </a:r>
                      <a:endParaRPr kumimoji="1" lang="ja-JP" altLang="en-US" sz="1600" dirty="0">
                        <a:latin typeface="UD デジタル 教科書体 N-R" panose="02020400000000000000" pitchFamily="17" charset="-128"/>
                        <a:ea typeface="UD デジタル 教科書体 N-R" panose="02020400000000000000" pitchFamily="17" charset="-128"/>
                      </a:endParaRPr>
                    </a:p>
                  </a:txBody>
                  <a:tcPr/>
                </a:tc>
                <a:tc>
                  <a:txBody>
                    <a:bodyPr/>
                    <a:lstStyle/>
                    <a:p>
                      <a:r>
                        <a:rPr kumimoji="1" lang="ja-JP" altLang="en-US" sz="1600" dirty="0">
                          <a:latin typeface="UD デジタル 教科書体 N-R" panose="02020400000000000000" pitchFamily="17" charset="-128"/>
                          <a:ea typeface="UD デジタル 教科書体 N-R" panose="02020400000000000000" pitchFamily="17" charset="-128"/>
                        </a:rPr>
                        <a:t>民</a:t>
                      </a:r>
                      <a:r>
                        <a:rPr kumimoji="1" lang="en-US" altLang="ja-JP" sz="1600" dirty="0">
                          <a:latin typeface="UD デジタル 教科書体 N-R" panose="02020400000000000000" pitchFamily="17" charset="-128"/>
                          <a:ea typeface="UD デジタル 教科書体 N-R" panose="02020400000000000000" pitchFamily="17" charset="-128"/>
                        </a:rPr>
                        <a:t>252</a:t>
                      </a:r>
                      <a:r>
                        <a:rPr kumimoji="1" lang="ja-JP" altLang="en-US" sz="1600" dirty="0">
                          <a:latin typeface="UD デジタル 教科書体 N-R" panose="02020400000000000000" pitchFamily="17" charset="-128"/>
                          <a:ea typeface="UD デジタル 教科書体 N-R" panose="02020400000000000000" pitchFamily="17" charset="-128"/>
                        </a:rPr>
                        <a:t>条</a:t>
                      </a:r>
                      <a:r>
                        <a:rPr kumimoji="1" lang="en-US" altLang="ja-JP" sz="1600" dirty="0">
                          <a:latin typeface="UD デジタル 教科書体 N-R" panose="02020400000000000000" pitchFamily="17" charset="-128"/>
                          <a:ea typeface="UD デジタル 教科書体 N-R" panose="02020400000000000000" pitchFamily="17" charset="-128"/>
                        </a:rPr>
                        <a:t>1</a:t>
                      </a:r>
                      <a:r>
                        <a:rPr kumimoji="1" lang="ja-JP" altLang="en-US" sz="1600" dirty="0">
                          <a:latin typeface="UD デジタル 教科書体 N-R" panose="02020400000000000000" pitchFamily="17" charset="-128"/>
                          <a:ea typeface="UD デジタル 教科書体 N-R" panose="02020400000000000000" pitchFamily="17" charset="-128"/>
                        </a:rPr>
                        <a:t>項</a:t>
                      </a:r>
                    </a:p>
                  </a:txBody>
                  <a:tcPr/>
                </a:tc>
                <a:tc vMerge="1">
                  <a:txBody>
                    <a:bodyPr/>
                    <a:lstStyle/>
                    <a:p>
                      <a:endParaRPr kumimoji="1" lang="ja-JP" altLang="en-US" sz="1600" dirty="0">
                        <a:latin typeface="UD デジタル 教科書体 N-R" panose="02020400000000000000" pitchFamily="17" charset="-128"/>
                        <a:ea typeface="UD デジタル 教科書体 N-R" panose="02020400000000000000" pitchFamily="17" charset="-128"/>
                      </a:endParaRPr>
                    </a:p>
                  </a:txBody>
                  <a:tcPr/>
                </a:tc>
                <a:extLst>
                  <a:ext uri="{0D108BD9-81ED-4DB2-BD59-A6C34878D82A}">
                    <a16:rowId xmlns:a16="http://schemas.microsoft.com/office/drawing/2014/main" val="3988206636"/>
                  </a:ext>
                </a:extLst>
              </a:tr>
              <a:tr h="274008">
                <a:tc gridSpan="2">
                  <a:txBody>
                    <a:bodyPr/>
                    <a:lstStyle/>
                    <a:p>
                      <a:pPr algn="ctr"/>
                      <a:r>
                        <a:rPr kumimoji="1" lang="ja-JP" altLang="en-US" sz="1600" dirty="0">
                          <a:latin typeface="UD デジタル 教科書体 N-R" panose="02020400000000000000" pitchFamily="17" charset="-128"/>
                          <a:ea typeface="UD デジタル 教科書体 N-R" panose="02020400000000000000" pitchFamily="17" charset="-128"/>
                        </a:rPr>
                        <a:t>保　存</a:t>
                      </a:r>
                    </a:p>
                  </a:txBody>
                  <a:tcPr/>
                </a:tc>
                <a:tc hMerge="1">
                  <a:txBody>
                    <a:bodyPr/>
                    <a:lstStyle/>
                    <a:p>
                      <a:endParaRPr kumimoji="1" lang="ja-JP" altLang="en-US" dirty="0"/>
                    </a:p>
                  </a:txBody>
                  <a:tcPr/>
                </a:tc>
                <a:tc>
                  <a:txBody>
                    <a:bodyPr/>
                    <a:lstStyle/>
                    <a:p>
                      <a:r>
                        <a:rPr kumimoji="1" lang="ja-JP" altLang="en-US" sz="1600" dirty="0">
                          <a:latin typeface="UD デジタル 教科書体 N-R" panose="02020400000000000000" pitchFamily="17" charset="-128"/>
                          <a:ea typeface="UD デジタル 教科書体 N-R" panose="02020400000000000000" pitchFamily="17" charset="-128"/>
                        </a:rPr>
                        <a:t>民</a:t>
                      </a:r>
                      <a:r>
                        <a:rPr kumimoji="1" lang="en-US" altLang="ja-JP" sz="1600" dirty="0">
                          <a:latin typeface="UD デジタル 教科書体 N-R" panose="02020400000000000000" pitchFamily="17" charset="-128"/>
                          <a:ea typeface="UD デジタル 教科書体 N-R" panose="02020400000000000000" pitchFamily="17" charset="-128"/>
                        </a:rPr>
                        <a:t>252</a:t>
                      </a:r>
                      <a:r>
                        <a:rPr kumimoji="1" lang="ja-JP" altLang="en-US" sz="1600" dirty="0">
                          <a:latin typeface="UD デジタル 教科書体 N-R" panose="02020400000000000000" pitchFamily="17" charset="-128"/>
                          <a:ea typeface="UD デジタル 教科書体 N-R" panose="02020400000000000000" pitchFamily="17" charset="-128"/>
                        </a:rPr>
                        <a:t>条</a:t>
                      </a:r>
                      <a:r>
                        <a:rPr kumimoji="1" lang="en-US" altLang="ja-JP" sz="1600" dirty="0">
                          <a:latin typeface="UD デジタル 教科書体 N-R" panose="02020400000000000000" pitchFamily="17" charset="-128"/>
                          <a:ea typeface="UD デジタル 教科書体 N-R" panose="02020400000000000000" pitchFamily="17" charset="-128"/>
                        </a:rPr>
                        <a:t>5</a:t>
                      </a:r>
                      <a:r>
                        <a:rPr kumimoji="1" lang="ja-JP" altLang="en-US" sz="1600" dirty="0">
                          <a:latin typeface="UD デジタル 教科書体 N-R" panose="02020400000000000000" pitchFamily="17" charset="-128"/>
                          <a:ea typeface="UD デジタル 教科書体 N-R" panose="02020400000000000000" pitchFamily="17" charset="-128"/>
                        </a:rPr>
                        <a:t>項</a:t>
                      </a:r>
                    </a:p>
                  </a:txBody>
                  <a:tcPr/>
                </a:tc>
                <a:tc>
                  <a:txBody>
                    <a:bodyPr/>
                    <a:lstStyle/>
                    <a:p>
                      <a:r>
                        <a:rPr kumimoji="1" lang="ja-JP" altLang="en-US" sz="1600" dirty="0">
                          <a:latin typeface="UD デジタル 教科書体 N-R" panose="02020400000000000000" pitchFamily="17" charset="-128"/>
                          <a:ea typeface="UD デジタル 教科書体 N-R" panose="02020400000000000000" pitchFamily="17" charset="-128"/>
                        </a:rPr>
                        <a:t>共有者単独</a:t>
                      </a:r>
                    </a:p>
                  </a:txBody>
                  <a:tcPr/>
                </a:tc>
                <a:extLst>
                  <a:ext uri="{0D108BD9-81ED-4DB2-BD59-A6C34878D82A}">
                    <a16:rowId xmlns:a16="http://schemas.microsoft.com/office/drawing/2014/main" val="347506767"/>
                  </a:ext>
                </a:extLst>
              </a:tr>
            </a:tbl>
          </a:graphicData>
        </a:graphic>
      </p:graphicFrame>
      <p:pic>
        <p:nvPicPr>
          <p:cNvPr id="4" name="録音したサウンド">
            <a:hlinkClick r:id="" action="ppaction://media"/>
            <a:extLst>
              <a:ext uri="{FF2B5EF4-FFF2-40B4-BE49-F238E27FC236}">
                <a16:creationId xmlns:a16="http://schemas.microsoft.com/office/drawing/2014/main" id="{3CB82812-E53E-2653-8A92-D8DC9EF6233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600078" y="263187"/>
            <a:ext cx="487363" cy="487363"/>
          </a:xfrm>
          <a:prstGeom prst="rect">
            <a:avLst/>
          </a:prstGeom>
        </p:spPr>
      </p:pic>
      <p:sp>
        <p:nvSpPr>
          <p:cNvPr id="5" name="正方形/長方形 4">
            <a:extLst>
              <a:ext uri="{FF2B5EF4-FFF2-40B4-BE49-F238E27FC236}">
                <a16:creationId xmlns:a16="http://schemas.microsoft.com/office/drawing/2014/main" id="{8D9FF52A-5D54-6865-389E-BA4BE164C80E}"/>
              </a:ext>
            </a:extLst>
          </p:cNvPr>
          <p:cNvSpPr/>
          <p:nvPr/>
        </p:nvSpPr>
        <p:spPr>
          <a:xfrm>
            <a:off x="801251" y="6469067"/>
            <a:ext cx="7595287" cy="250134"/>
          </a:xfrm>
          <a:prstGeom prst="rect">
            <a:avLst/>
          </a:prstGeom>
          <a:noFill/>
        </p:spPr>
        <p:txBody>
          <a:bodyPr wrap="square" lIns="74295" tIns="37148" rIns="74295" bIns="37148">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480721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77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a:extLst>
              <a:ext uri="{FF2B5EF4-FFF2-40B4-BE49-F238E27FC236}">
                <a16:creationId xmlns:a16="http://schemas.microsoft.com/office/drawing/2014/main" id="{98C51A76-ACF9-25BA-4912-C24BE550167F}"/>
              </a:ext>
            </a:extLst>
          </p:cNvPr>
          <p:cNvGraphicFramePr>
            <a:graphicFrameLocks noGrp="1"/>
          </p:cNvGraphicFramePr>
          <p:nvPr>
            <p:extLst>
              <p:ext uri="{D42A27DB-BD31-4B8C-83A1-F6EECF244321}">
                <p14:modId xmlns:p14="http://schemas.microsoft.com/office/powerpoint/2010/main" val="679790621"/>
              </p:ext>
            </p:extLst>
          </p:nvPr>
        </p:nvGraphicFramePr>
        <p:xfrm>
          <a:off x="597882" y="101549"/>
          <a:ext cx="9024368" cy="3831515"/>
        </p:xfrm>
        <a:graphic>
          <a:graphicData uri="http://schemas.openxmlformats.org/drawingml/2006/table">
            <a:tbl>
              <a:tblPr firstRow="1" bandRow="1">
                <a:tableStyleId>{5940675A-B579-460E-94D1-54222C63F5DA}</a:tableStyleId>
              </a:tblPr>
              <a:tblGrid>
                <a:gridCol w="1045780">
                  <a:extLst>
                    <a:ext uri="{9D8B030D-6E8A-4147-A177-3AD203B41FA5}">
                      <a16:colId xmlns:a16="http://schemas.microsoft.com/office/drawing/2014/main" val="3609285003"/>
                    </a:ext>
                  </a:extLst>
                </a:gridCol>
                <a:gridCol w="7978588">
                  <a:extLst>
                    <a:ext uri="{9D8B030D-6E8A-4147-A177-3AD203B41FA5}">
                      <a16:colId xmlns:a16="http://schemas.microsoft.com/office/drawing/2014/main" val="1070868293"/>
                    </a:ext>
                  </a:extLst>
                </a:gridCol>
              </a:tblGrid>
              <a:tr h="448235">
                <a:tc gridSpan="2">
                  <a:txBody>
                    <a:bodyPr/>
                    <a:lstStyle/>
                    <a:p>
                      <a:r>
                        <a:rPr kumimoji="1" lang="ja-JP" altLang="en-US" sz="2200" b="1" dirty="0">
                          <a:latin typeface="UD デジタル 教科書体 N-R" panose="02020400000000000000" pitchFamily="17" charset="-128"/>
                          <a:ea typeface="UD デジタル 教科書体 N-R" panose="02020400000000000000" pitchFamily="17" charset="-128"/>
                        </a:rPr>
                        <a:t>２．短期賃借権の設定についての規律の整備</a:t>
                      </a:r>
                    </a:p>
                  </a:txBody>
                  <a:tcPr anchor="ctr"/>
                </a:tc>
                <a:tc hMerge="1">
                  <a:txBody>
                    <a:bodyPr/>
                    <a:lstStyle/>
                    <a:p>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txBody>
                  <a:tcPr/>
                </a:tc>
                <a:extLst>
                  <a:ext uri="{0D108BD9-81ED-4DB2-BD59-A6C34878D82A}">
                    <a16:rowId xmlns:a16="http://schemas.microsoft.com/office/drawing/2014/main" val="2752076714"/>
                  </a:ext>
                </a:extLst>
              </a:tr>
              <a:tr h="17768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dirty="0">
                          <a:latin typeface="UD デジタル 教科書体 N-R" panose="02020400000000000000" pitchFamily="17" charset="-128"/>
                          <a:ea typeface="UD デジタル 教科書体 N-R" panose="02020400000000000000" pitchFamily="17" charset="-128"/>
                        </a:rPr>
                        <a:t>改正法</a:t>
                      </a:r>
                    </a:p>
                  </a:txBody>
                  <a:tcPr anchor="ctr"/>
                </a:tc>
                <a:tc>
                  <a:txBody>
                    <a:bodyPr/>
                    <a:lstStyle/>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以下の</a:t>
                      </a:r>
                      <a:r>
                        <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内の期間を超えない</a:t>
                      </a:r>
                      <a:r>
                        <a:rPr kumimoji="1" lang="ja-JP" altLang="en-US" sz="2000" b="1" i="0" u="none" strike="noStrike" kern="1200" baseline="0" dirty="0">
                          <a:solidFill>
                            <a:srgbClr val="FF0000"/>
                          </a:solidFill>
                          <a:latin typeface="UD デジタル 教科書体 N-R" panose="02020400000000000000" pitchFamily="17" charset="-128"/>
                          <a:ea typeface="UD デジタル 教科書体 N-R" panose="02020400000000000000" pitchFamily="17" charset="-128"/>
                          <a:cs typeface="+mn-cs"/>
                        </a:rPr>
                        <a:t>短期の賃借権等の設定</a:t>
                      </a:r>
                      <a:r>
                        <a:rPr kumimoji="1" lang="ja-JP" altLang="en-US" sz="2000" b="0" i="0" u="none" strike="noStrike" kern="1200" baseline="0" dirty="0">
                          <a:solidFill>
                            <a:srgbClr val="FF0000"/>
                          </a:solidFill>
                          <a:latin typeface="UD デジタル 教科書体 N-R" panose="02020400000000000000" pitchFamily="17" charset="-128"/>
                          <a:ea typeface="UD デジタル 教科書体 N-R" panose="02020400000000000000" pitchFamily="17" charset="-128"/>
                          <a:cs typeface="+mn-cs"/>
                        </a:rPr>
                        <a:t>は、</a:t>
                      </a:r>
                      <a:r>
                        <a:rPr kumimoji="1" lang="ja-JP" altLang="en-US" sz="2000" b="1" i="0" u="none" strike="noStrike" kern="1200" baseline="0" dirty="0">
                          <a:solidFill>
                            <a:srgbClr val="FF0000"/>
                          </a:solidFill>
                          <a:latin typeface="UD デジタル 教科書体 N-R" panose="02020400000000000000" pitchFamily="17" charset="-128"/>
                          <a:ea typeface="UD デジタル 教科書体 N-R" panose="02020400000000000000" pitchFamily="17" charset="-128"/>
                          <a:cs typeface="+mn-cs"/>
                        </a:rPr>
                        <a:t>持分の</a:t>
                      </a:r>
                      <a:endParaRPr kumimoji="1" lang="en-US" altLang="ja-JP" sz="2000" b="1" i="0" u="none" strike="noStrike" kern="1200" baseline="0" dirty="0">
                        <a:solidFill>
                          <a:srgbClr val="FF0000"/>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a:t>
                      </a:r>
                      <a:r>
                        <a:rPr kumimoji="1" lang="ja-JP" altLang="en-US" sz="2000" b="1" i="0" u="none" strike="noStrike" kern="1200" baseline="0" dirty="0">
                          <a:solidFill>
                            <a:srgbClr val="FF0000"/>
                          </a:solidFill>
                          <a:latin typeface="UD デジタル 教科書体 N-R" panose="02020400000000000000" pitchFamily="17" charset="-128"/>
                          <a:ea typeface="UD デジタル 教科書体 N-R" panose="02020400000000000000" pitchFamily="17" charset="-128"/>
                          <a:cs typeface="+mn-cs"/>
                        </a:rPr>
                        <a:t>過半数で決定</a:t>
                      </a:r>
                      <a:r>
                        <a:rPr kumimoji="1" lang="ja-JP" altLang="en-US" sz="2000" b="0" i="0" u="none" strike="noStrike" kern="1200" baseline="0" dirty="0">
                          <a:solidFill>
                            <a:srgbClr val="FF0000"/>
                          </a:solidFill>
                          <a:latin typeface="UD デジタル 教科書体 N-R" panose="02020400000000000000" pitchFamily="17" charset="-128"/>
                          <a:ea typeface="UD デジタル 教科書体 N-R" panose="02020400000000000000" pitchFamily="17" charset="-128"/>
                          <a:cs typeface="+mn-cs"/>
                        </a:rPr>
                        <a:t>することができる</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（新民法</a:t>
                      </a:r>
                      <a:r>
                        <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252Ⅳ</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⑴ 樹木の植栽又は伐採を目的とする山林の賃借権等</a:t>
                      </a:r>
                      <a:r>
                        <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〔10</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年</a:t>
                      </a:r>
                      <a:r>
                        <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⑵ ⑴に掲げる賃借権等以外の土地の賃借権等</a:t>
                      </a:r>
                      <a:r>
                        <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５年</a:t>
                      </a:r>
                      <a:r>
                        <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⑶ 建物の賃借権等</a:t>
                      </a:r>
                      <a:r>
                        <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３年</a:t>
                      </a:r>
                      <a:r>
                        <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⑷ 動産の賃借権等</a:t>
                      </a:r>
                      <a:r>
                        <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６か月</a:t>
                      </a:r>
                      <a:r>
                        <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p>
                    <a:p>
                      <a:r>
                        <a:rPr kumimoji="1" lang="ja-JP" altLang="en-US" sz="16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r>
                        <a:rPr kumimoji="1" lang="ja-JP" altLang="en-US" sz="16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借地借家法の適用のある賃借権</a:t>
                      </a:r>
                      <a:r>
                        <a:rPr kumimoji="1" lang="ja-JP" altLang="en-US" sz="16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の設定は、約定された期間内での終了が確保されな　</a:t>
                      </a:r>
                      <a:endParaRPr kumimoji="1" lang="en-US" altLang="ja-JP" sz="16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16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いため、基本的に共有者全員の同意がなければ無効。</a:t>
                      </a:r>
                    </a:p>
                    <a:p>
                      <a:r>
                        <a:rPr kumimoji="1" lang="ja-JP" altLang="en-US" sz="16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ただし、一時使用目的（借地借家法</a:t>
                      </a:r>
                      <a:r>
                        <a:rPr kumimoji="1" lang="en-US" altLang="ja-JP" sz="16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25</a:t>
                      </a:r>
                      <a:r>
                        <a:rPr kumimoji="1" lang="ja-JP" altLang="en-US" sz="16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r>
                        <a:rPr kumimoji="1" lang="en-US" altLang="ja-JP" sz="16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40</a:t>
                      </a:r>
                      <a:r>
                        <a:rPr kumimoji="1" lang="ja-JP" altLang="en-US" sz="16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）や存続期間が３年以内の定期建物賃貸</a:t>
                      </a:r>
                      <a:endParaRPr kumimoji="1" lang="en-US" altLang="ja-JP" sz="16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16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借（借地借家法</a:t>
                      </a:r>
                      <a:r>
                        <a:rPr kumimoji="1" lang="en-US" altLang="ja-JP" sz="16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38Ⅰ</a:t>
                      </a:r>
                      <a:r>
                        <a:rPr kumimoji="1" lang="ja-JP" altLang="en-US" sz="16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）については、持分の過半数の決定により可能であるが、契約</a:t>
                      </a:r>
                      <a:endParaRPr kumimoji="1" lang="en-US" altLang="ja-JP" sz="16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16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において、更新がないことなど所定の期間内に賃貸借が終了することを明確にする</a:t>
                      </a:r>
                      <a:endParaRPr kumimoji="1" lang="en-US" altLang="ja-JP" sz="16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16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工夫が必要。</a:t>
                      </a:r>
                      <a:endParaRPr kumimoji="1" lang="en-US" altLang="ja-JP" sz="16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txBody>
                  <a:tcPr/>
                </a:tc>
                <a:extLst>
                  <a:ext uri="{0D108BD9-81ED-4DB2-BD59-A6C34878D82A}">
                    <a16:rowId xmlns:a16="http://schemas.microsoft.com/office/drawing/2014/main" val="1094603898"/>
                  </a:ext>
                </a:extLst>
              </a:tr>
            </a:tbl>
          </a:graphicData>
        </a:graphic>
      </p:graphicFrame>
      <p:pic>
        <p:nvPicPr>
          <p:cNvPr id="3" name="録音したサウンド">
            <a:hlinkClick r:id="" action="ppaction://media"/>
            <a:extLst>
              <a:ext uri="{FF2B5EF4-FFF2-40B4-BE49-F238E27FC236}">
                <a16:creationId xmlns:a16="http://schemas.microsoft.com/office/drawing/2014/main" id="{B838E10E-0A52-95E0-23EC-3036449654E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626972" y="101549"/>
            <a:ext cx="487363" cy="487363"/>
          </a:xfrm>
          <a:prstGeom prst="rect">
            <a:avLst/>
          </a:prstGeom>
        </p:spPr>
      </p:pic>
      <p:sp>
        <p:nvSpPr>
          <p:cNvPr id="4" name="正方形/長方形 3">
            <a:extLst>
              <a:ext uri="{FF2B5EF4-FFF2-40B4-BE49-F238E27FC236}">
                <a16:creationId xmlns:a16="http://schemas.microsoft.com/office/drawing/2014/main" id="{E076C2E8-5229-3E62-0C76-7CD1FAD5089E}"/>
              </a:ext>
            </a:extLst>
          </p:cNvPr>
          <p:cNvSpPr/>
          <p:nvPr/>
        </p:nvSpPr>
        <p:spPr>
          <a:xfrm>
            <a:off x="801251" y="6469067"/>
            <a:ext cx="7595287" cy="250134"/>
          </a:xfrm>
          <a:prstGeom prst="rect">
            <a:avLst/>
          </a:prstGeom>
          <a:noFill/>
        </p:spPr>
        <p:txBody>
          <a:bodyPr wrap="square" lIns="74295" tIns="37148" rIns="74295" bIns="37148">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3806011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5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6F31AD78-49F9-F491-0450-AC6D7A0A3BCB}"/>
              </a:ext>
            </a:extLst>
          </p:cNvPr>
          <p:cNvSpPr txBox="1"/>
          <p:nvPr/>
        </p:nvSpPr>
        <p:spPr>
          <a:xfrm>
            <a:off x="251012" y="277906"/>
            <a:ext cx="9529482" cy="892552"/>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３．共有物を使用する共有者がいる場合のルール</a:t>
            </a:r>
            <a:endParaRPr kumimoji="1" lang="en-US" altLang="ja-JP" sz="28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r>
              <a:rPr kumimoji="1" lang="en-US" altLang="ja-JP" sz="2400" dirty="0">
                <a:latin typeface="UD デジタル 教科書体 N-R" panose="02020400000000000000" pitchFamily="17" charset="-128"/>
                <a:ea typeface="UD デジタル 教科書体 N-R" panose="02020400000000000000" pitchFamily="17" charset="-128"/>
              </a:rPr>
              <a:t>【</a:t>
            </a:r>
            <a:r>
              <a:rPr kumimoji="1" lang="ja-JP" altLang="en-US" sz="2400" dirty="0">
                <a:latin typeface="UD デジタル 教科書体 N-R" panose="02020400000000000000" pitchFamily="17" charset="-128"/>
                <a:ea typeface="UD デジタル 教科書体 N-R" panose="02020400000000000000" pitchFamily="17" charset="-128"/>
              </a:rPr>
              <a:t>　旧民法の課題と見直しによる改正法　</a:t>
            </a:r>
            <a:r>
              <a:rPr kumimoji="1" lang="en-US" altLang="ja-JP" sz="2400" dirty="0">
                <a:latin typeface="UD デジタル 教科書体 N-R" panose="02020400000000000000" pitchFamily="17" charset="-128"/>
                <a:ea typeface="UD デジタル 教科書体 N-R" panose="02020400000000000000" pitchFamily="17" charset="-128"/>
              </a:rPr>
              <a:t>】</a:t>
            </a:r>
            <a:endParaRPr kumimoji="1" lang="ja-JP" altLang="en-US" sz="2400" dirty="0">
              <a:latin typeface="UD デジタル 教科書体 N-R" panose="02020400000000000000" pitchFamily="17" charset="-128"/>
              <a:ea typeface="UD デジタル 教科書体 N-R" panose="02020400000000000000" pitchFamily="17" charset="-128"/>
            </a:endParaRPr>
          </a:p>
        </p:txBody>
      </p:sp>
      <p:graphicFrame>
        <p:nvGraphicFramePr>
          <p:cNvPr id="3" name="表 2">
            <a:extLst>
              <a:ext uri="{FF2B5EF4-FFF2-40B4-BE49-F238E27FC236}">
                <a16:creationId xmlns:a16="http://schemas.microsoft.com/office/drawing/2014/main" id="{2F4642EB-DC95-44D9-20CA-DEDF3107A47A}"/>
              </a:ext>
            </a:extLst>
          </p:cNvPr>
          <p:cNvGraphicFramePr>
            <a:graphicFrameLocks noGrp="1"/>
          </p:cNvGraphicFramePr>
          <p:nvPr>
            <p:extLst>
              <p:ext uri="{D42A27DB-BD31-4B8C-83A1-F6EECF244321}">
                <p14:modId xmlns:p14="http://schemas.microsoft.com/office/powerpoint/2010/main" val="413307317"/>
              </p:ext>
            </p:extLst>
          </p:nvPr>
        </p:nvGraphicFramePr>
        <p:xfrm>
          <a:off x="708213" y="1170458"/>
          <a:ext cx="9072281" cy="4572000"/>
        </p:xfrm>
        <a:graphic>
          <a:graphicData uri="http://schemas.openxmlformats.org/drawingml/2006/table">
            <a:tbl>
              <a:tblPr firstRow="1" bandRow="1">
                <a:tableStyleId>{5940675A-B579-460E-94D1-54222C63F5DA}</a:tableStyleId>
              </a:tblPr>
              <a:tblGrid>
                <a:gridCol w="1093693">
                  <a:extLst>
                    <a:ext uri="{9D8B030D-6E8A-4147-A177-3AD203B41FA5}">
                      <a16:colId xmlns:a16="http://schemas.microsoft.com/office/drawing/2014/main" val="4012635096"/>
                    </a:ext>
                  </a:extLst>
                </a:gridCol>
                <a:gridCol w="7978588">
                  <a:extLst>
                    <a:ext uri="{9D8B030D-6E8A-4147-A177-3AD203B41FA5}">
                      <a16:colId xmlns:a16="http://schemas.microsoft.com/office/drawing/2014/main" val="2825792881"/>
                    </a:ext>
                  </a:extLst>
                </a:gridCol>
              </a:tblGrid>
              <a:tr h="224318">
                <a:tc>
                  <a:txBody>
                    <a:bodyPr/>
                    <a:lstStyle/>
                    <a:p>
                      <a:r>
                        <a:rPr kumimoji="1" lang="ja-JP" altLang="en-US" sz="2000" b="0" dirty="0">
                          <a:latin typeface="UD デジタル 教科書体 N-R" panose="02020400000000000000" pitchFamily="17" charset="-128"/>
                          <a:ea typeface="UD デジタル 教科書体 N-R" panose="02020400000000000000" pitchFamily="17" charset="-128"/>
                        </a:rPr>
                        <a:t>旧民法の課題</a:t>
                      </a:r>
                    </a:p>
                  </a:txBody>
                  <a:tcPr anchor="ctr"/>
                </a:tc>
                <a:tc>
                  <a:txBody>
                    <a:bodyPr/>
                    <a:lstStyle/>
                    <a:p>
                      <a:pPr marL="0" indent="0">
                        <a:buNone/>
                      </a:pP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➀　共有物を使用する共有者がいる場合に、</a:t>
                      </a:r>
                      <a:r>
                        <a:rPr kumimoji="1" lang="ja-JP" altLang="en-US" sz="2000" b="1" i="0" u="none" strike="noStrike" kern="1200" baseline="0" dirty="0">
                          <a:solidFill>
                            <a:srgbClr val="FF0000"/>
                          </a:solidFill>
                          <a:latin typeface="UD デジタル 教科書体 N-R" panose="02020400000000000000" pitchFamily="17" charset="-128"/>
                          <a:ea typeface="UD デジタル 教科書体 N-R" panose="02020400000000000000" pitchFamily="17" charset="-128"/>
                          <a:cs typeface="+mn-cs"/>
                        </a:rPr>
                        <a:t>その共有者の同意がな</a:t>
                      </a:r>
                      <a:endParaRPr kumimoji="1" lang="en-US" altLang="ja-JP" sz="2000" b="1" i="0" u="none" strike="noStrike" kern="1200" baseline="0" dirty="0">
                        <a:solidFill>
                          <a:srgbClr val="FF0000"/>
                        </a:solidFill>
                        <a:latin typeface="UD デジタル 教科書体 N-R" panose="02020400000000000000" pitchFamily="17" charset="-128"/>
                        <a:ea typeface="UD デジタル 教科書体 N-R" panose="02020400000000000000" pitchFamily="17" charset="-128"/>
                        <a:cs typeface="+mn-cs"/>
                      </a:endParaRPr>
                    </a:p>
                    <a:p>
                      <a:pPr marL="0" indent="0">
                        <a:buNone/>
                      </a:pPr>
                      <a:r>
                        <a:rPr kumimoji="1" lang="ja-JP" altLang="en-US" sz="2000" b="1" i="0" u="none" strike="noStrike" kern="1200" baseline="0" dirty="0">
                          <a:solidFill>
                            <a:srgbClr val="FF0000"/>
                          </a:solidFill>
                          <a:latin typeface="UD デジタル 教科書体 N-R" panose="02020400000000000000" pitchFamily="17" charset="-128"/>
                          <a:ea typeface="UD デジタル 教科書体 N-R" panose="02020400000000000000" pitchFamily="17" charset="-128"/>
                          <a:cs typeface="+mn-cs"/>
                        </a:rPr>
                        <a:t>　くても、持分の過半数で共有物の管理に関する事項を決定できる　</a:t>
                      </a:r>
                      <a:endParaRPr kumimoji="1" lang="en-US" altLang="ja-JP" sz="2000" b="1" i="0" u="none" strike="noStrike" kern="1200" baseline="0" dirty="0">
                        <a:solidFill>
                          <a:srgbClr val="FF0000"/>
                        </a:solidFill>
                        <a:latin typeface="UD デジタル 教科書体 N-R" panose="02020400000000000000" pitchFamily="17" charset="-128"/>
                        <a:ea typeface="UD デジタル 教科書体 N-R" panose="02020400000000000000" pitchFamily="17" charset="-128"/>
                        <a:cs typeface="+mn-cs"/>
                      </a:endParaRPr>
                    </a:p>
                    <a:p>
                      <a:pPr marL="0" indent="0">
                        <a:buNone/>
                      </a:pPr>
                      <a:r>
                        <a:rPr kumimoji="1" lang="ja-JP" altLang="en-US" sz="2000" b="1" i="0" u="none" strike="noStrike" kern="1200" baseline="0" dirty="0">
                          <a:solidFill>
                            <a:srgbClr val="FF0000"/>
                          </a:solidFill>
                          <a:latin typeface="UD デジタル 教科書体 N-R" panose="02020400000000000000" pitchFamily="17" charset="-128"/>
                          <a:ea typeface="UD デジタル 教科書体 N-R" panose="02020400000000000000" pitchFamily="17" charset="-128"/>
                          <a:cs typeface="+mn-cs"/>
                        </a:rPr>
                        <a:t>　かは明確でない。</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→無断で共有物を使用している共有者がいる場</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pPr marL="0" indent="0">
                        <a:buNone/>
                      </a:pP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合には、他の共有者が共有物を使用することは事実上困難です。</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②　各共有者はその持分に応じて共有物を使用することができるが　</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（旧民法</a:t>
                      </a:r>
                      <a:r>
                        <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249</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r>
                        <a:rPr kumimoji="1" lang="ja-JP" altLang="en-US" sz="2000" b="0" i="0" u="none" strike="noStrike" kern="1200" baseline="0" dirty="0">
                          <a:solidFill>
                            <a:srgbClr val="FF0000"/>
                          </a:solidFill>
                          <a:latin typeface="UD デジタル 教科書体 N-R" panose="02020400000000000000" pitchFamily="17" charset="-128"/>
                          <a:ea typeface="UD デジタル 教科書体 N-R" panose="02020400000000000000" pitchFamily="17" charset="-128"/>
                          <a:cs typeface="+mn-cs"/>
                        </a:rPr>
                        <a:t>、</a:t>
                      </a:r>
                      <a:r>
                        <a:rPr kumimoji="1" lang="ja-JP" altLang="en-US" sz="2000" b="1" i="0" u="none" strike="noStrike" kern="1200" baseline="0" dirty="0">
                          <a:solidFill>
                            <a:srgbClr val="FF0000"/>
                          </a:solidFill>
                          <a:latin typeface="UD デジタル 教科書体 N-R" panose="02020400000000000000" pitchFamily="17" charset="-128"/>
                          <a:ea typeface="UD デジタル 教科書体 N-R" panose="02020400000000000000" pitchFamily="17" charset="-128"/>
                          <a:cs typeface="+mn-cs"/>
                        </a:rPr>
                        <a:t>共有物を使用する共有者は、他の共有者との関係</a:t>
                      </a:r>
                      <a:endParaRPr kumimoji="1" lang="en-US" altLang="ja-JP" sz="2000" b="1" i="0" u="none" strike="noStrike" kern="1200" baseline="0" dirty="0">
                        <a:solidFill>
                          <a:srgbClr val="FF0000"/>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a:t>
                      </a:r>
                      <a:r>
                        <a:rPr kumimoji="1" lang="ja-JP" altLang="en-US" sz="2000" b="1" i="0" u="none" strike="noStrike" kern="1200" baseline="0" dirty="0">
                          <a:solidFill>
                            <a:srgbClr val="FF0000"/>
                          </a:solidFill>
                          <a:latin typeface="UD デジタル 教科書体 N-R" panose="02020400000000000000" pitchFamily="17" charset="-128"/>
                          <a:ea typeface="UD デジタル 教科書体 N-R" panose="02020400000000000000" pitchFamily="17" charset="-128"/>
                          <a:cs typeface="+mn-cs"/>
                        </a:rPr>
                        <a:t>でどのような義務を負うのか明確ではなく</a:t>
                      </a:r>
                      <a:r>
                        <a:rPr kumimoji="1" lang="ja-JP" altLang="en-US" sz="2000" b="0" i="0" u="none" strike="noStrike" kern="1200" baseline="0" dirty="0">
                          <a:solidFill>
                            <a:srgbClr val="FF0000"/>
                          </a:solidFill>
                          <a:latin typeface="UD デジタル 教科書体 N-R" panose="02020400000000000000" pitchFamily="17" charset="-128"/>
                          <a:ea typeface="UD デジタル 教科書体 N-R" panose="02020400000000000000" pitchFamily="17" charset="-128"/>
                          <a:cs typeface="+mn-cs"/>
                        </a:rPr>
                        <a:t>、</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共有者間における無</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用な紛争を引き起こすおそれがあります。</a:t>
                      </a:r>
                      <a:endParaRPr lang="ja-JP" altLang="en-US" sz="2000" dirty="0">
                        <a:latin typeface="UD デジタル 教科書体 N-R" panose="02020400000000000000" pitchFamily="17" charset="-128"/>
                        <a:ea typeface="UD デジタル 教科書体 N-R" panose="02020400000000000000" pitchFamily="17" charset="-128"/>
                      </a:endParaRPr>
                    </a:p>
                  </a:txBody>
                  <a:tcPr/>
                </a:tc>
                <a:extLst>
                  <a:ext uri="{0D108BD9-81ED-4DB2-BD59-A6C34878D82A}">
                    <a16:rowId xmlns:a16="http://schemas.microsoft.com/office/drawing/2014/main" val="1880767353"/>
                  </a:ext>
                </a:extLst>
              </a:tr>
              <a:tr h="37084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200" b="1" dirty="0">
                          <a:latin typeface="UD デジタル 教科書体 N-R" panose="02020400000000000000" pitchFamily="17" charset="-128"/>
                          <a:ea typeface="UD デジタル 教科書体 N-R" panose="02020400000000000000" pitchFamily="17" charset="-128"/>
                        </a:rPr>
                        <a:t>１．</a:t>
                      </a:r>
                      <a:r>
                        <a:rPr kumimoji="1" lang="ja-JP" altLang="en-US" sz="1800" b="1" i="0" u="none" strike="noStrike" kern="1200" baseline="0" dirty="0">
                          <a:solidFill>
                            <a:schemeClr val="tx1"/>
                          </a:solidFill>
                          <a:latin typeface="+mn-lt"/>
                          <a:ea typeface="+mn-ea"/>
                          <a:cs typeface="+mn-cs"/>
                        </a:rPr>
                        <a:t>管理に関する事項の決定方法</a:t>
                      </a:r>
                      <a:endParaRPr kumimoji="1" lang="en-US" altLang="ja-JP" sz="2200" b="1" dirty="0">
                        <a:latin typeface="UD デジタル 教科書体 N-R" panose="02020400000000000000" pitchFamily="17" charset="-128"/>
                        <a:ea typeface="UD デジタル 教科書体 N-R" panose="02020400000000000000" pitchFamily="17" charset="-128"/>
                      </a:endParaRPr>
                    </a:p>
                  </a:txBody>
                  <a:tcPr anchor="ctr"/>
                </a:tc>
                <a:tc hMerge="1">
                  <a:txBody>
                    <a:bodyPr/>
                    <a:lstStyle/>
                    <a:p>
                      <a:endPar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txBody>
                  <a:tcPr/>
                </a:tc>
                <a:extLst>
                  <a:ext uri="{0D108BD9-81ED-4DB2-BD59-A6C34878D82A}">
                    <a16:rowId xmlns:a16="http://schemas.microsoft.com/office/drawing/2014/main" val="4063334662"/>
                  </a:ext>
                </a:extLst>
              </a:tr>
              <a:tr h="370840">
                <a:tc>
                  <a:txBody>
                    <a:bodyPr/>
                    <a:lstStyle/>
                    <a:p>
                      <a:r>
                        <a:rPr kumimoji="1" lang="ja-JP" altLang="en-US" sz="2000" b="0" dirty="0">
                          <a:latin typeface="UD デジタル 教科書体 N-R" panose="02020400000000000000" pitchFamily="17" charset="-128"/>
                          <a:ea typeface="UD デジタル 教科書体 N-R" panose="02020400000000000000" pitchFamily="17" charset="-128"/>
                        </a:rPr>
                        <a:t>改正法</a:t>
                      </a:r>
                    </a:p>
                  </a:txBody>
                  <a:tcPr anchor="ctr"/>
                </a:tc>
                <a:tc>
                  <a:txBody>
                    <a:bodyPr/>
                    <a:lstStyle/>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〇 共有物を使用する共有者がある場合でも、</a:t>
                      </a:r>
                      <a:r>
                        <a:rPr kumimoji="1" lang="ja-JP" altLang="en-US" sz="2000" b="1" i="0" u="none" strike="noStrike" kern="1200" baseline="0" dirty="0">
                          <a:solidFill>
                            <a:srgbClr val="FF0000"/>
                          </a:solidFill>
                          <a:latin typeface="UD デジタル 教科書体 N-R" panose="02020400000000000000" pitchFamily="17" charset="-128"/>
                          <a:ea typeface="UD デジタル 教科書体 N-R" panose="02020400000000000000" pitchFamily="17" charset="-128"/>
                          <a:cs typeface="+mn-cs"/>
                        </a:rPr>
                        <a:t>持分の過半数で管理に</a:t>
                      </a:r>
                      <a:endParaRPr kumimoji="1" lang="en-US" altLang="ja-JP" sz="2000" b="1" i="0" u="none" strike="noStrike" kern="1200" baseline="0" dirty="0">
                        <a:solidFill>
                          <a:srgbClr val="FF0000"/>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a:t>
                      </a:r>
                      <a:r>
                        <a:rPr kumimoji="1" lang="ja-JP" altLang="en-US" sz="2000" b="1" i="0" u="none" strike="noStrike" kern="1200" baseline="0" dirty="0">
                          <a:solidFill>
                            <a:srgbClr val="FF0000"/>
                          </a:solidFill>
                          <a:latin typeface="UD デジタル 教科書体 N-R" panose="02020400000000000000" pitchFamily="17" charset="-128"/>
                          <a:ea typeface="UD デジタル 教科書体 N-R" panose="02020400000000000000" pitchFamily="17" charset="-128"/>
                          <a:cs typeface="+mn-cs"/>
                        </a:rPr>
                        <a:t>関する事項を決定することができる</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（新民法</a:t>
                      </a:r>
                      <a:r>
                        <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252Ⅰ</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後段）。</a:t>
                      </a: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→共有者間の定めがないまま共有物を使用する共有者の同意なく、　</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持分の過半数でそれ以外の共有者に使用させる旨を決定すること</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も当然に可能。</a:t>
                      </a:r>
                      <a:endParaRPr lang="ja-JP" altLang="en-US" sz="2000" dirty="0">
                        <a:latin typeface="UD デジタル 教科書体 N-R" panose="02020400000000000000" pitchFamily="17" charset="-128"/>
                        <a:ea typeface="UD デジタル 教科書体 N-R" panose="02020400000000000000" pitchFamily="17" charset="-128"/>
                      </a:endParaRPr>
                    </a:p>
                  </a:txBody>
                  <a:tcPr/>
                </a:tc>
                <a:extLst>
                  <a:ext uri="{0D108BD9-81ED-4DB2-BD59-A6C34878D82A}">
                    <a16:rowId xmlns:a16="http://schemas.microsoft.com/office/drawing/2014/main" val="2458967142"/>
                  </a:ext>
                </a:extLst>
              </a:tr>
            </a:tbl>
          </a:graphicData>
        </a:graphic>
      </p:graphicFrame>
      <p:pic>
        <p:nvPicPr>
          <p:cNvPr id="4" name="録音したサウンド">
            <a:hlinkClick r:id="" action="ppaction://media"/>
            <a:extLst>
              <a:ext uri="{FF2B5EF4-FFF2-40B4-BE49-F238E27FC236}">
                <a16:creationId xmlns:a16="http://schemas.microsoft.com/office/drawing/2014/main" id="{11BE0D99-5235-595C-F3B4-C4A098ED2C4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093136" y="683095"/>
            <a:ext cx="487363" cy="487363"/>
          </a:xfrm>
          <a:prstGeom prst="rect">
            <a:avLst/>
          </a:prstGeom>
        </p:spPr>
      </p:pic>
      <p:sp>
        <p:nvSpPr>
          <p:cNvPr id="5" name="正方形/長方形 4">
            <a:extLst>
              <a:ext uri="{FF2B5EF4-FFF2-40B4-BE49-F238E27FC236}">
                <a16:creationId xmlns:a16="http://schemas.microsoft.com/office/drawing/2014/main" id="{0162931A-C469-EBA9-F661-E611E0F3FCE5}"/>
              </a:ext>
            </a:extLst>
          </p:cNvPr>
          <p:cNvSpPr/>
          <p:nvPr/>
        </p:nvSpPr>
        <p:spPr>
          <a:xfrm>
            <a:off x="801251" y="6469067"/>
            <a:ext cx="7595287" cy="250134"/>
          </a:xfrm>
          <a:prstGeom prst="rect">
            <a:avLst/>
          </a:prstGeom>
          <a:noFill/>
        </p:spPr>
        <p:txBody>
          <a:bodyPr wrap="square" lIns="74295" tIns="37148" rIns="74295" bIns="37148">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18371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3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レトロスペクト">
  <a:themeElements>
    <a:clrScheme name="レトロスペクト">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レトロスペクト">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レトロスペクト">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docProps/app.xml><?xml version="1.0" encoding="utf-8"?>
<Properties xmlns="http://schemas.openxmlformats.org/officeDocument/2006/extended-properties" xmlns:vt="http://schemas.openxmlformats.org/officeDocument/2006/docPropsVTypes">
  <Template>Retrospect</Template>
  <TotalTime>663</TotalTime>
  <Words>5013</Words>
  <Application>Microsoft Office PowerPoint</Application>
  <PresentationFormat>A4 210 x 297 mm</PresentationFormat>
  <Paragraphs>358</Paragraphs>
  <Slides>20</Slides>
  <Notes>0</Notes>
  <HiddenSlides>0</HiddenSlides>
  <MMClips>20</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20</vt:i4>
      </vt:variant>
    </vt:vector>
  </HeadingPairs>
  <TitlesOfParts>
    <vt:vector size="24" baseType="lpstr">
      <vt:lpstr>UD デジタル 教科書体 N-R</vt:lpstr>
      <vt:lpstr>Calibri</vt:lpstr>
      <vt:lpstr>Calibri Light</vt:lpstr>
      <vt:lpstr>レトロスペクト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基文 栂村</dc:creator>
  <cp:lastModifiedBy>基文 栂村</cp:lastModifiedBy>
  <cp:revision>17</cp:revision>
  <dcterms:created xsi:type="dcterms:W3CDTF">2024-02-08T06:51:32Z</dcterms:created>
  <dcterms:modified xsi:type="dcterms:W3CDTF">2024-08-03T01:20:05Z</dcterms:modified>
</cp:coreProperties>
</file>