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7" r:id="rId3"/>
    <p:sldId id="258" r:id="rId4"/>
    <p:sldId id="260" r:id="rId5"/>
    <p:sldId id="276" r:id="rId6"/>
    <p:sldId id="261" r:id="rId7"/>
    <p:sldId id="262" r:id="rId8"/>
    <p:sldId id="267" r:id="rId9"/>
    <p:sldId id="263" r:id="rId10"/>
    <p:sldId id="264" r:id="rId11"/>
    <p:sldId id="265" r:id="rId12"/>
    <p:sldId id="266" r:id="rId13"/>
    <p:sldId id="259" r:id="rId14"/>
    <p:sldId id="268" r:id="rId15"/>
    <p:sldId id="269" r:id="rId16"/>
    <p:sldId id="270" r:id="rId17"/>
    <p:sldId id="271" r:id="rId18"/>
    <p:sldId id="272" r:id="rId19"/>
    <p:sldId id="273" r:id="rId20"/>
    <p:sldId id="274" r:id="rId21"/>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061" autoAdjust="0"/>
    <p:restoredTop sz="94660"/>
  </p:normalViewPr>
  <p:slideViewPr>
    <p:cSldViewPr snapToGrid="0">
      <p:cViewPr varScale="1">
        <p:scale>
          <a:sx n="73" d="100"/>
          <a:sy n="73" d="100"/>
        </p:scale>
        <p:origin x="206"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91540" y="758952"/>
            <a:ext cx="817245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893791" y="4455621"/>
            <a:ext cx="817245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D9F2AD50-29E7-485D-BBB7-88D180F8B6A9}" type="datetimeFigureOut">
              <a:rPr kumimoji="1" lang="ja-JP" altLang="en-US" smtClean="0"/>
              <a:t>2024/2/22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52EFDE9-BB55-4DE0-A78B-58C0CDA6C3A6}"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4809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9F2AD50-29E7-485D-BBB7-88D180F8B6A9}" type="datetimeFigureOut">
              <a:rPr kumimoji="1" lang="ja-JP" altLang="en-US" smtClean="0"/>
              <a:t>2024/2/22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52EFDE9-BB55-4DE0-A78B-58C0CDA6C3A6}" type="slidenum">
              <a:rPr kumimoji="1" lang="ja-JP" altLang="en-US" smtClean="0"/>
              <a:t>‹#›</a:t>
            </a:fld>
            <a:endParaRPr kumimoji="1" lang="ja-JP" altLang="en-US"/>
          </a:p>
        </p:txBody>
      </p:sp>
    </p:spTree>
    <p:extLst>
      <p:ext uri="{BB962C8B-B14F-4D97-AF65-F5344CB8AC3E}">
        <p14:creationId xmlns:p14="http://schemas.microsoft.com/office/powerpoint/2010/main" val="15935029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7088982" y="412302"/>
            <a:ext cx="2135981" cy="575989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412302"/>
            <a:ext cx="6284119" cy="5759898"/>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9F2AD50-29E7-485D-BBB7-88D180F8B6A9}" type="datetimeFigureOut">
              <a:rPr kumimoji="1" lang="ja-JP" altLang="en-US" smtClean="0"/>
              <a:t>2024/2/22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52EFDE9-BB55-4DE0-A78B-58C0CDA6C3A6}" type="slidenum">
              <a:rPr kumimoji="1" lang="ja-JP" altLang="en-US" smtClean="0"/>
              <a:t>‹#›</a:t>
            </a:fld>
            <a:endParaRPr kumimoji="1" lang="ja-JP" altLang="en-US"/>
          </a:p>
        </p:txBody>
      </p:sp>
    </p:spTree>
    <p:extLst>
      <p:ext uri="{BB962C8B-B14F-4D97-AF65-F5344CB8AC3E}">
        <p14:creationId xmlns:p14="http://schemas.microsoft.com/office/powerpoint/2010/main" val="960281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9F2AD50-29E7-485D-BBB7-88D180F8B6A9}" type="datetimeFigureOut">
              <a:rPr kumimoji="1" lang="ja-JP" altLang="en-US" smtClean="0"/>
              <a:t>2024/2/22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52EFDE9-BB55-4DE0-A78B-58C0CDA6C3A6}" type="slidenum">
              <a:rPr kumimoji="1" lang="ja-JP" altLang="en-US" smtClean="0"/>
              <a:t>‹#›</a:t>
            </a:fld>
            <a:endParaRPr kumimoji="1" lang="ja-JP" altLang="en-US"/>
          </a:p>
        </p:txBody>
      </p:sp>
    </p:spTree>
    <p:extLst>
      <p:ext uri="{BB962C8B-B14F-4D97-AF65-F5344CB8AC3E}">
        <p14:creationId xmlns:p14="http://schemas.microsoft.com/office/powerpoint/2010/main" val="3927110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758952"/>
            <a:ext cx="8172450" cy="3566160"/>
          </a:xfrm>
        </p:spPr>
        <p:txBody>
          <a:bodyPr anchor="b" anchorCtr="0">
            <a:normAutofit/>
          </a:bodyPr>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4453128"/>
            <a:ext cx="817245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D9F2AD50-29E7-485D-BBB7-88D180F8B6A9}" type="datetimeFigureOut">
              <a:rPr kumimoji="1" lang="ja-JP" altLang="en-US" smtClean="0"/>
              <a:t>2024/2/22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52EFDE9-BB55-4DE0-A78B-58C0CDA6C3A6}"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0219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91540" y="1845734"/>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52060" y="1845735"/>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D9F2AD50-29E7-485D-BBB7-88D180F8B6A9}" type="datetimeFigureOut">
              <a:rPr kumimoji="1" lang="ja-JP" altLang="en-US" smtClean="0"/>
              <a:t>2024/2/22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52EFDE9-BB55-4DE0-A78B-58C0CDA6C3A6}" type="slidenum">
              <a:rPr kumimoji="1" lang="ja-JP" altLang="en-US" smtClean="0"/>
              <a:t>‹#›</a:t>
            </a:fld>
            <a:endParaRPr kumimoji="1" lang="ja-JP" altLang="en-US"/>
          </a:p>
        </p:txBody>
      </p:sp>
    </p:spTree>
    <p:extLst>
      <p:ext uri="{BB962C8B-B14F-4D97-AF65-F5344CB8AC3E}">
        <p14:creationId xmlns:p14="http://schemas.microsoft.com/office/powerpoint/2010/main" val="2921097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91540" y="2582334"/>
            <a:ext cx="401193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5206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52060" y="2582334"/>
            <a:ext cx="401193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D9F2AD50-29E7-485D-BBB7-88D180F8B6A9}" type="datetimeFigureOut">
              <a:rPr kumimoji="1" lang="ja-JP" altLang="en-US" smtClean="0"/>
              <a:t>2024/2/22</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352EFDE9-BB55-4DE0-A78B-58C0CDA6C3A6}" type="slidenum">
              <a:rPr kumimoji="1" lang="ja-JP" altLang="en-US" smtClean="0"/>
              <a:t>‹#›</a:t>
            </a:fld>
            <a:endParaRPr kumimoji="1" lang="ja-JP" altLang="en-US"/>
          </a:p>
        </p:txBody>
      </p:sp>
    </p:spTree>
    <p:extLst>
      <p:ext uri="{BB962C8B-B14F-4D97-AF65-F5344CB8AC3E}">
        <p14:creationId xmlns:p14="http://schemas.microsoft.com/office/powerpoint/2010/main" val="4411764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D9F2AD50-29E7-485D-BBB7-88D180F8B6A9}" type="datetimeFigureOut">
              <a:rPr kumimoji="1" lang="ja-JP" altLang="en-US" smtClean="0"/>
              <a:t>2024/2/22</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352EFDE9-BB55-4DE0-A78B-58C0CDA6C3A6}" type="slidenum">
              <a:rPr kumimoji="1" lang="ja-JP" altLang="en-US" smtClean="0"/>
              <a:t>‹#›</a:t>
            </a:fld>
            <a:endParaRPr kumimoji="1" lang="ja-JP" altLang="en-US"/>
          </a:p>
        </p:txBody>
      </p:sp>
    </p:spTree>
    <p:extLst>
      <p:ext uri="{BB962C8B-B14F-4D97-AF65-F5344CB8AC3E}">
        <p14:creationId xmlns:p14="http://schemas.microsoft.com/office/powerpoint/2010/main" val="2861506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5" name="Rectangle 4"/>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9F2AD50-29E7-485D-BBB7-88D180F8B6A9}" type="datetimeFigureOut">
              <a:rPr kumimoji="1" lang="ja-JP" altLang="en-US" smtClean="0"/>
              <a:t>2024/2/22</a:t>
            </a:fld>
            <a:endParaRPr kumimoji="1" lang="ja-JP" alt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kumimoji="1" lang="ja-JP" altLang="en-US"/>
          </a:p>
        </p:txBody>
      </p:sp>
      <p:sp>
        <p:nvSpPr>
          <p:cNvPr id="9" name="Slide Number Placeholder 8"/>
          <p:cNvSpPr>
            <a:spLocks noGrp="1"/>
          </p:cNvSpPr>
          <p:nvPr>
            <p:ph type="sldNum" sz="quarter" idx="12"/>
          </p:nvPr>
        </p:nvSpPr>
        <p:spPr/>
        <p:txBody>
          <a:bodyPr/>
          <a:lstStyle/>
          <a:p>
            <a:fld id="{352EFDE9-BB55-4DE0-A78B-58C0CDA6C3A6}" type="slidenum">
              <a:rPr kumimoji="1" lang="ja-JP" altLang="en-US" smtClean="0"/>
              <a:t>‹#›</a:t>
            </a:fld>
            <a:endParaRPr kumimoji="1" lang="ja-JP" altLang="en-US"/>
          </a:p>
        </p:txBody>
      </p:sp>
    </p:spTree>
    <p:extLst>
      <p:ext uri="{BB962C8B-B14F-4D97-AF65-F5344CB8AC3E}">
        <p14:creationId xmlns:p14="http://schemas.microsoft.com/office/powerpoint/2010/main" val="2734108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8" name="Rectangle 7"/>
          <p:cNvSpPr/>
          <p:nvPr/>
        </p:nvSpPr>
        <p:spPr>
          <a:xfrm>
            <a:off x="15" y="0"/>
            <a:ext cx="329126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282557" y="0"/>
            <a:ext cx="5200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71475" y="594359"/>
            <a:ext cx="2600325" cy="2286000"/>
          </a:xfrm>
        </p:spPr>
        <p:txBody>
          <a:bodyPr anchor="b">
            <a:normAutofit/>
          </a:bodyPr>
          <a:lstStyle>
            <a:lvl1pPr>
              <a:defRPr sz="3600" b="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3900488" y="731520"/>
            <a:ext cx="5274945"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371475" y="2926080"/>
            <a:ext cx="2600325"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a:xfrm>
            <a:off x="378229" y="6459787"/>
            <a:ext cx="2127540" cy="365125"/>
          </a:xfrm>
        </p:spPr>
        <p:txBody>
          <a:bodyPr/>
          <a:lstStyle>
            <a:lvl1pPr algn="l">
              <a:defRPr/>
            </a:lvl1pPr>
          </a:lstStyle>
          <a:p>
            <a:fld id="{D9F2AD50-29E7-485D-BBB7-88D180F8B6A9}" type="datetimeFigureOut">
              <a:rPr kumimoji="1" lang="ja-JP" altLang="en-US" smtClean="0"/>
              <a:t>2024/2/22</a:t>
            </a:fld>
            <a:endParaRPr kumimoji="1" lang="ja-JP" altLang="en-US"/>
          </a:p>
        </p:txBody>
      </p:sp>
      <p:sp>
        <p:nvSpPr>
          <p:cNvPr id="6" name="Footer Placeholder 5"/>
          <p:cNvSpPr>
            <a:spLocks noGrp="1"/>
          </p:cNvSpPr>
          <p:nvPr>
            <p:ph type="ftr" sz="quarter" idx="11"/>
          </p:nvPr>
        </p:nvSpPr>
        <p:spPr>
          <a:xfrm>
            <a:off x="3900487" y="6459787"/>
            <a:ext cx="3776663" cy="365125"/>
          </a:xfrm>
        </p:spPr>
        <p:txBody>
          <a:bodyPr/>
          <a:lstStyle>
            <a:lvl1pPr algn="l">
              <a:defRPr>
                <a:solidFill>
                  <a:schemeClr val="tx2"/>
                </a:solidFill>
              </a:defRPr>
            </a:lvl1pPr>
          </a:lstStyle>
          <a:p>
            <a:endParaRPr kumimoji="1" lang="ja-JP"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52EFDE9-BB55-4DE0-A78B-58C0CDA6C3A6}" type="slidenum">
              <a:rPr kumimoji="1" lang="ja-JP" altLang="en-US" smtClean="0"/>
              <a:t>‹#›</a:t>
            </a:fld>
            <a:endParaRPr kumimoji="1" lang="ja-JP" altLang="en-US"/>
          </a:p>
        </p:txBody>
      </p:sp>
    </p:spTree>
    <p:extLst>
      <p:ext uri="{BB962C8B-B14F-4D97-AF65-F5344CB8AC3E}">
        <p14:creationId xmlns:p14="http://schemas.microsoft.com/office/powerpoint/2010/main" val="1508861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4953000"/>
            <a:ext cx="9903421"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491507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5074920"/>
            <a:ext cx="8217337" cy="822960"/>
          </a:xfrm>
        </p:spPr>
        <p:txBody>
          <a:bodyPr tIns="0" bIns="0" anchor="b">
            <a:noAutofit/>
          </a:bodyPr>
          <a:lstStyle>
            <a:lvl1pPr>
              <a:defRPr sz="36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4" y="0"/>
            <a:ext cx="9905988"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91540" y="5907024"/>
            <a:ext cx="822198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D9F2AD50-29E7-485D-BBB7-88D180F8B6A9}" type="datetimeFigureOut">
              <a:rPr kumimoji="1" lang="ja-JP" altLang="en-US" smtClean="0"/>
              <a:t>2024/2/22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52EFDE9-BB55-4DE0-A78B-58C0CDA6C3A6}" type="slidenum">
              <a:rPr kumimoji="1" lang="ja-JP" altLang="en-US" smtClean="0"/>
              <a:t>‹#›</a:t>
            </a:fld>
            <a:endParaRPr kumimoji="1" lang="ja-JP" altLang="en-US"/>
          </a:p>
        </p:txBody>
      </p:sp>
    </p:spTree>
    <p:extLst>
      <p:ext uri="{BB962C8B-B14F-4D97-AF65-F5344CB8AC3E}">
        <p14:creationId xmlns:p14="http://schemas.microsoft.com/office/powerpoint/2010/main" val="3104347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906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9906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91540" y="286605"/>
            <a:ext cx="8172450" cy="1450757"/>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39" y="1845734"/>
            <a:ext cx="8172451" cy="4023360"/>
          </a:xfrm>
          <a:prstGeom prst="rect">
            <a:avLst/>
          </a:prstGeom>
        </p:spPr>
        <p:txBody>
          <a:bodyPr vert="horz" lIns="0" tIns="45720" rIns="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91542" y="6459787"/>
            <a:ext cx="2008720" cy="365125"/>
          </a:xfrm>
          <a:prstGeom prst="rect">
            <a:avLst/>
          </a:prstGeom>
        </p:spPr>
        <p:txBody>
          <a:bodyPr vert="horz" lIns="91440" tIns="45720" rIns="91440" bIns="45720" rtlCol="0" anchor="ctr"/>
          <a:lstStyle>
            <a:lvl1pPr algn="l">
              <a:defRPr sz="900">
                <a:solidFill>
                  <a:srgbClr val="FFFFFF"/>
                </a:solidFill>
              </a:defRPr>
            </a:lvl1pPr>
          </a:lstStyle>
          <a:p>
            <a:fld id="{D9F2AD50-29E7-485D-BBB7-88D180F8B6A9}" type="datetimeFigureOut">
              <a:rPr kumimoji="1" lang="ja-JP" altLang="en-US" smtClean="0"/>
              <a:t>2024/2/22</a:t>
            </a:fld>
            <a:endParaRPr kumimoji="1" lang="ja-JP" altLang="en-US"/>
          </a:p>
        </p:txBody>
      </p:sp>
      <p:sp>
        <p:nvSpPr>
          <p:cNvPr id="5" name="Footer Placeholder 4"/>
          <p:cNvSpPr>
            <a:spLocks noGrp="1"/>
          </p:cNvSpPr>
          <p:nvPr>
            <p:ph type="ftr" sz="quarter" idx="3"/>
          </p:nvPr>
        </p:nvSpPr>
        <p:spPr>
          <a:xfrm>
            <a:off x="2995026" y="6459787"/>
            <a:ext cx="3918528"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kumimoji="1" lang="ja-JP" altLang="en-US"/>
          </a:p>
        </p:txBody>
      </p:sp>
      <p:sp>
        <p:nvSpPr>
          <p:cNvPr id="6" name="Slide Number Placeholder 5"/>
          <p:cNvSpPr>
            <a:spLocks noGrp="1"/>
          </p:cNvSpPr>
          <p:nvPr>
            <p:ph type="sldNum" sz="quarter" idx="4"/>
          </p:nvPr>
        </p:nvSpPr>
        <p:spPr>
          <a:xfrm>
            <a:off x="8044123" y="6459787"/>
            <a:ext cx="1066021" cy="365125"/>
          </a:xfrm>
          <a:prstGeom prst="rect">
            <a:avLst/>
          </a:prstGeom>
        </p:spPr>
        <p:txBody>
          <a:bodyPr vert="horz" lIns="91440" tIns="45720" rIns="91440" bIns="45720" rtlCol="0" anchor="ctr"/>
          <a:lstStyle>
            <a:lvl1pPr algn="r">
              <a:defRPr sz="1050">
                <a:solidFill>
                  <a:srgbClr val="FFFFFF"/>
                </a:solidFill>
              </a:defRPr>
            </a:lvl1pPr>
          </a:lstStyle>
          <a:p>
            <a:fld id="{352EFDE9-BB55-4DE0-A78B-58C0CDA6C3A6}" type="slidenum">
              <a:rPr kumimoji="1" lang="ja-JP" altLang="en-US" smtClean="0"/>
              <a:t>‹#›</a:t>
            </a:fld>
            <a:endParaRPr kumimoji="1" lang="ja-JP" altLang="en-US"/>
          </a:p>
        </p:txBody>
      </p:sp>
      <p:cxnSp>
        <p:nvCxnSpPr>
          <p:cNvPr id="10" name="Straight Connector 9"/>
          <p:cNvCxnSpPr/>
          <p:nvPr/>
        </p:nvCxnSpPr>
        <p:spPr>
          <a:xfrm>
            <a:off x="969745" y="1737845"/>
            <a:ext cx="8098155"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020598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116F2A07-36BD-F2F6-833F-E0E0AAABADE3}"/>
              </a:ext>
            </a:extLst>
          </p:cNvPr>
          <p:cNvSpPr/>
          <p:nvPr/>
        </p:nvSpPr>
        <p:spPr>
          <a:xfrm>
            <a:off x="911669" y="1689913"/>
            <a:ext cx="8082662" cy="1569660"/>
          </a:xfrm>
          <a:prstGeom prst="rect">
            <a:avLst/>
          </a:prstGeom>
          <a:noFill/>
        </p:spPr>
        <p:txBody>
          <a:bodyPr wrap="non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48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所有者不明土地問題に関する</a:t>
            </a:r>
            <a:endParaRPr lang="en-US" altLang="ja-JP" sz="4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pPr algn="ctr"/>
            <a:r>
              <a:rPr lang="ja-JP" altLang="en-US" sz="48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民法改正</a:t>
            </a:r>
          </a:p>
        </p:txBody>
      </p:sp>
      <p:sp>
        <p:nvSpPr>
          <p:cNvPr id="3" name="正方形/長方形 2">
            <a:extLst>
              <a:ext uri="{FF2B5EF4-FFF2-40B4-BE49-F238E27FC236}">
                <a16:creationId xmlns:a16="http://schemas.microsoft.com/office/drawing/2014/main" id="{13BA883B-EDCB-82BC-D9E7-A2E7E2CDDA4D}"/>
              </a:ext>
            </a:extLst>
          </p:cNvPr>
          <p:cNvSpPr/>
          <p:nvPr/>
        </p:nvSpPr>
        <p:spPr>
          <a:xfrm>
            <a:off x="1857441" y="3598428"/>
            <a:ext cx="6191118" cy="2062103"/>
          </a:xfrm>
          <a:prstGeom prst="rect">
            <a:avLst/>
          </a:prstGeom>
          <a:noFill/>
        </p:spPr>
        <p:txBody>
          <a:bodyPr wrap="non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42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第２回　共有制度の見直し</a:t>
            </a:r>
            <a:endParaRPr lang="en-US" altLang="ja-JP" sz="42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pPr algn="ctr"/>
            <a:r>
              <a:rPr lang="ja-JP" altLang="en-US" sz="4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（令和５年４月１日施行）</a:t>
            </a:r>
          </a:p>
          <a:p>
            <a:pPr algn="ctr"/>
            <a:endParaRPr lang="en-US" altLang="ja-JP" sz="42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pic>
        <p:nvPicPr>
          <p:cNvPr id="4" name="録音したサウンド">
            <a:hlinkClick r:id="" action="ppaction://media"/>
            <a:extLst>
              <a:ext uri="{FF2B5EF4-FFF2-40B4-BE49-F238E27FC236}">
                <a16:creationId xmlns:a16="http://schemas.microsoft.com/office/drawing/2014/main" id="{7723669D-CD8A-253A-F653-80EFADF6554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393889" y="2666580"/>
            <a:ext cx="487363" cy="487363"/>
          </a:xfrm>
          <a:prstGeom prst="rect">
            <a:avLst/>
          </a:prstGeom>
        </p:spPr>
      </p:pic>
      <p:sp>
        <p:nvSpPr>
          <p:cNvPr id="5" name="正方形/長方形 4">
            <a:extLst>
              <a:ext uri="{FF2B5EF4-FFF2-40B4-BE49-F238E27FC236}">
                <a16:creationId xmlns:a16="http://schemas.microsoft.com/office/drawing/2014/main" id="{C80D4346-9128-C146-2165-C4BC2BD7BBB4}"/>
              </a:ext>
            </a:extLst>
          </p:cNvPr>
          <p:cNvSpPr/>
          <p:nvPr/>
        </p:nvSpPr>
        <p:spPr>
          <a:xfrm>
            <a:off x="801251" y="6469067"/>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334185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1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EEBF2225-4848-78A7-CFA1-92AFFEEC4421}"/>
              </a:ext>
            </a:extLst>
          </p:cNvPr>
          <p:cNvGraphicFramePr>
            <a:graphicFrameLocks noGrp="1"/>
          </p:cNvGraphicFramePr>
          <p:nvPr>
            <p:extLst>
              <p:ext uri="{D42A27DB-BD31-4B8C-83A1-F6EECF244321}">
                <p14:modId xmlns:p14="http://schemas.microsoft.com/office/powerpoint/2010/main" val="3253694563"/>
              </p:ext>
            </p:extLst>
          </p:nvPr>
        </p:nvGraphicFramePr>
        <p:xfrm>
          <a:off x="588579" y="263187"/>
          <a:ext cx="9171204" cy="5885365"/>
        </p:xfrm>
        <a:graphic>
          <a:graphicData uri="http://schemas.openxmlformats.org/drawingml/2006/table">
            <a:tbl>
              <a:tblPr firstRow="1" bandRow="1">
                <a:tableStyleId>{5940675A-B579-460E-94D1-54222C63F5DA}</a:tableStyleId>
              </a:tblPr>
              <a:tblGrid>
                <a:gridCol w="987973">
                  <a:extLst>
                    <a:ext uri="{9D8B030D-6E8A-4147-A177-3AD203B41FA5}">
                      <a16:colId xmlns:a16="http://schemas.microsoft.com/office/drawing/2014/main" val="2493181522"/>
                    </a:ext>
                  </a:extLst>
                </a:gridCol>
                <a:gridCol w="8183231">
                  <a:extLst>
                    <a:ext uri="{9D8B030D-6E8A-4147-A177-3AD203B41FA5}">
                      <a16:colId xmlns:a16="http://schemas.microsoft.com/office/drawing/2014/main" val="3461165622"/>
                    </a:ext>
                  </a:extLst>
                </a:gridCol>
              </a:tblGrid>
              <a:tr h="5885365">
                <a:tc>
                  <a:txBody>
                    <a:bodyPr/>
                    <a:lstStyle/>
                    <a:p>
                      <a:r>
                        <a:rPr kumimoji="1" lang="ja-JP" altLang="en-US" sz="2000" b="0" dirty="0">
                          <a:latin typeface="UD デジタル 教科書体 N-R" panose="02020400000000000000" pitchFamily="17" charset="-128"/>
                          <a:ea typeface="UD デジタル 教科書体 N-R" panose="02020400000000000000" pitchFamily="17" charset="-128"/>
                        </a:rPr>
                        <a:t>改正法</a:t>
                      </a:r>
                    </a:p>
                  </a:txBody>
                  <a:tcPr anchor="ctr"/>
                </a:tc>
                <a:tc>
                  <a:txBody>
                    <a:bodyPr/>
                    <a:lstStyle/>
                    <a:p>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r>
                        <a:rPr kumimoji="1" lang="ja-JP" altLang="en-US"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配偶者居住権が成立している場合には、他の共有者は、持分の過半数により</a:t>
                      </a:r>
                      <a:endParaRPr kumimoji="1" lang="en-US" altLang="ja-JP"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使用者を決定しても、別途消滅の要件を満たさない限り配偶者居住権は存</a:t>
                      </a:r>
                      <a:endParaRPr kumimoji="1" lang="en-US" altLang="ja-JP"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続し（民法</a:t>
                      </a:r>
                      <a:r>
                        <a:rPr kumimoji="1" lang="en-US" altLang="ja-JP"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1032Ⅳ</a:t>
                      </a:r>
                      <a:r>
                        <a:rPr kumimoji="1" lang="ja-JP" altLang="en-US"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r>
                        <a:rPr kumimoji="1" lang="en-US" altLang="ja-JP"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1038Ⅲ</a:t>
                      </a:r>
                      <a:r>
                        <a:rPr kumimoji="1" lang="ja-JP" altLang="en-US"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参照）、配偶者居住権を消滅させることはでき</a:t>
                      </a:r>
                      <a:endParaRPr kumimoji="1" lang="en-US" altLang="ja-JP"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ない。</a:t>
                      </a:r>
                      <a:endParaRPr kumimoji="1" lang="en-US" altLang="ja-JP"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また、共有者間の決定に基づき第三者に短期の賃借権等を設定している</a:t>
                      </a:r>
                      <a:endParaRPr kumimoji="1" lang="en-US" altLang="ja-JP"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場合に、持分の過半数で当該賃貸借契約等の解約を決定したとしても、別</a:t>
                      </a:r>
                      <a:endParaRPr kumimoji="1" lang="en-US" altLang="ja-JP"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途解除等の消滅の要件を満たさない限り賃借権等は存続する。</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〇 管理に関する事項の決定が、共有者間の決定に基づいて共有物を</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使用する共有者に特別の影響（</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）を及ぼすべきときは、その共有</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者の承諾を得なければならない（新民法</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252Ⅲ</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r>
                        <a:rPr kumimoji="1" lang="ja-JP" altLang="en-US"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「特別の影響」とは、対象となる共有物の性質に応じて、決定の変更等をす</a:t>
                      </a:r>
                      <a:endParaRPr kumimoji="1" lang="en-US" altLang="ja-JP"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る必要性と、その変更等によって共有物を使用する共有者に生ずる不利益</a:t>
                      </a:r>
                      <a:endParaRPr kumimoji="1" lang="en-US" altLang="ja-JP"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とを比較して、共有物を使用する共有者に受忍すべき程度を超えて不利益</a:t>
                      </a:r>
                      <a:endParaRPr kumimoji="1" lang="en-US" altLang="ja-JP"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を生じさせることをいい、その有無は、具体的事案に応じて判断される。</a:t>
                      </a:r>
                    </a:p>
                    <a:p>
                      <a:r>
                        <a:rPr kumimoji="1" lang="ja-JP" altLang="en-US"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例：Ａ、Ｂ及びＣが各３分の１の持分で建物を共有している場合において、</a:t>
                      </a:r>
                      <a:endParaRPr kumimoji="1" lang="en-US" altLang="ja-JP"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過半数の決定に基づいてＡが当該建物を住居として使用しているが、Ａが</a:t>
                      </a:r>
                      <a:endParaRPr kumimoji="1" lang="en-US" altLang="ja-JP"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他に住居を探すのが容易ではなく、Ｂが他の建物を利用することも可能で</a:t>
                      </a:r>
                      <a:endParaRPr kumimoji="1" lang="en-US" altLang="ja-JP"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あるにもかかわらず、Ｂ及びＣの賛成によって、</a:t>
                      </a:r>
                      <a:r>
                        <a:rPr kumimoji="1" lang="en-US" altLang="ja-JP"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B</a:t>
                      </a:r>
                      <a:r>
                        <a:rPr kumimoji="1" lang="ja-JP" altLang="en-US"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に当該建物を事務所とし</a:t>
                      </a:r>
                      <a:endParaRPr kumimoji="1" lang="en-US" altLang="ja-JP"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て使用させる旨を決定するケース</a:t>
                      </a:r>
                      <a:endPar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txBody>
                  <a:tcPr/>
                </a:tc>
                <a:extLst>
                  <a:ext uri="{0D108BD9-81ED-4DB2-BD59-A6C34878D82A}">
                    <a16:rowId xmlns:a16="http://schemas.microsoft.com/office/drawing/2014/main" val="4255029940"/>
                  </a:ext>
                </a:extLst>
              </a:tr>
            </a:tbl>
          </a:graphicData>
        </a:graphic>
      </p:graphicFrame>
      <p:pic>
        <p:nvPicPr>
          <p:cNvPr id="3" name="録音したサウンド">
            <a:hlinkClick r:id="" action="ppaction://media"/>
            <a:extLst>
              <a:ext uri="{FF2B5EF4-FFF2-40B4-BE49-F238E27FC236}">
                <a16:creationId xmlns:a16="http://schemas.microsoft.com/office/drawing/2014/main" id="{4281AA03-C318-5CB5-29BF-B51C9311020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85442" y="1015066"/>
            <a:ext cx="487363" cy="487363"/>
          </a:xfrm>
          <a:prstGeom prst="rect">
            <a:avLst/>
          </a:prstGeom>
        </p:spPr>
      </p:pic>
      <p:sp>
        <p:nvSpPr>
          <p:cNvPr id="4" name="正方形/長方形 3">
            <a:extLst>
              <a:ext uri="{FF2B5EF4-FFF2-40B4-BE49-F238E27FC236}">
                <a16:creationId xmlns:a16="http://schemas.microsoft.com/office/drawing/2014/main" id="{361B0ECD-FEE5-7DEE-29F3-47DC71B62AB2}"/>
              </a:ext>
            </a:extLst>
          </p:cNvPr>
          <p:cNvSpPr/>
          <p:nvPr/>
        </p:nvSpPr>
        <p:spPr>
          <a:xfrm>
            <a:off x="801251" y="6469067"/>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054452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65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9441530F-E184-4D2C-68EB-522E82CC41A8}"/>
              </a:ext>
            </a:extLst>
          </p:cNvPr>
          <p:cNvGraphicFramePr>
            <a:graphicFrameLocks noGrp="1"/>
          </p:cNvGraphicFramePr>
          <p:nvPr>
            <p:extLst>
              <p:ext uri="{D42A27DB-BD31-4B8C-83A1-F6EECF244321}">
                <p14:modId xmlns:p14="http://schemas.microsoft.com/office/powerpoint/2010/main" val="2053756488"/>
              </p:ext>
            </p:extLst>
          </p:nvPr>
        </p:nvGraphicFramePr>
        <p:xfrm>
          <a:off x="597886" y="479919"/>
          <a:ext cx="9072281" cy="1920240"/>
        </p:xfrm>
        <a:graphic>
          <a:graphicData uri="http://schemas.openxmlformats.org/drawingml/2006/table">
            <a:tbl>
              <a:tblPr firstRow="1" bandRow="1">
                <a:tableStyleId>{5940675A-B579-460E-94D1-54222C63F5DA}</a:tableStyleId>
              </a:tblPr>
              <a:tblGrid>
                <a:gridCol w="1093693">
                  <a:extLst>
                    <a:ext uri="{9D8B030D-6E8A-4147-A177-3AD203B41FA5}">
                      <a16:colId xmlns:a16="http://schemas.microsoft.com/office/drawing/2014/main" val="4101829465"/>
                    </a:ext>
                  </a:extLst>
                </a:gridCol>
                <a:gridCol w="7978588">
                  <a:extLst>
                    <a:ext uri="{9D8B030D-6E8A-4147-A177-3AD203B41FA5}">
                      <a16:colId xmlns:a16="http://schemas.microsoft.com/office/drawing/2014/main" val="3919242712"/>
                    </a:ext>
                  </a:extLst>
                </a:gridCol>
              </a:tblGrid>
              <a:tr h="37084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200" b="1" dirty="0">
                          <a:latin typeface="UD デジタル 教科書体 N-R" panose="02020400000000000000" pitchFamily="17" charset="-128"/>
                          <a:ea typeface="UD デジタル 教科書体 N-R" panose="02020400000000000000" pitchFamily="17" charset="-128"/>
                        </a:rPr>
                        <a:t>２．共有物を使用する共有者の義務</a:t>
                      </a:r>
                      <a:endParaRPr kumimoji="1" lang="en-US" altLang="ja-JP" sz="2200" b="1" dirty="0">
                        <a:latin typeface="UD デジタル 教科書体 N-R" panose="02020400000000000000" pitchFamily="17" charset="-128"/>
                        <a:ea typeface="UD デジタル 教科書体 N-R" panose="02020400000000000000" pitchFamily="17" charset="-128"/>
                      </a:endParaRPr>
                    </a:p>
                  </a:txBody>
                  <a:tcPr anchor="ctr"/>
                </a:tc>
                <a:tc hMerge="1">
                  <a:txBody>
                    <a:bodyPr/>
                    <a:lstStyle/>
                    <a:p>
                      <a:endPar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txBody>
                  <a:tcPr/>
                </a:tc>
                <a:extLst>
                  <a:ext uri="{0D108BD9-81ED-4DB2-BD59-A6C34878D82A}">
                    <a16:rowId xmlns:a16="http://schemas.microsoft.com/office/drawing/2014/main" val="273154662"/>
                  </a:ext>
                </a:extLst>
              </a:tr>
              <a:tr h="370840">
                <a:tc>
                  <a:txBody>
                    <a:bodyPr/>
                    <a:lstStyle/>
                    <a:p>
                      <a:r>
                        <a:rPr kumimoji="1" lang="ja-JP" altLang="en-US" sz="2000" b="0" dirty="0">
                          <a:latin typeface="UD デジタル 教科書体 N-R" panose="02020400000000000000" pitchFamily="17" charset="-128"/>
                          <a:ea typeface="UD デジタル 教科書体 N-R" panose="02020400000000000000" pitchFamily="17" charset="-128"/>
                        </a:rPr>
                        <a:t>改正法</a:t>
                      </a:r>
                    </a:p>
                  </a:txBody>
                  <a:tcPr anchor="ctr"/>
                </a:tc>
                <a:tc>
                  <a:txBody>
                    <a:bodyPr/>
                    <a:lstStyle/>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〇</a:t>
                      </a:r>
                      <a:r>
                        <a:rPr kumimoji="1" lang="ja-JP" altLang="en-US" sz="1800" b="0" i="0" u="none" strike="noStrike" kern="1200" baseline="0" dirty="0">
                          <a:solidFill>
                            <a:schemeClr val="tx1"/>
                          </a:solidFill>
                          <a:latin typeface="+mn-lt"/>
                          <a:ea typeface="+mn-ea"/>
                          <a:cs typeface="+mn-cs"/>
                        </a:rPr>
                        <a:t>共有物を使用する共有者は、他の共有者に対し、</a:t>
                      </a:r>
                      <a:r>
                        <a:rPr kumimoji="1" lang="ja-JP" altLang="en-US" sz="1800" b="1" i="0" u="none" strike="noStrike" kern="1200" baseline="0" dirty="0">
                          <a:solidFill>
                            <a:srgbClr val="FF0000"/>
                          </a:solidFill>
                          <a:latin typeface="+mn-lt"/>
                          <a:ea typeface="+mn-ea"/>
                          <a:cs typeface="+mn-cs"/>
                        </a:rPr>
                        <a:t>自己の持分を超える使用の</a:t>
                      </a:r>
                      <a:endParaRPr kumimoji="1" lang="en-US" altLang="ja-JP" sz="1800" b="1" i="0" u="none" strike="noStrike" kern="1200" baseline="0" dirty="0">
                        <a:solidFill>
                          <a:srgbClr val="FF0000"/>
                        </a:solidFill>
                        <a:latin typeface="+mn-lt"/>
                        <a:ea typeface="+mn-ea"/>
                        <a:cs typeface="+mn-cs"/>
                      </a:endParaRPr>
                    </a:p>
                    <a:p>
                      <a:r>
                        <a:rPr kumimoji="1" lang="ja-JP" altLang="en-US" sz="1800" b="1" i="0" u="none" strike="noStrike" kern="1200" baseline="0" dirty="0">
                          <a:solidFill>
                            <a:schemeClr val="tx1"/>
                          </a:solidFill>
                          <a:latin typeface="+mn-lt"/>
                          <a:ea typeface="+mn-ea"/>
                          <a:cs typeface="+mn-cs"/>
                        </a:rPr>
                        <a:t>　</a:t>
                      </a:r>
                      <a:r>
                        <a:rPr kumimoji="1" lang="ja-JP" altLang="en-US" sz="1800" b="1" i="0" u="none" strike="noStrike" kern="1200" baseline="0" dirty="0">
                          <a:solidFill>
                            <a:srgbClr val="FF0000"/>
                          </a:solidFill>
                          <a:latin typeface="+mn-lt"/>
                          <a:ea typeface="+mn-ea"/>
                          <a:cs typeface="+mn-cs"/>
                        </a:rPr>
                        <a:t>対価を償還する義務</a:t>
                      </a:r>
                      <a:r>
                        <a:rPr kumimoji="1" lang="ja-JP" altLang="en-US" sz="1800" b="0" i="0" u="none" strike="noStrike" kern="1200" baseline="0" dirty="0">
                          <a:solidFill>
                            <a:srgbClr val="FF0000"/>
                          </a:solidFill>
                          <a:latin typeface="+mn-lt"/>
                          <a:ea typeface="+mn-ea"/>
                          <a:cs typeface="+mn-cs"/>
                        </a:rPr>
                        <a:t>を負う</a:t>
                      </a:r>
                      <a:r>
                        <a:rPr kumimoji="1" lang="ja-JP" altLang="en-US" sz="1800" b="0" i="0" u="none" strike="noStrike" kern="1200" baseline="0" dirty="0">
                          <a:solidFill>
                            <a:schemeClr val="tx1"/>
                          </a:solidFill>
                          <a:latin typeface="+mn-lt"/>
                          <a:ea typeface="+mn-ea"/>
                          <a:cs typeface="+mn-cs"/>
                        </a:rPr>
                        <a:t>。ただし、共有者間で無償とするなどの別段の合意</a:t>
                      </a:r>
                      <a:endParaRPr kumimoji="1" lang="en-US" altLang="ja-JP" sz="1800" b="0" i="0" u="none" strike="noStrike" kern="1200" baseline="0" dirty="0">
                        <a:solidFill>
                          <a:schemeClr val="tx1"/>
                        </a:solidFill>
                        <a:latin typeface="+mn-lt"/>
                        <a:ea typeface="+mn-ea"/>
                        <a:cs typeface="+mn-cs"/>
                      </a:endParaRPr>
                    </a:p>
                    <a:p>
                      <a:r>
                        <a:rPr kumimoji="1" lang="ja-JP" altLang="en-US" sz="1800" b="0" i="0" u="none" strike="noStrike" kern="1200" baseline="0" dirty="0">
                          <a:solidFill>
                            <a:schemeClr val="tx1"/>
                          </a:solidFill>
                          <a:latin typeface="+mn-lt"/>
                          <a:ea typeface="+mn-ea"/>
                          <a:cs typeface="+mn-cs"/>
                        </a:rPr>
                        <a:t>　がある場合には、その合意に従う。（新民法</a:t>
                      </a:r>
                      <a:r>
                        <a:rPr kumimoji="1" lang="en-US" altLang="ja-JP" sz="1800" b="0" i="0" u="none" strike="noStrike" kern="1200" baseline="0" dirty="0">
                          <a:solidFill>
                            <a:schemeClr val="tx1"/>
                          </a:solidFill>
                          <a:latin typeface="+mn-lt"/>
                          <a:ea typeface="+mn-ea"/>
                          <a:cs typeface="+mn-cs"/>
                        </a:rPr>
                        <a:t>249Ⅱ</a:t>
                      </a:r>
                      <a:r>
                        <a:rPr kumimoji="1" lang="ja-JP" altLang="en-US" sz="1800" b="0" i="0" u="none" strike="noStrike" kern="1200" baseline="0" dirty="0">
                          <a:solidFill>
                            <a:schemeClr val="tx1"/>
                          </a:solidFill>
                          <a:latin typeface="+mn-lt"/>
                          <a:ea typeface="+mn-ea"/>
                          <a:cs typeface="+mn-cs"/>
                        </a:rPr>
                        <a:t>）</a:t>
                      </a:r>
                    </a:p>
                    <a:p>
                      <a:r>
                        <a:rPr kumimoji="1" lang="ja-JP" altLang="en-US" sz="1800" b="0" i="0" u="none" strike="noStrike" kern="1200" baseline="0" dirty="0">
                          <a:solidFill>
                            <a:schemeClr val="tx1"/>
                          </a:solidFill>
                          <a:latin typeface="+mn-lt"/>
                          <a:ea typeface="+mn-ea"/>
                          <a:cs typeface="+mn-cs"/>
                        </a:rPr>
                        <a:t>〇共有者は、</a:t>
                      </a:r>
                      <a:r>
                        <a:rPr kumimoji="1" lang="ja-JP" altLang="en-US" sz="1800" b="1" i="0" u="none" strike="noStrike" kern="1200" baseline="0" dirty="0">
                          <a:solidFill>
                            <a:srgbClr val="FF0000"/>
                          </a:solidFill>
                          <a:latin typeface="+mn-lt"/>
                          <a:ea typeface="+mn-ea"/>
                          <a:cs typeface="+mn-cs"/>
                        </a:rPr>
                        <a:t>善良な管理者の注意</a:t>
                      </a:r>
                      <a:r>
                        <a:rPr kumimoji="1" lang="ja-JP" altLang="en-US" sz="1800" b="0" i="0" u="none" strike="noStrike" kern="1200" baseline="0" dirty="0">
                          <a:solidFill>
                            <a:schemeClr val="tx1"/>
                          </a:solidFill>
                          <a:latin typeface="+mn-lt"/>
                          <a:ea typeface="+mn-ea"/>
                          <a:cs typeface="+mn-cs"/>
                        </a:rPr>
                        <a:t>をもって、共有物の使用をしなければならない。</a:t>
                      </a:r>
                      <a:endParaRPr kumimoji="1" lang="en-US" altLang="ja-JP" sz="1800" b="0" i="0" u="none" strike="noStrike" kern="1200" baseline="0" dirty="0">
                        <a:solidFill>
                          <a:schemeClr val="tx1"/>
                        </a:solidFill>
                        <a:latin typeface="+mn-lt"/>
                        <a:ea typeface="+mn-ea"/>
                        <a:cs typeface="+mn-cs"/>
                      </a:endParaRPr>
                    </a:p>
                    <a:p>
                      <a:r>
                        <a:rPr kumimoji="1" lang="ja-JP" altLang="en-US" sz="1800" b="0" i="0" u="none" strike="noStrike" kern="1200" baseline="0" dirty="0">
                          <a:solidFill>
                            <a:schemeClr val="tx1"/>
                          </a:solidFill>
                          <a:latin typeface="+mn-lt"/>
                          <a:ea typeface="+mn-ea"/>
                          <a:cs typeface="+mn-cs"/>
                        </a:rPr>
                        <a:t>　（新民法</a:t>
                      </a:r>
                      <a:r>
                        <a:rPr kumimoji="1" lang="en-US" altLang="ja-JP" sz="1800" b="0" i="0" u="none" strike="noStrike" kern="1200" baseline="0" dirty="0">
                          <a:solidFill>
                            <a:schemeClr val="tx1"/>
                          </a:solidFill>
                          <a:latin typeface="+mn-lt"/>
                          <a:ea typeface="+mn-ea"/>
                          <a:cs typeface="+mn-cs"/>
                        </a:rPr>
                        <a:t>249Ⅲ</a:t>
                      </a:r>
                      <a:r>
                        <a:rPr kumimoji="1" lang="ja-JP" altLang="en-US" sz="1800" b="0" i="0" u="none" strike="noStrike" kern="1200" baseline="0" dirty="0">
                          <a:solidFill>
                            <a:schemeClr val="tx1"/>
                          </a:solidFill>
                          <a:latin typeface="+mn-lt"/>
                          <a:ea typeface="+mn-ea"/>
                          <a:cs typeface="+mn-cs"/>
                        </a:rPr>
                        <a:t>）</a:t>
                      </a:r>
                      <a:endParaRPr lang="ja-JP" altLang="en-US" sz="2000" dirty="0">
                        <a:latin typeface="UD デジタル 教科書体 N-R" panose="02020400000000000000" pitchFamily="17" charset="-128"/>
                        <a:ea typeface="UD デジタル 教科書体 N-R" panose="02020400000000000000" pitchFamily="17" charset="-128"/>
                      </a:endParaRPr>
                    </a:p>
                  </a:txBody>
                  <a:tcPr/>
                </a:tc>
                <a:extLst>
                  <a:ext uri="{0D108BD9-81ED-4DB2-BD59-A6C34878D82A}">
                    <a16:rowId xmlns:a16="http://schemas.microsoft.com/office/drawing/2014/main" val="943147749"/>
                  </a:ext>
                </a:extLst>
              </a:tr>
            </a:tbl>
          </a:graphicData>
        </a:graphic>
      </p:graphicFrame>
      <p:pic>
        <p:nvPicPr>
          <p:cNvPr id="3" name="録音したサウンド">
            <a:hlinkClick r:id="" action="ppaction://media"/>
            <a:extLst>
              <a:ext uri="{FF2B5EF4-FFF2-40B4-BE49-F238E27FC236}">
                <a16:creationId xmlns:a16="http://schemas.microsoft.com/office/drawing/2014/main" id="{721CEFBB-7257-59A2-2813-CCA560AF738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237443" y="479919"/>
            <a:ext cx="487363" cy="487363"/>
          </a:xfrm>
          <a:prstGeom prst="rect">
            <a:avLst/>
          </a:prstGeom>
        </p:spPr>
      </p:pic>
      <p:sp>
        <p:nvSpPr>
          <p:cNvPr id="4" name="正方形/長方形 3">
            <a:extLst>
              <a:ext uri="{FF2B5EF4-FFF2-40B4-BE49-F238E27FC236}">
                <a16:creationId xmlns:a16="http://schemas.microsoft.com/office/drawing/2014/main" id="{A7A75C9E-7361-BEFA-3AFC-FB12D2C0EFE8}"/>
              </a:ext>
            </a:extLst>
          </p:cNvPr>
          <p:cNvSpPr/>
          <p:nvPr/>
        </p:nvSpPr>
        <p:spPr>
          <a:xfrm>
            <a:off x="801251" y="6469067"/>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976060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09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E60D57D-95DE-E599-792D-46AF13EACC1D}"/>
              </a:ext>
            </a:extLst>
          </p:cNvPr>
          <p:cNvSpPr txBox="1"/>
          <p:nvPr/>
        </p:nvSpPr>
        <p:spPr>
          <a:xfrm>
            <a:off x="340659" y="233082"/>
            <a:ext cx="9439835" cy="892552"/>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３．賛否を明らかにしない共有者がいる場合の管理</a:t>
            </a:r>
            <a:endParaRPr kumimoji="1" lang="en-US" altLang="ja-JP" sz="28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en-US" altLang="ja-JP" sz="2400" dirty="0">
                <a:latin typeface="UD デジタル 教科書体 N-R" panose="02020400000000000000" pitchFamily="17" charset="-128"/>
                <a:ea typeface="UD デジタル 教科書体 N-R" panose="02020400000000000000" pitchFamily="17" charset="-128"/>
              </a:rPr>
              <a:t>【</a:t>
            </a:r>
            <a:r>
              <a:rPr kumimoji="1" lang="ja-JP" altLang="en-US" sz="2400" dirty="0">
                <a:latin typeface="UD デジタル 教科書体 N-R" panose="02020400000000000000" pitchFamily="17" charset="-128"/>
                <a:ea typeface="UD デジタル 教科書体 N-R" panose="02020400000000000000" pitchFamily="17" charset="-128"/>
              </a:rPr>
              <a:t>　旧民法の課題と見直しによる改正法　</a:t>
            </a:r>
            <a:r>
              <a:rPr kumimoji="1" lang="en-US" altLang="ja-JP" sz="2400" dirty="0">
                <a:latin typeface="UD デジタル 教科書体 N-R" panose="02020400000000000000" pitchFamily="17" charset="-128"/>
                <a:ea typeface="UD デジタル 教科書体 N-R" panose="02020400000000000000" pitchFamily="17" charset="-128"/>
              </a:rPr>
              <a:t>】</a:t>
            </a:r>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graphicFrame>
        <p:nvGraphicFramePr>
          <p:cNvPr id="3" name="表 2">
            <a:extLst>
              <a:ext uri="{FF2B5EF4-FFF2-40B4-BE49-F238E27FC236}">
                <a16:creationId xmlns:a16="http://schemas.microsoft.com/office/drawing/2014/main" id="{2687608D-614A-E240-E866-96E6A2264DD4}"/>
              </a:ext>
            </a:extLst>
          </p:cNvPr>
          <p:cNvGraphicFramePr>
            <a:graphicFrameLocks noGrp="1"/>
          </p:cNvGraphicFramePr>
          <p:nvPr>
            <p:extLst>
              <p:ext uri="{D42A27DB-BD31-4B8C-83A1-F6EECF244321}">
                <p14:modId xmlns:p14="http://schemas.microsoft.com/office/powerpoint/2010/main" val="2036574096"/>
              </p:ext>
            </p:extLst>
          </p:nvPr>
        </p:nvGraphicFramePr>
        <p:xfrm>
          <a:off x="378461" y="1121715"/>
          <a:ext cx="9070340" cy="4696379"/>
        </p:xfrm>
        <a:graphic>
          <a:graphicData uri="http://schemas.openxmlformats.org/drawingml/2006/table">
            <a:tbl>
              <a:tblPr firstRow="1" bandRow="1">
                <a:tableStyleId>{5940675A-B579-460E-94D1-54222C63F5DA}</a:tableStyleId>
              </a:tblPr>
              <a:tblGrid>
                <a:gridCol w="1118881">
                  <a:extLst>
                    <a:ext uri="{9D8B030D-6E8A-4147-A177-3AD203B41FA5}">
                      <a16:colId xmlns:a16="http://schemas.microsoft.com/office/drawing/2014/main" val="2493181522"/>
                    </a:ext>
                  </a:extLst>
                </a:gridCol>
                <a:gridCol w="7951459">
                  <a:extLst>
                    <a:ext uri="{9D8B030D-6E8A-4147-A177-3AD203B41FA5}">
                      <a16:colId xmlns:a16="http://schemas.microsoft.com/office/drawing/2014/main" val="3461165622"/>
                    </a:ext>
                  </a:extLst>
                </a:gridCol>
              </a:tblGrid>
              <a:tr h="1699378">
                <a:tc>
                  <a:txBody>
                    <a:bodyPr/>
                    <a:lstStyle/>
                    <a:p>
                      <a:r>
                        <a:rPr kumimoji="1" lang="ja-JP" altLang="en-US" sz="2000" b="0" dirty="0">
                          <a:latin typeface="UD デジタル 教科書体 N-R" panose="02020400000000000000" pitchFamily="17" charset="-128"/>
                          <a:ea typeface="UD デジタル 教科書体 N-R" panose="02020400000000000000" pitchFamily="17" charset="-128"/>
                        </a:rPr>
                        <a:t>旧民法</a:t>
                      </a:r>
                      <a:endParaRPr kumimoji="1" lang="en-US" altLang="ja-JP" sz="2000" b="0" dirty="0">
                        <a:latin typeface="UD デジタル 教科書体 N-R" panose="02020400000000000000" pitchFamily="17" charset="-128"/>
                        <a:ea typeface="UD デジタル 教科書体 N-R" panose="02020400000000000000" pitchFamily="17" charset="-128"/>
                      </a:endParaRPr>
                    </a:p>
                    <a:p>
                      <a:r>
                        <a:rPr kumimoji="1" lang="ja-JP" altLang="en-US" sz="2000" b="0" dirty="0">
                          <a:latin typeface="UD デジタル 教科書体 N-R" panose="02020400000000000000" pitchFamily="17" charset="-128"/>
                          <a:ea typeface="UD デジタル 教科書体 N-R" panose="02020400000000000000" pitchFamily="17" charset="-128"/>
                        </a:rPr>
                        <a:t>の課題</a:t>
                      </a:r>
                    </a:p>
                  </a:txBody>
                  <a:tcPr anchor="ctr"/>
                </a:tc>
                <a:tc>
                  <a:txBody>
                    <a:bodyPr/>
                    <a:lstStyle/>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社会経済活動の広域化、国際化等の社会経済情勢の変化に伴い、</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共有者が共有物から遠く離れて居住・活動していることや共有者　</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間の人的関係が希薄化することが増加しています。</a:t>
                      </a: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a:t>
                      </a:r>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共有物の管理に関心を持たず、連絡をとっても明確な返答をしな</a:t>
                      </a:r>
                      <a:endParaRPr kumimoji="1" lang="en-US" altLang="ja-JP"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い共有者がいる場合には、共有物の管理が困難になります。</a:t>
                      </a:r>
                      <a:endParaRPr kumimoji="1" lang="ja-JP" altLang="en-US" sz="2000" b="0" dirty="0">
                        <a:latin typeface="UD デジタル 教科書体 N-R" panose="02020400000000000000" pitchFamily="17" charset="-128"/>
                        <a:ea typeface="UD デジタル 教科書体 N-R" panose="02020400000000000000" pitchFamily="17" charset="-128"/>
                      </a:endParaRPr>
                    </a:p>
                  </a:txBody>
                  <a:tcPr/>
                </a:tc>
                <a:extLst>
                  <a:ext uri="{0D108BD9-81ED-4DB2-BD59-A6C34878D82A}">
                    <a16:rowId xmlns:a16="http://schemas.microsoft.com/office/drawing/2014/main" val="4255029940"/>
                  </a:ext>
                </a:extLst>
              </a:tr>
              <a:tr h="2997001">
                <a:tc>
                  <a:txBody>
                    <a:bodyPr/>
                    <a:lstStyle/>
                    <a:p>
                      <a:r>
                        <a:rPr kumimoji="1" lang="ja-JP" altLang="en-US" sz="2000" b="0" dirty="0">
                          <a:latin typeface="UD デジタル 教科書体 N-R" panose="02020400000000000000" pitchFamily="17" charset="-128"/>
                          <a:ea typeface="UD デジタル 教科書体 N-R" panose="02020400000000000000" pitchFamily="17" charset="-128"/>
                        </a:rPr>
                        <a:t>改正法</a:t>
                      </a:r>
                    </a:p>
                  </a:txBody>
                  <a:tcPr anchor="ctr"/>
                </a:tc>
                <a:tc>
                  <a:txBody>
                    <a:bodyPr/>
                    <a:lstStyle/>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賛否を明らかにしない共有者がいる場合には、</a:t>
                      </a:r>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裁判所の決定</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を得</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て、</a:t>
                      </a:r>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その共有者以外の共有者の持分の過半数</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により、管理に関す</a:t>
                      </a: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る事項を決定することができる（新民法</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252Ⅱ②</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p>
                    <a:p>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a:t>
                      </a:r>
                      <a:r>
                        <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a:t>
                      </a:r>
                      <a:r>
                        <a:rPr kumimoji="1" lang="ja-JP" altLang="en-US" sz="17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変更行為</a:t>
                      </a:r>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や賛否を明らかにしない</a:t>
                      </a:r>
                      <a:r>
                        <a:rPr kumimoji="1" lang="ja-JP" altLang="en-US" sz="17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共有者が共有持分を失うことになる行為</a:t>
                      </a:r>
                      <a:endParaRPr kumimoji="1" lang="en-US" altLang="ja-JP" sz="17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7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a:t>
                      </a:r>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（抵当権の設定等）には、利用</a:t>
                      </a:r>
                      <a:r>
                        <a:rPr kumimoji="1" lang="ja-JP" altLang="en-US" sz="17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不可</a:t>
                      </a:r>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p>
                    <a:p>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a:t>
                      </a:r>
                      <a:r>
                        <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a:t>
                      </a:r>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賛否を明らかにしない共有者の持分が、他の共有者の持分を超えている場</a:t>
                      </a:r>
                      <a:endPar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合や、複数の共有者が賛否を明らかにしない場合であっても、利用可能。</a:t>
                      </a:r>
                      <a:endPar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a:t>
                      </a:r>
                      <a:r>
                        <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a:t>
                      </a:r>
                      <a:r>
                        <a:rPr kumimoji="1" lang="ja-JP" altLang="en-US" sz="1700" b="0" i="0" u="none" strike="noStrike" kern="1200" baseline="0" dirty="0">
                          <a:solidFill>
                            <a:schemeClr val="tx1"/>
                          </a:solidFill>
                          <a:latin typeface="+mn-lt"/>
                          <a:ea typeface="+mn-ea"/>
                          <a:cs typeface="+mn-cs"/>
                        </a:rPr>
                        <a:t>賛否を明らかにしない共有者に加えて所在等不明共有者がいるときは、この手</a:t>
                      </a:r>
                      <a:endParaRPr kumimoji="1" lang="en-US" altLang="ja-JP" sz="1700" b="0" i="0" u="none" strike="noStrike" kern="1200" baseline="0" dirty="0">
                        <a:solidFill>
                          <a:schemeClr val="tx1"/>
                        </a:solidFill>
                        <a:latin typeface="+mn-lt"/>
                        <a:ea typeface="+mn-ea"/>
                        <a:cs typeface="+mn-cs"/>
                      </a:endParaRPr>
                    </a:p>
                    <a:p>
                      <a:r>
                        <a:rPr kumimoji="1" lang="ja-JP" altLang="en-US" sz="1700" b="0" i="0" u="none" strike="noStrike" kern="1200" baseline="0" dirty="0">
                          <a:solidFill>
                            <a:schemeClr val="tx1"/>
                          </a:solidFill>
                          <a:latin typeface="+mn-lt"/>
                          <a:ea typeface="+mn-ea"/>
                          <a:cs typeface="+mn-cs"/>
                        </a:rPr>
                        <a:t>　　　続と併せて別の手続もとることで、それ以外の共有者の決定で管理をすることが</a:t>
                      </a:r>
                      <a:endParaRPr kumimoji="1" lang="en-US" altLang="ja-JP" sz="1700" b="0" i="0" u="none" strike="noStrike" kern="1200" baseline="0" dirty="0">
                        <a:solidFill>
                          <a:schemeClr val="tx1"/>
                        </a:solidFill>
                        <a:latin typeface="+mn-lt"/>
                        <a:ea typeface="+mn-ea"/>
                        <a:cs typeface="+mn-cs"/>
                      </a:endParaRPr>
                    </a:p>
                    <a:p>
                      <a:r>
                        <a:rPr kumimoji="1" lang="ja-JP" altLang="en-US" sz="1700" b="0" i="0" u="none" strike="noStrike" kern="1200" baseline="0" dirty="0">
                          <a:solidFill>
                            <a:schemeClr val="tx1"/>
                          </a:solidFill>
                          <a:latin typeface="+mn-lt"/>
                          <a:ea typeface="+mn-ea"/>
                          <a:cs typeface="+mn-cs"/>
                        </a:rPr>
                        <a:t>　　　可能</a:t>
                      </a:r>
                      <a:endParaRPr kumimoji="1" lang="en-US" altLang="ja-JP"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txBody>
                  <a:tcPr/>
                </a:tc>
                <a:extLst>
                  <a:ext uri="{0D108BD9-81ED-4DB2-BD59-A6C34878D82A}">
                    <a16:rowId xmlns:a16="http://schemas.microsoft.com/office/drawing/2014/main" val="2755395915"/>
                  </a:ext>
                </a:extLst>
              </a:tr>
            </a:tbl>
          </a:graphicData>
        </a:graphic>
      </p:graphicFrame>
      <p:pic>
        <p:nvPicPr>
          <p:cNvPr id="4" name="録音したサウンド">
            <a:hlinkClick r:id="" action="ppaction://media"/>
            <a:extLst>
              <a:ext uri="{FF2B5EF4-FFF2-40B4-BE49-F238E27FC236}">
                <a16:creationId xmlns:a16="http://schemas.microsoft.com/office/drawing/2014/main" id="{8B8F0440-D9F5-5AA9-FB8F-C27746E21BF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922808" y="552543"/>
            <a:ext cx="487363" cy="487363"/>
          </a:xfrm>
          <a:prstGeom prst="rect">
            <a:avLst/>
          </a:prstGeom>
        </p:spPr>
      </p:pic>
      <p:sp>
        <p:nvSpPr>
          <p:cNvPr id="5" name="正方形/長方形 4">
            <a:extLst>
              <a:ext uri="{FF2B5EF4-FFF2-40B4-BE49-F238E27FC236}">
                <a16:creationId xmlns:a16="http://schemas.microsoft.com/office/drawing/2014/main" id="{E1FF2738-E1D5-3D9E-2DE1-4945575ED486}"/>
              </a:ext>
            </a:extLst>
          </p:cNvPr>
          <p:cNvSpPr/>
          <p:nvPr/>
        </p:nvSpPr>
        <p:spPr>
          <a:xfrm>
            <a:off x="801251" y="6469067"/>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38296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6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3E08D303-061B-A693-A473-099FDE0A7F92}"/>
              </a:ext>
            </a:extLst>
          </p:cNvPr>
          <p:cNvGraphicFramePr>
            <a:graphicFrameLocks noGrp="1"/>
          </p:cNvGraphicFramePr>
          <p:nvPr>
            <p:extLst>
              <p:ext uri="{D42A27DB-BD31-4B8C-83A1-F6EECF244321}">
                <p14:modId xmlns:p14="http://schemas.microsoft.com/office/powerpoint/2010/main" val="3359368661"/>
              </p:ext>
            </p:extLst>
          </p:nvPr>
        </p:nvGraphicFramePr>
        <p:xfrm>
          <a:off x="588579" y="263187"/>
          <a:ext cx="9171204" cy="2164703"/>
        </p:xfrm>
        <a:graphic>
          <a:graphicData uri="http://schemas.openxmlformats.org/drawingml/2006/table">
            <a:tbl>
              <a:tblPr firstRow="1" bandRow="1">
                <a:tableStyleId>{5940675A-B579-460E-94D1-54222C63F5DA}</a:tableStyleId>
              </a:tblPr>
              <a:tblGrid>
                <a:gridCol w="987973">
                  <a:extLst>
                    <a:ext uri="{9D8B030D-6E8A-4147-A177-3AD203B41FA5}">
                      <a16:colId xmlns:a16="http://schemas.microsoft.com/office/drawing/2014/main" val="2493181522"/>
                    </a:ext>
                  </a:extLst>
                </a:gridCol>
                <a:gridCol w="8183231">
                  <a:extLst>
                    <a:ext uri="{9D8B030D-6E8A-4147-A177-3AD203B41FA5}">
                      <a16:colId xmlns:a16="http://schemas.microsoft.com/office/drawing/2014/main" val="3461165622"/>
                    </a:ext>
                  </a:extLst>
                </a:gridCol>
              </a:tblGrid>
              <a:tr h="2164703">
                <a:tc>
                  <a:txBody>
                    <a:bodyPr/>
                    <a:lstStyle/>
                    <a:p>
                      <a:r>
                        <a:rPr kumimoji="1" lang="ja-JP" altLang="en-US" sz="2000" b="0" dirty="0">
                          <a:latin typeface="UD デジタル 教科書体 N-R" panose="02020400000000000000" pitchFamily="17" charset="-128"/>
                          <a:ea typeface="UD デジタル 教科書体 N-R" panose="02020400000000000000" pitchFamily="17" charset="-128"/>
                        </a:rPr>
                        <a:t>改正法</a:t>
                      </a:r>
                    </a:p>
                  </a:txBody>
                  <a:tcPr anchor="ctr"/>
                </a:tc>
                <a:tc>
                  <a:txBody>
                    <a:bodyPr/>
                    <a:lstStyle/>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〇手続きの流れ</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・裁判所が対象共有者に対して賛否明示期間内に賛否を明らかにす</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べき旨を通知</a:t>
                      </a: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・賛否を明らかにした共有者がいる場合には、裁判所は、その共有</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者については認容決定ができない（後の共有者間の決定において</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その共有者を排除することができない）</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txBody>
                  <a:tcPr/>
                </a:tc>
                <a:extLst>
                  <a:ext uri="{0D108BD9-81ED-4DB2-BD59-A6C34878D82A}">
                    <a16:rowId xmlns:a16="http://schemas.microsoft.com/office/drawing/2014/main" val="4255029940"/>
                  </a:ext>
                </a:extLst>
              </a:tr>
            </a:tbl>
          </a:graphicData>
        </a:graphic>
      </p:graphicFrame>
      <p:pic>
        <p:nvPicPr>
          <p:cNvPr id="3" name="録音したサウンド">
            <a:hlinkClick r:id="" action="ppaction://media"/>
            <a:extLst>
              <a:ext uri="{FF2B5EF4-FFF2-40B4-BE49-F238E27FC236}">
                <a16:creationId xmlns:a16="http://schemas.microsoft.com/office/drawing/2014/main" id="{52722CFB-B65D-79F6-3AE8-0E68886D976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587937" y="263187"/>
            <a:ext cx="487363" cy="487363"/>
          </a:xfrm>
          <a:prstGeom prst="rect">
            <a:avLst/>
          </a:prstGeom>
        </p:spPr>
      </p:pic>
      <p:sp>
        <p:nvSpPr>
          <p:cNvPr id="4" name="正方形/長方形 3">
            <a:extLst>
              <a:ext uri="{FF2B5EF4-FFF2-40B4-BE49-F238E27FC236}">
                <a16:creationId xmlns:a16="http://schemas.microsoft.com/office/drawing/2014/main" id="{A4BD8F80-2491-9D5A-71B3-9B8BA76079D7}"/>
              </a:ext>
            </a:extLst>
          </p:cNvPr>
          <p:cNvSpPr/>
          <p:nvPr/>
        </p:nvSpPr>
        <p:spPr>
          <a:xfrm>
            <a:off x="801251" y="6469067"/>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674819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7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11D1E913-F10B-CC97-06FA-0325515630BE}"/>
              </a:ext>
            </a:extLst>
          </p:cNvPr>
          <p:cNvSpPr txBox="1"/>
          <p:nvPr/>
        </p:nvSpPr>
        <p:spPr>
          <a:xfrm>
            <a:off x="466165" y="264604"/>
            <a:ext cx="9439835" cy="892552"/>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４．所在不明共有者がいる場合の変更・管理</a:t>
            </a:r>
            <a:endParaRPr kumimoji="1" lang="en-US" altLang="ja-JP" sz="28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en-US" altLang="ja-JP" sz="2400" dirty="0">
                <a:latin typeface="UD デジタル 教科書体 N-R" panose="02020400000000000000" pitchFamily="17" charset="-128"/>
                <a:ea typeface="UD デジタル 教科書体 N-R" panose="02020400000000000000" pitchFamily="17" charset="-128"/>
              </a:rPr>
              <a:t>【</a:t>
            </a:r>
            <a:r>
              <a:rPr kumimoji="1" lang="ja-JP" altLang="en-US" sz="2400" dirty="0">
                <a:latin typeface="UD デジタル 教科書体 N-R" panose="02020400000000000000" pitchFamily="17" charset="-128"/>
                <a:ea typeface="UD デジタル 教科書体 N-R" panose="02020400000000000000" pitchFamily="17" charset="-128"/>
              </a:rPr>
              <a:t>　旧民法の課題と見直しによる改正法　</a:t>
            </a:r>
            <a:r>
              <a:rPr kumimoji="1" lang="en-US" altLang="ja-JP" sz="2400" dirty="0">
                <a:latin typeface="UD デジタル 教科書体 N-R" panose="02020400000000000000" pitchFamily="17" charset="-128"/>
                <a:ea typeface="UD デジタル 教科書体 N-R" panose="02020400000000000000" pitchFamily="17" charset="-128"/>
              </a:rPr>
              <a:t>】</a:t>
            </a:r>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graphicFrame>
        <p:nvGraphicFramePr>
          <p:cNvPr id="2" name="表 1">
            <a:extLst>
              <a:ext uri="{FF2B5EF4-FFF2-40B4-BE49-F238E27FC236}">
                <a16:creationId xmlns:a16="http://schemas.microsoft.com/office/drawing/2014/main" id="{FD0F1B2B-928D-A78E-956C-A41C9009A714}"/>
              </a:ext>
            </a:extLst>
          </p:cNvPr>
          <p:cNvGraphicFramePr>
            <a:graphicFrameLocks noGrp="1"/>
          </p:cNvGraphicFramePr>
          <p:nvPr>
            <p:extLst>
              <p:ext uri="{D42A27DB-BD31-4B8C-83A1-F6EECF244321}">
                <p14:modId xmlns:p14="http://schemas.microsoft.com/office/powerpoint/2010/main" val="2186809938"/>
              </p:ext>
            </p:extLst>
          </p:nvPr>
        </p:nvGraphicFramePr>
        <p:xfrm>
          <a:off x="378461" y="1121715"/>
          <a:ext cx="9070340" cy="4917241"/>
        </p:xfrm>
        <a:graphic>
          <a:graphicData uri="http://schemas.openxmlformats.org/drawingml/2006/table">
            <a:tbl>
              <a:tblPr firstRow="1" bandRow="1">
                <a:tableStyleId>{5940675A-B579-460E-94D1-54222C63F5DA}</a:tableStyleId>
              </a:tblPr>
              <a:tblGrid>
                <a:gridCol w="1118881">
                  <a:extLst>
                    <a:ext uri="{9D8B030D-6E8A-4147-A177-3AD203B41FA5}">
                      <a16:colId xmlns:a16="http://schemas.microsoft.com/office/drawing/2014/main" val="2493181522"/>
                    </a:ext>
                  </a:extLst>
                </a:gridCol>
                <a:gridCol w="7951459">
                  <a:extLst>
                    <a:ext uri="{9D8B030D-6E8A-4147-A177-3AD203B41FA5}">
                      <a16:colId xmlns:a16="http://schemas.microsoft.com/office/drawing/2014/main" val="3461165622"/>
                    </a:ext>
                  </a:extLst>
                </a:gridCol>
              </a:tblGrid>
              <a:tr h="1699378">
                <a:tc>
                  <a:txBody>
                    <a:bodyPr/>
                    <a:lstStyle/>
                    <a:p>
                      <a:r>
                        <a:rPr kumimoji="1" lang="ja-JP" altLang="en-US" sz="2000" b="0" dirty="0">
                          <a:latin typeface="UD デジタル 教科書体 N-R" panose="02020400000000000000" pitchFamily="17" charset="-128"/>
                          <a:ea typeface="UD デジタル 教科書体 N-R" panose="02020400000000000000" pitchFamily="17" charset="-128"/>
                        </a:rPr>
                        <a:t>旧民法</a:t>
                      </a:r>
                      <a:endParaRPr kumimoji="1" lang="en-US" altLang="ja-JP" sz="2000" b="0" dirty="0">
                        <a:latin typeface="UD デジタル 教科書体 N-R" panose="02020400000000000000" pitchFamily="17" charset="-128"/>
                        <a:ea typeface="UD デジタル 教科書体 N-R" panose="02020400000000000000" pitchFamily="17" charset="-128"/>
                      </a:endParaRPr>
                    </a:p>
                    <a:p>
                      <a:r>
                        <a:rPr kumimoji="1" lang="ja-JP" altLang="en-US" sz="2000" b="0" dirty="0">
                          <a:latin typeface="UD デジタル 教科書体 N-R" panose="02020400000000000000" pitchFamily="17" charset="-128"/>
                          <a:ea typeface="UD デジタル 教科書体 N-R" panose="02020400000000000000" pitchFamily="17" charset="-128"/>
                        </a:rPr>
                        <a:t>の課題</a:t>
                      </a:r>
                    </a:p>
                  </a:txBody>
                  <a:tcPr anchor="ctr"/>
                </a:tc>
                <a:tc>
                  <a:txBody>
                    <a:bodyPr/>
                    <a:lstStyle/>
                    <a:p>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○所在等不明共有者</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（必要な調査を尽くしても氏名等や所在が不明　</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な共有者）がいる場合には、その所在等不明共有者の同意を得る</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ことができず、共有物に</a:t>
                      </a:r>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変更</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を加えることについて、共有者</a:t>
                      </a:r>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全員</a:t>
                      </a:r>
                      <a:endParaRPr kumimoji="1" lang="en-US" altLang="ja-JP"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の同意を得ることができない。</a:t>
                      </a: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管理</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に関する事項についても、所在等不明共有者以外の共有者の</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持分が過半数に及ばないケースなどでは、</a:t>
                      </a:r>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決定ができない</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endParaRPr kumimoji="1" lang="ja-JP" altLang="en-US" sz="2000" b="0" dirty="0">
                        <a:latin typeface="UD デジタル 教科書体 N-R" panose="02020400000000000000" pitchFamily="17" charset="-128"/>
                        <a:ea typeface="UD デジタル 教科書体 N-R" panose="02020400000000000000" pitchFamily="17" charset="-128"/>
                      </a:endParaRPr>
                    </a:p>
                  </a:txBody>
                  <a:tcPr/>
                </a:tc>
                <a:extLst>
                  <a:ext uri="{0D108BD9-81ED-4DB2-BD59-A6C34878D82A}">
                    <a16:rowId xmlns:a16="http://schemas.microsoft.com/office/drawing/2014/main" val="4255029940"/>
                  </a:ext>
                </a:extLst>
              </a:tr>
              <a:tr h="2997001">
                <a:tc>
                  <a:txBody>
                    <a:bodyPr/>
                    <a:lstStyle/>
                    <a:p>
                      <a:r>
                        <a:rPr kumimoji="1" lang="ja-JP" altLang="en-US" sz="2000" b="0" dirty="0">
                          <a:latin typeface="UD デジタル 教科書体 N-R" panose="02020400000000000000" pitchFamily="17" charset="-128"/>
                          <a:ea typeface="UD デジタル 教科書体 N-R" panose="02020400000000000000" pitchFamily="17" charset="-128"/>
                        </a:rPr>
                        <a:t>改正法</a:t>
                      </a:r>
                    </a:p>
                  </a:txBody>
                  <a:tcPr anchor="ctr"/>
                </a:tc>
                <a:tc>
                  <a:txBody>
                    <a:bodyPr/>
                    <a:lstStyle/>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所在等不明共有者がいる場合には、</a:t>
                      </a:r>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裁判所の決定</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を得て、</a:t>
                      </a: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① </a:t>
                      </a:r>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所在等不明共有者以外の共有者全員の同意</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により、共有物に</a:t>
                      </a:r>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変更</a:t>
                      </a:r>
                      <a:endParaRPr kumimoji="1" lang="en-US" altLang="ja-JP"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を加えることができる（新民法</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251Ⅱ</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② </a:t>
                      </a:r>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所在等不明共有者以外の共有者の持分の過半数</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により、</a:t>
                      </a:r>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管理</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に関　</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する事項を決定することができる（新民法</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252Ⅱ①</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p>
                    <a:p>
                      <a:r>
                        <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a:t>
                      </a:r>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所在等不明共有者が</a:t>
                      </a:r>
                      <a:r>
                        <a:rPr kumimoji="1" lang="ja-JP" altLang="en-US" sz="17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共有持分を失うことになる行為</a:t>
                      </a:r>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（抵当権の設定等）には、</a:t>
                      </a:r>
                      <a:endPar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利用</a:t>
                      </a:r>
                      <a:r>
                        <a:rPr kumimoji="1" lang="ja-JP" altLang="en-US" sz="17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不可</a:t>
                      </a:r>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p>
                    <a:p>
                      <a:r>
                        <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a:t>
                      </a:r>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所在等不明共有者の持分が、所在等不明共有者以外の共有者の持分を超えて</a:t>
                      </a:r>
                      <a:endPar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いる場合や、複数の共有者が所在等不明の場合であっても、利用可能。</a:t>
                      </a:r>
                      <a:endPar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txBody>
                  <a:tcPr/>
                </a:tc>
                <a:extLst>
                  <a:ext uri="{0D108BD9-81ED-4DB2-BD59-A6C34878D82A}">
                    <a16:rowId xmlns:a16="http://schemas.microsoft.com/office/drawing/2014/main" val="2755395915"/>
                  </a:ext>
                </a:extLst>
              </a:tr>
            </a:tbl>
          </a:graphicData>
        </a:graphic>
      </p:graphicFrame>
      <p:pic>
        <p:nvPicPr>
          <p:cNvPr id="4" name="録音したサウンド">
            <a:hlinkClick r:id="" action="ppaction://media"/>
            <a:extLst>
              <a:ext uri="{FF2B5EF4-FFF2-40B4-BE49-F238E27FC236}">
                <a16:creationId xmlns:a16="http://schemas.microsoft.com/office/drawing/2014/main" id="{43DE8E75-8CBA-58F7-70F1-581FCB40876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406901" y="575362"/>
            <a:ext cx="487363" cy="487363"/>
          </a:xfrm>
          <a:prstGeom prst="rect">
            <a:avLst/>
          </a:prstGeom>
        </p:spPr>
      </p:pic>
      <p:sp>
        <p:nvSpPr>
          <p:cNvPr id="5" name="正方形/長方形 4">
            <a:extLst>
              <a:ext uri="{FF2B5EF4-FFF2-40B4-BE49-F238E27FC236}">
                <a16:creationId xmlns:a16="http://schemas.microsoft.com/office/drawing/2014/main" id="{3ACB5A58-A078-5D1C-C4BE-35F5DE83F527}"/>
              </a:ext>
            </a:extLst>
          </p:cNvPr>
          <p:cNvSpPr/>
          <p:nvPr/>
        </p:nvSpPr>
        <p:spPr>
          <a:xfrm>
            <a:off x="801251" y="6469067"/>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939353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6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31A5D69D-CE75-98D0-F064-619941E69C81}"/>
              </a:ext>
            </a:extLst>
          </p:cNvPr>
          <p:cNvSpPr txBox="1"/>
          <p:nvPr/>
        </p:nvSpPr>
        <p:spPr>
          <a:xfrm>
            <a:off x="466165" y="112204"/>
            <a:ext cx="9439835" cy="892552"/>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５．</a:t>
            </a:r>
            <a:r>
              <a:rPr lang="ja-JP" altLang="en-US" sz="2800" b="1" i="0" u="none" strike="noStrike" baseline="0" dirty="0">
                <a:latin typeface="UD デジタル 教科書体 N-R" panose="02020400000000000000" pitchFamily="17" charset="-128"/>
                <a:ea typeface="UD デジタル 教科書体 N-R" panose="02020400000000000000" pitchFamily="17" charset="-128"/>
              </a:rPr>
              <a:t>共有物の管理者／共有の規定と遺産共有持分</a:t>
            </a:r>
            <a:endParaRPr kumimoji="1" lang="en-US" altLang="ja-JP" sz="28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en-US" altLang="ja-JP" sz="2400" dirty="0">
                <a:latin typeface="UD デジタル 教科書体 N-R" panose="02020400000000000000" pitchFamily="17" charset="-128"/>
                <a:ea typeface="UD デジタル 教科書体 N-R" panose="02020400000000000000" pitchFamily="17" charset="-128"/>
              </a:rPr>
              <a:t>【</a:t>
            </a:r>
            <a:r>
              <a:rPr kumimoji="1" lang="ja-JP" altLang="en-US" sz="2400" dirty="0">
                <a:latin typeface="UD デジタル 教科書体 N-R" panose="02020400000000000000" pitchFamily="17" charset="-128"/>
                <a:ea typeface="UD デジタル 教科書体 N-R" panose="02020400000000000000" pitchFamily="17" charset="-128"/>
              </a:rPr>
              <a:t>　旧民法の課題と見直しによる改正法　</a:t>
            </a:r>
            <a:r>
              <a:rPr kumimoji="1" lang="en-US" altLang="ja-JP" sz="2400" dirty="0">
                <a:latin typeface="UD デジタル 教科書体 N-R" panose="02020400000000000000" pitchFamily="17" charset="-128"/>
                <a:ea typeface="UD デジタル 教科書体 N-R" panose="02020400000000000000" pitchFamily="17" charset="-128"/>
              </a:rPr>
              <a:t>】</a:t>
            </a:r>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graphicFrame>
        <p:nvGraphicFramePr>
          <p:cNvPr id="5" name="表 4">
            <a:extLst>
              <a:ext uri="{FF2B5EF4-FFF2-40B4-BE49-F238E27FC236}">
                <a16:creationId xmlns:a16="http://schemas.microsoft.com/office/drawing/2014/main" id="{7EDB46D0-2B24-6ABE-5036-A84301E0D737}"/>
              </a:ext>
            </a:extLst>
          </p:cNvPr>
          <p:cNvGraphicFramePr>
            <a:graphicFrameLocks noGrp="1"/>
          </p:cNvGraphicFramePr>
          <p:nvPr>
            <p:extLst>
              <p:ext uri="{D42A27DB-BD31-4B8C-83A1-F6EECF244321}">
                <p14:modId xmlns:p14="http://schemas.microsoft.com/office/powerpoint/2010/main" val="588361760"/>
              </p:ext>
            </p:extLst>
          </p:nvPr>
        </p:nvGraphicFramePr>
        <p:xfrm>
          <a:off x="650912" y="962343"/>
          <a:ext cx="9070340" cy="5257800"/>
        </p:xfrm>
        <a:graphic>
          <a:graphicData uri="http://schemas.openxmlformats.org/drawingml/2006/table">
            <a:tbl>
              <a:tblPr firstRow="1" bandRow="1">
                <a:tableStyleId>{5940675A-B579-460E-94D1-54222C63F5DA}</a:tableStyleId>
              </a:tblPr>
              <a:tblGrid>
                <a:gridCol w="1118881">
                  <a:extLst>
                    <a:ext uri="{9D8B030D-6E8A-4147-A177-3AD203B41FA5}">
                      <a16:colId xmlns:a16="http://schemas.microsoft.com/office/drawing/2014/main" val="1219643440"/>
                    </a:ext>
                  </a:extLst>
                </a:gridCol>
                <a:gridCol w="7951459">
                  <a:extLst>
                    <a:ext uri="{9D8B030D-6E8A-4147-A177-3AD203B41FA5}">
                      <a16:colId xmlns:a16="http://schemas.microsoft.com/office/drawing/2014/main" val="995072910"/>
                    </a:ext>
                  </a:extLst>
                </a:gridCol>
              </a:tblGrid>
              <a:tr h="348297">
                <a:tc gridSpan="2">
                  <a:txBody>
                    <a:bodyPr/>
                    <a:lstStyle/>
                    <a:p>
                      <a:r>
                        <a:rPr kumimoji="1" lang="ja-JP" altLang="en-US" sz="2200" b="0" dirty="0">
                          <a:latin typeface="UD デジタル 教科書体 N-R" panose="02020400000000000000" pitchFamily="17" charset="-128"/>
                          <a:ea typeface="UD デジタル 教科書体 N-R" panose="02020400000000000000" pitchFamily="17" charset="-128"/>
                        </a:rPr>
                        <a:t>１．共有物の管理者</a:t>
                      </a:r>
                    </a:p>
                  </a:txBody>
                  <a:tcPr anchor="ctr">
                    <a:solidFill>
                      <a:schemeClr val="bg1">
                        <a:lumMod val="85000"/>
                      </a:schemeClr>
                    </a:solidFill>
                  </a:tcPr>
                </a:tc>
                <a:tc hMerge="1">
                  <a:txBody>
                    <a:bodyPr/>
                    <a:lstStyle/>
                    <a:p>
                      <a:endParaRPr kumimoji="1" lang="ja-JP" altLang="en-US" sz="2000" b="0" dirty="0">
                        <a:latin typeface="UD デジタル 教科書体 N-R" panose="02020400000000000000" pitchFamily="17" charset="-128"/>
                        <a:ea typeface="UD デジタル 教科書体 N-R" panose="02020400000000000000" pitchFamily="17" charset="-128"/>
                      </a:endParaRPr>
                    </a:p>
                  </a:txBody>
                  <a:tcPr/>
                </a:tc>
                <a:extLst>
                  <a:ext uri="{0D108BD9-81ED-4DB2-BD59-A6C34878D82A}">
                    <a16:rowId xmlns:a16="http://schemas.microsoft.com/office/drawing/2014/main" val="858337990"/>
                  </a:ext>
                </a:extLst>
              </a:tr>
              <a:tr h="1247457">
                <a:tc>
                  <a:txBody>
                    <a:bodyPr/>
                    <a:lstStyle/>
                    <a:p>
                      <a:r>
                        <a:rPr kumimoji="1" lang="ja-JP" altLang="en-US" sz="2000" b="0" dirty="0">
                          <a:latin typeface="UD デジタル 教科書体 N-R" panose="02020400000000000000" pitchFamily="17" charset="-128"/>
                          <a:ea typeface="UD デジタル 教科書体 N-R" panose="02020400000000000000" pitchFamily="17" charset="-128"/>
                        </a:rPr>
                        <a:t>旧民法</a:t>
                      </a:r>
                      <a:endParaRPr kumimoji="1" lang="en-US" altLang="ja-JP" sz="2000" b="0" dirty="0">
                        <a:latin typeface="UD デジタル 教科書体 N-R" panose="02020400000000000000" pitchFamily="17" charset="-128"/>
                        <a:ea typeface="UD デジタル 教科書体 N-R" panose="02020400000000000000" pitchFamily="17" charset="-128"/>
                      </a:endParaRPr>
                    </a:p>
                    <a:p>
                      <a:r>
                        <a:rPr kumimoji="1" lang="ja-JP" altLang="en-US" sz="2000" b="0" dirty="0">
                          <a:latin typeface="UD デジタル 教科書体 N-R" panose="02020400000000000000" pitchFamily="17" charset="-128"/>
                          <a:ea typeface="UD デジタル 教科書体 N-R" panose="02020400000000000000" pitchFamily="17" charset="-128"/>
                        </a:rPr>
                        <a:t>の課題</a:t>
                      </a:r>
                    </a:p>
                  </a:txBody>
                  <a:tcPr anchor="ctr"/>
                </a:tc>
                <a:tc>
                  <a:txBody>
                    <a:bodyPr/>
                    <a:lstStyle/>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○共有物に管理者を選任し、管理を委ねることができれば、共有物</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の円滑な管理の観点から有用になります。</a:t>
                      </a: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○旧民法には管理者に関する明文規定がなく、選任の要件や権限の</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内容が判然としません。</a:t>
                      </a:r>
                      <a:endParaRPr kumimoji="1" lang="ja-JP" altLang="en-US" sz="2000" b="0" dirty="0">
                        <a:latin typeface="UD デジタル 教科書体 N-R" panose="02020400000000000000" pitchFamily="17" charset="-128"/>
                        <a:ea typeface="UD デジタル 教科書体 N-R" panose="02020400000000000000" pitchFamily="17" charset="-128"/>
                      </a:endParaRPr>
                    </a:p>
                  </a:txBody>
                  <a:tcPr/>
                </a:tc>
                <a:extLst>
                  <a:ext uri="{0D108BD9-81ED-4DB2-BD59-A6C34878D82A}">
                    <a16:rowId xmlns:a16="http://schemas.microsoft.com/office/drawing/2014/main" val="3943081288"/>
                  </a:ext>
                </a:extLst>
              </a:tr>
              <a:tr h="2997001">
                <a:tc>
                  <a:txBody>
                    <a:bodyPr/>
                    <a:lstStyle/>
                    <a:p>
                      <a:r>
                        <a:rPr kumimoji="1" lang="ja-JP" altLang="en-US" sz="2000" b="0" dirty="0">
                          <a:latin typeface="UD デジタル 教科書体 N-R" panose="02020400000000000000" pitchFamily="17" charset="-128"/>
                          <a:ea typeface="UD デジタル 教科書体 N-R" panose="02020400000000000000" pitchFamily="17" charset="-128"/>
                        </a:rPr>
                        <a:t>改正法</a:t>
                      </a:r>
                    </a:p>
                  </a:txBody>
                  <a:tcPr anchor="ctr"/>
                </a:tc>
                <a:tc>
                  <a:txBody>
                    <a:bodyPr/>
                    <a:lstStyle/>
                    <a:p>
                      <a:pPr marL="457200" indent="-457200">
                        <a:buAutoNum type="circleNumDbPlain"/>
                      </a:pPr>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選任・解任</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は、共有物の管理のﾙｰﾙに従い、</a:t>
                      </a:r>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共有者の持分の過半</a:t>
                      </a:r>
                      <a:endParaRPr kumimoji="1" lang="en-US" altLang="ja-JP"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pPr marL="0" indent="0">
                        <a:buNone/>
                      </a:pPr>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数</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で決定。共有者以外を管理者とすることも可能。</a:t>
                      </a:r>
                    </a:p>
                    <a:p>
                      <a:pPr marL="457200" indent="-457200">
                        <a:buAutoNum type="circleNumDbPlain" startAt="2"/>
                      </a:pP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管理者は、</a:t>
                      </a:r>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管理</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に関する行為（軽微変更を含む）をすることができる。軽微でない変更を加えるには、共有者全員の同意を得なければならない。</a:t>
                      </a:r>
                    </a:p>
                    <a:p>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a:t>
                      </a:r>
                      <a:r>
                        <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a:t>
                      </a:r>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所在等不明共有者がいる場合には、管理者の申立てにより裁判所の決定を</a:t>
                      </a:r>
                      <a:endPar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得た上で、所在等不明共有者以外の共有者の同意を得て、変更を加えるこ</a:t>
                      </a:r>
                      <a:endPar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とが可能</a:t>
                      </a: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③ 管理者は、</a:t>
                      </a:r>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共有者が共有物の管理に関する事項を決定</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した場合に</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は、これに　従ってその職務を行わなければならない。</a:t>
                      </a:r>
                    </a:p>
                    <a:p>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a:t>
                      </a:r>
                      <a:r>
                        <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a:t>
                      </a:r>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違反すると共有者に対して効力を生じないが、善意（決定に反することを</a:t>
                      </a:r>
                      <a:endPar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知らない）の第三者には無効を対抗することができない。</a:t>
                      </a:r>
                      <a:endPar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txBody>
                  <a:tcPr/>
                </a:tc>
                <a:extLst>
                  <a:ext uri="{0D108BD9-81ED-4DB2-BD59-A6C34878D82A}">
                    <a16:rowId xmlns:a16="http://schemas.microsoft.com/office/drawing/2014/main" val="3488917105"/>
                  </a:ext>
                </a:extLst>
              </a:tr>
            </a:tbl>
          </a:graphicData>
        </a:graphic>
      </p:graphicFrame>
      <p:pic>
        <p:nvPicPr>
          <p:cNvPr id="3" name="録音したサウンド">
            <a:hlinkClick r:id="" action="ppaction://media"/>
            <a:extLst>
              <a:ext uri="{FF2B5EF4-FFF2-40B4-BE49-F238E27FC236}">
                <a16:creationId xmlns:a16="http://schemas.microsoft.com/office/drawing/2014/main" id="{D27A0D3A-EBF5-1D69-8423-5E68DABBF2C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469655" y="486017"/>
            <a:ext cx="487363" cy="487363"/>
          </a:xfrm>
          <a:prstGeom prst="rect">
            <a:avLst/>
          </a:prstGeom>
        </p:spPr>
      </p:pic>
      <p:sp>
        <p:nvSpPr>
          <p:cNvPr id="4" name="正方形/長方形 3">
            <a:extLst>
              <a:ext uri="{FF2B5EF4-FFF2-40B4-BE49-F238E27FC236}">
                <a16:creationId xmlns:a16="http://schemas.microsoft.com/office/drawing/2014/main" id="{D41610A9-A5FD-447F-FF90-E6EE93116E15}"/>
              </a:ext>
            </a:extLst>
          </p:cNvPr>
          <p:cNvSpPr/>
          <p:nvPr/>
        </p:nvSpPr>
        <p:spPr>
          <a:xfrm>
            <a:off x="801251" y="6469067"/>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634765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1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9EA62D80-7880-0B40-F6FD-EBE8ED627B4D}"/>
              </a:ext>
            </a:extLst>
          </p:cNvPr>
          <p:cNvGraphicFramePr>
            <a:graphicFrameLocks noGrp="1"/>
          </p:cNvGraphicFramePr>
          <p:nvPr>
            <p:extLst>
              <p:ext uri="{D42A27DB-BD31-4B8C-83A1-F6EECF244321}">
                <p14:modId xmlns:p14="http://schemas.microsoft.com/office/powerpoint/2010/main" val="345783197"/>
              </p:ext>
            </p:extLst>
          </p:nvPr>
        </p:nvGraphicFramePr>
        <p:xfrm>
          <a:off x="608870" y="289683"/>
          <a:ext cx="9070340" cy="3685706"/>
        </p:xfrm>
        <a:graphic>
          <a:graphicData uri="http://schemas.openxmlformats.org/drawingml/2006/table">
            <a:tbl>
              <a:tblPr firstRow="1" bandRow="1">
                <a:tableStyleId>{5940675A-B579-460E-94D1-54222C63F5DA}</a:tableStyleId>
              </a:tblPr>
              <a:tblGrid>
                <a:gridCol w="1118881">
                  <a:extLst>
                    <a:ext uri="{9D8B030D-6E8A-4147-A177-3AD203B41FA5}">
                      <a16:colId xmlns:a16="http://schemas.microsoft.com/office/drawing/2014/main" val="1219643440"/>
                    </a:ext>
                  </a:extLst>
                </a:gridCol>
                <a:gridCol w="7951459">
                  <a:extLst>
                    <a:ext uri="{9D8B030D-6E8A-4147-A177-3AD203B41FA5}">
                      <a16:colId xmlns:a16="http://schemas.microsoft.com/office/drawing/2014/main" val="995072910"/>
                    </a:ext>
                  </a:extLst>
                </a:gridCol>
              </a:tblGrid>
              <a:tr h="400296">
                <a:tc gridSpan="2">
                  <a:txBody>
                    <a:bodyPr/>
                    <a:lstStyle/>
                    <a:p>
                      <a:r>
                        <a:rPr kumimoji="1" lang="ja-JP" altLang="en-US" sz="2200" b="0" dirty="0">
                          <a:latin typeface="UD デジタル 教科書体 N-R" panose="02020400000000000000" pitchFamily="17" charset="-128"/>
                          <a:ea typeface="UD デジタル 教科書体 N-R" panose="02020400000000000000" pitchFamily="17" charset="-128"/>
                        </a:rPr>
                        <a:t>２．</a:t>
                      </a:r>
                      <a:r>
                        <a:rPr kumimoji="1" lang="ja-JP" altLang="en-US" sz="22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共有の規定と遺産共有持分</a:t>
                      </a:r>
                      <a:endParaRPr kumimoji="1" lang="ja-JP" altLang="en-US" sz="2200" b="0" dirty="0">
                        <a:latin typeface="UD デジタル 教科書体 N-R" panose="02020400000000000000" pitchFamily="17" charset="-128"/>
                        <a:ea typeface="UD デジタル 教科書体 N-R" panose="02020400000000000000" pitchFamily="17" charset="-128"/>
                      </a:endParaRPr>
                    </a:p>
                  </a:txBody>
                  <a:tcPr anchor="ctr">
                    <a:solidFill>
                      <a:schemeClr val="bg1">
                        <a:lumMod val="85000"/>
                      </a:schemeClr>
                    </a:solidFill>
                  </a:tcPr>
                </a:tc>
                <a:tc hMerge="1">
                  <a:txBody>
                    <a:bodyPr/>
                    <a:lstStyle/>
                    <a:p>
                      <a:endParaRPr kumimoji="1" lang="ja-JP" altLang="en-US" sz="2000" b="0" dirty="0">
                        <a:latin typeface="UD デジタル 教科書体 N-R" panose="02020400000000000000" pitchFamily="17" charset="-128"/>
                        <a:ea typeface="UD デジタル 教科書体 N-R" panose="02020400000000000000" pitchFamily="17" charset="-128"/>
                      </a:endParaRPr>
                    </a:p>
                  </a:txBody>
                  <a:tcPr/>
                </a:tc>
                <a:extLst>
                  <a:ext uri="{0D108BD9-81ED-4DB2-BD59-A6C34878D82A}">
                    <a16:rowId xmlns:a16="http://schemas.microsoft.com/office/drawing/2014/main" val="858337990"/>
                  </a:ext>
                </a:extLst>
              </a:tr>
              <a:tr h="1229482">
                <a:tc>
                  <a:txBody>
                    <a:bodyPr/>
                    <a:lstStyle/>
                    <a:p>
                      <a:r>
                        <a:rPr kumimoji="1" lang="ja-JP" altLang="en-US" sz="2000" b="0" dirty="0">
                          <a:latin typeface="UD デジタル 教科書体 N-R" panose="02020400000000000000" pitchFamily="17" charset="-128"/>
                          <a:ea typeface="UD デジタル 教科書体 N-R" panose="02020400000000000000" pitchFamily="17" charset="-128"/>
                        </a:rPr>
                        <a:t>旧民法</a:t>
                      </a:r>
                      <a:endParaRPr kumimoji="1" lang="en-US" altLang="ja-JP" sz="2000" b="0" dirty="0">
                        <a:latin typeface="UD デジタル 教科書体 N-R" panose="02020400000000000000" pitchFamily="17" charset="-128"/>
                        <a:ea typeface="UD デジタル 教科書体 N-R" panose="02020400000000000000" pitchFamily="17" charset="-128"/>
                      </a:endParaRPr>
                    </a:p>
                    <a:p>
                      <a:r>
                        <a:rPr kumimoji="1" lang="ja-JP" altLang="en-US" sz="2000" b="0" dirty="0">
                          <a:latin typeface="UD デジタル 教科書体 N-R" panose="02020400000000000000" pitchFamily="17" charset="-128"/>
                          <a:ea typeface="UD デジタル 教科書体 N-R" panose="02020400000000000000" pitchFamily="17" charset="-128"/>
                        </a:rPr>
                        <a:t>の課題</a:t>
                      </a:r>
                    </a:p>
                  </a:txBody>
                  <a:tcPr anchor="ctr"/>
                </a:tc>
                <a:tc>
                  <a:txBody>
                    <a:bodyPr/>
                    <a:lstStyle/>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○共有に関する規定は、持分の割合に応じたルールを定めているが、</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相続により発生した遺産共有では、</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①法定相続分・指定相続分と、</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②具体的相続分　のいずれが基準となるのか不明確</a:t>
                      </a:r>
                      <a:endParaRPr kumimoji="1" lang="ja-JP" altLang="en-US" sz="2000" b="0" dirty="0">
                        <a:latin typeface="UD デジタル 教科書体 N-R" panose="02020400000000000000" pitchFamily="17" charset="-128"/>
                        <a:ea typeface="UD デジタル 教科書体 N-R" panose="02020400000000000000" pitchFamily="17" charset="-128"/>
                      </a:endParaRPr>
                    </a:p>
                  </a:txBody>
                  <a:tcPr/>
                </a:tc>
                <a:extLst>
                  <a:ext uri="{0D108BD9-81ED-4DB2-BD59-A6C34878D82A}">
                    <a16:rowId xmlns:a16="http://schemas.microsoft.com/office/drawing/2014/main" val="3943081288"/>
                  </a:ext>
                </a:extLst>
              </a:tr>
              <a:tr h="1948346">
                <a:tc>
                  <a:txBody>
                    <a:bodyPr/>
                    <a:lstStyle/>
                    <a:p>
                      <a:r>
                        <a:rPr kumimoji="1" lang="ja-JP" altLang="en-US" sz="2000" b="0" dirty="0">
                          <a:latin typeface="UD デジタル 教科書体 N-R" panose="02020400000000000000" pitchFamily="17" charset="-128"/>
                          <a:ea typeface="UD デジタル 教科書体 N-R" panose="02020400000000000000" pitchFamily="17" charset="-128"/>
                        </a:rPr>
                        <a:t>改正法</a:t>
                      </a:r>
                    </a:p>
                  </a:txBody>
                  <a:tcPr anchor="ctr"/>
                </a:tc>
                <a:tc>
                  <a:txBody>
                    <a:bodyPr/>
                    <a:lstStyle/>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遺産共有状態にある共有物に共有に関する規定を適用するときは、</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a:t>
                      </a:r>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法定相続分（相続分の指定があるケースは、指定相続分）</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により</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算定した持分を</a:t>
                      </a:r>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基準</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とすることを明記（新民法</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898Ⅱ</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p>
                    <a:p>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（例） 遺産として土地があり、</a:t>
                      </a:r>
                      <a:r>
                        <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a:t>
                      </a:r>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r>
                        <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B</a:t>
                      </a:r>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r>
                        <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C</a:t>
                      </a:r>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が相続人（法定相続分各３分の１）</a:t>
                      </a:r>
                      <a:endPar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であるケースでは、土地の管理に関する事項は、具体的相続分の割合</a:t>
                      </a:r>
                      <a:endPar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に関係なく、Ａ・Ｂの同意により決定することが可能</a:t>
                      </a:r>
                      <a:endPar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txBody>
                  <a:tcPr/>
                </a:tc>
                <a:extLst>
                  <a:ext uri="{0D108BD9-81ED-4DB2-BD59-A6C34878D82A}">
                    <a16:rowId xmlns:a16="http://schemas.microsoft.com/office/drawing/2014/main" val="3488917105"/>
                  </a:ext>
                </a:extLst>
              </a:tr>
            </a:tbl>
          </a:graphicData>
        </a:graphic>
      </p:graphicFrame>
      <p:pic>
        <p:nvPicPr>
          <p:cNvPr id="3" name="録音したサウンド">
            <a:hlinkClick r:id="" action="ppaction://media"/>
            <a:extLst>
              <a:ext uri="{FF2B5EF4-FFF2-40B4-BE49-F238E27FC236}">
                <a16:creationId xmlns:a16="http://schemas.microsoft.com/office/drawing/2014/main" id="{12892632-6309-EEBE-8303-5ADB8E40DB9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286313" y="1086784"/>
            <a:ext cx="487363" cy="487363"/>
          </a:xfrm>
          <a:prstGeom prst="rect">
            <a:avLst/>
          </a:prstGeom>
        </p:spPr>
      </p:pic>
      <p:sp>
        <p:nvSpPr>
          <p:cNvPr id="4" name="正方形/長方形 3">
            <a:extLst>
              <a:ext uri="{FF2B5EF4-FFF2-40B4-BE49-F238E27FC236}">
                <a16:creationId xmlns:a16="http://schemas.microsoft.com/office/drawing/2014/main" id="{1BF6C451-17AA-5C54-2EF0-5CAF3C0E2348}"/>
              </a:ext>
            </a:extLst>
          </p:cNvPr>
          <p:cNvSpPr/>
          <p:nvPr/>
        </p:nvSpPr>
        <p:spPr>
          <a:xfrm>
            <a:off x="801251" y="6469067"/>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444503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4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CA8FA22-EB69-3366-B33E-62798CE8D23C}"/>
              </a:ext>
            </a:extLst>
          </p:cNvPr>
          <p:cNvSpPr txBox="1"/>
          <p:nvPr/>
        </p:nvSpPr>
        <p:spPr>
          <a:xfrm>
            <a:off x="510988" y="101949"/>
            <a:ext cx="9054353" cy="892552"/>
          </a:xfrm>
          <a:prstGeom prst="rect">
            <a:avLst/>
          </a:prstGeom>
          <a:noFill/>
        </p:spPr>
        <p:txBody>
          <a:bodyPr wrap="square" rtlCol="0">
            <a:spAutoFit/>
          </a:bodyPr>
          <a:lstStyle/>
          <a:p>
            <a:r>
              <a:rPr kumimoji="1" lang="en-US" altLang="ja-JP" sz="2800" dirty="0"/>
              <a:t>《</a:t>
            </a:r>
            <a:r>
              <a:rPr kumimoji="1" lang="ja-JP" altLang="en-US" sz="2800" dirty="0"/>
              <a:t>　</a:t>
            </a:r>
            <a:r>
              <a:rPr lang="ja-JP" altLang="en-US" sz="2800" i="0" dirty="0">
                <a:solidFill>
                  <a:srgbClr val="000000"/>
                </a:solidFill>
                <a:effectLst/>
                <a:latin typeface="UD デジタル 教科書体 N-R" panose="02020400000000000000" pitchFamily="17" charset="-128"/>
                <a:ea typeface="UD デジタル 教科書体 N-R" panose="02020400000000000000" pitchFamily="17" charset="-128"/>
              </a:rPr>
              <a:t>共有関係の解消促進　</a:t>
            </a:r>
            <a:r>
              <a:rPr lang="en-US" altLang="ja-JP" sz="2800" i="0" dirty="0">
                <a:solidFill>
                  <a:srgbClr val="000000"/>
                </a:solidFill>
                <a:effectLst/>
                <a:latin typeface="UD デジタル 教科書体 N-R" panose="02020400000000000000" pitchFamily="17" charset="-128"/>
                <a:ea typeface="UD デジタル 教科書体 N-R" panose="02020400000000000000" pitchFamily="17" charset="-128"/>
              </a:rPr>
              <a:t>》</a:t>
            </a:r>
            <a:r>
              <a:rPr kumimoji="1" lang="ja-JP" altLang="en-US" sz="2800" dirty="0"/>
              <a:t>　</a:t>
            </a:r>
            <a:endParaRPr kumimoji="1" lang="en-US" altLang="ja-JP" sz="2800" dirty="0"/>
          </a:p>
          <a:p>
            <a:r>
              <a:rPr lang="ja-JP" altLang="en-US" sz="2400" i="0" dirty="0">
                <a:solidFill>
                  <a:srgbClr val="000000"/>
                </a:solidFill>
                <a:effectLst/>
                <a:latin typeface="UD デジタル 教科書体 N-R" panose="02020400000000000000" pitchFamily="17" charset="-128"/>
                <a:ea typeface="UD デジタル 教科書体 N-R" panose="02020400000000000000" pitchFamily="17" charset="-128"/>
              </a:rPr>
              <a:t>　</a:t>
            </a:r>
            <a:r>
              <a:rPr lang="en-US" altLang="ja-JP" sz="2400" i="0" dirty="0">
                <a:solidFill>
                  <a:srgbClr val="000000"/>
                </a:solidFill>
                <a:effectLst/>
                <a:latin typeface="UD デジタル 教科書体 N-R" panose="02020400000000000000" pitchFamily="17" charset="-128"/>
                <a:ea typeface="UD デジタル 教科書体 N-R" panose="02020400000000000000" pitchFamily="17" charset="-128"/>
              </a:rPr>
              <a:t>【</a:t>
            </a:r>
            <a:r>
              <a:rPr lang="ja-JP" altLang="en-US" sz="2400" i="0" dirty="0">
                <a:solidFill>
                  <a:srgbClr val="000000"/>
                </a:solidFill>
                <a:effectLst/>
                <a:latin typeface="UD デジタル 教科書体 N-R" panose="02020400000000000000" pitchFamily="17" charset="-128"/>
                <a:ea typeface="UD デジタル 教科書体 N-R" panose="02020400000000000000" pitchFamily="17" charset="-128"/>
              </a:rPr>
              <a:t>　裁判による共有物分割　</a:t>
            </a:r>
            <a:r>
              <a:rPr lang="en-US" altLang="ja-JP" sz="2400" i="0" dirty="0">
                <a:solidFill>
                  <a:srgbClr val="000000"/>
                </a:solidFill>
                <a:effectLst/>
                <a:latin typeface="UD デジタル 教科書体 N-R" panose="02020400000000000000" pitchFamily="17" charset="-128"/>
                <a:ea typeface="UD デジタル 教科書体 N-R" panose="02020400000000000000" pitchFamily="17" charset="-128"/>
              </a:rPr>
              <a:t>】</a:t>
            </a:r>
            <a:endParaRPr kumimoji="1" lang="ja-JP" altLang="en-US" sz="2400" dirty="0"/>
          </a:p>
        </p:txBody>
      </p:sp>
      <p:graphicFrame>
        <p:nvGraphicFramePr>
          <p:cNvPr id="3" name="表 2">
            <a:extLst>
              <a:ext uri="{FF2B5EF4-FFF2-40B4-BE49-F238E27FC236}">
                <a16:creationId xmlns:a16="http://schemas.microsoft.com/office/drawing/2014/main" id="{EA6C7153-F22E-01FA-FCE1-1E775038BD8B}"/>
              </a:ext>
            </a:extLst>
          </p:cNvPr>
          <p:cNvGraphicFramePr>
            <a:graphicFrameLocks noGrp="1"/>
          </p:cNvGraphicFramePr>
          <p:nvPr>
            <p:extLst>
              <p:ext uri="{D42A27DB-BD31-4B8C-83A1-F6EECF244321}">
                <p14:modId xmlns:p14="http://schemas.microsoft.com/office/powerpoint/2010/main" val="2996972315"/>
              </p:ext>
            </p:extLst>
          </p:nvPr>
        </p:nvGraphicFramePr>
        <p:xfrm>
          <a:off x="340659" y="958641"/>
          <a:ext cx="9344735" cy="4145280"/>
        </p:xfrm>
        <a:graphic>
          <a:graphicData uri="http://schemas.openxmlformats.org/drawingml/2006/table">
            <a:tbl>
              <a:tblPr firstRow="1" bandRow="1">
                <a:tableStyleId>{5940675A-B579-460E-94D1-54222C63F5DA}</a:tableStyleId>
              </a:tblPr>
              <a:tblGrid>
                <a:gridCol w="1013012">
                  <a:extLst>
                    <a:ext uri="{9D8B030D-6E8A-4147-A177-3AD203B41FA5}">
                      <a16:colId xmlns:a16="http://schemas.microsoft.com/office/drawing/2014/main" val="1219643440"/>
                    </a:ext>
                  </a:extLst>
                </a:gridCol>
                <a:gridCol w="8331723">
                  <a:extLst>
                    <a:ext uri="{9D8B030D-6E8A-4147-A177-3AD203B41FA5}">
                      <a16:colId xmlns:a16="http://schemas.microsoft.com/office/drawing/2014/main" val="995072910"/>
                    </a:ext>
                  </a:extLst>
                </a:gridCol>
              </a:tblGrid>
              <a:tr h="925862">
                <a:tc>
                  <a:txBody>
                    <a:bodyPr/>
                    <a:lstStyle/>
                    <a:p>
                      <a:r>
                        <a:rPr kumimoji="1" lang="ja-JP" altLang="en-US" sz="2000" b="0" dirty="0">
                          <a:latin typeface="UD デジタル 教科書体 N-R" panose="02020400000000000000" pitchFamily="17" charset="-128"/>
                          <a:ea typeface="UD デジタル 教科書体 N-R" panose="02020400000000000000" pitchFamily="17" charset="-128"/>
                        </a:rPr>
                        <a:t>旧民法</a:t>
                      </a:r>
                      <a:endParaRPr kumimoji="1" lang="en-US" altLang="ja-JP" sz="2000" b="0" dirty="0">
                        <a:latin typeface="UD デジタル 教科書体 N-R" panose="02020400000000000000" pitchFamily="17" charset="-128"/>
                        <a:ea typeface="UD デジタル 教科書体 N-R" panose="02020400000000000000" pitchFamily="17" charset="-128"/>
                      </a:endParaRPr>
                    </a:p>
                    <a:p>
                      <a:r>
                        <a:rPr kumimoji="1" lang="ja-JP" altLang="en-US" sz="2000" b="0" dirty="0">
                          <a:latin typeface="UD デジタル 教科書体 N-R" panose="02020400000000000000" pitchFamily="17" charset="-128"/>
                          <a:ea typeface="UD デジタル 教科書体 N-R" panose="02020400000000000000" pitchFamily="17" charset="-128"/>
                        </a:rPr>
                        <a:t>の課題</a:t>
                      </a:r>
                    </a:p>
                  </a:txBody>
                  <a:tcPr anchor="ctr"/>
                </a:tc>
                <a:tc>
                  <a:txBody>
                    <a:bodyPr/>
                    <a:lstStyle/>
                    <a:p>
                      <a:r>
                        <a:rPr kumimoji="1" lang="ja-JP" altLang="en-US" sz="2000" dirty="0">
                          <a:latin typeface="UD デジタル 教科書体 N-R" panose="02020400000000000000" pitchFamily="17" charset="-128"/>
                          <a:ea typeface="UD デジタル 教科書体 N-R" panose="02020400000000000000" pitchFamily="17" charset="-128"/>
                        </a:rPr>
                        <a:t>　</a:t>
                      </a:r>
                      <a:r>
                        <a:rPr lang="ja-JP" altLang="en-US" sz="2000" b="0" i="0" dirty="0">
                          <a:solidFill>
                            <a:srgbClr val="000000"/>
                          </a:solidFill>
                          <a:effectLst/>
                          <a:latin typeface="UD デジタル 教科書体 N-R" panose="02020400000000000000" pitchFamily="17" charset="-128"/>
                          <a:ea typeface="UD デジタル 教科書体 N-R" panose="02020400000000000000" pitchFamily="17" charset="-128"/>
                        </a:rPr>
                        <a:t>旧民法では、裁判による共有物分割の方法として現物分割と競売分</a:t>
                      </a:r>
                      <a:endParaRPr lang="en-US" altLang="ja-JP" sz="20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r>
                        <a:rPr lang="ja-JP" altLang="en-US" sz="2000" b="0" i="0" dirty="0">
                          <a:solidFill>
                            <a:srgbClr val="000000"/>
                          </a:solidFill>
                          <a:effectLst/>
                          <a:latin typeface="UD デジタル 教科書体 N-R" panose="02020400000000000000" pitchFamily="17" charset="-128"/>
                          <a:ea typeface="UD デジタル 教科書体 N-R" panose="02020400000000000000" pitchFamily="17" charset="-128"/>
                        </a:rPr>
                        <a:t>　割（換価分割）が定められており、代償分割（賠償分割）は判例に</a:t>
                      </a:r>
                      <a:endParaRPr lang="en-US" altLang="ja-JP" sz="20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r>
                        <a:rPr lang="ja-JP" altLang="en-US" sz="2000" b="0" i="0" dirty="0">
                          <a:solidFill>
                            <a:srgbClr val="000000"/>
                          </a:solidFill>
                          <a:effectLst/>
                          <a:latin typeface="UD デジタル 教科書体 N-R" panose="02020400000000000000" pitchFamily="17" charset="-128"/>
                          <a:ea typeface="UD デジタル 教科書体 N-R" panose="02020400000000000000" pitchFamily="17" charset="-128"/>
                        </a:rPr>
                        <a:t>　より許容されているにすぎませんでした。</a:t>
                      </a:r>
                      <a:endParaRPr lang="en-US" altLang="ja-JP" sz="2000" b="0" i="0" dirty="0">
                        <a:solidFill>
                          <a:srgbClr val="000000"/>
                        </a:solidFill>
                        <a:effectLst/>
                        <a:latin typeface="UD デジタル 教科書体 N-R" panose="02020400000000000000" pitchFamily="17" charset="-128"/>
                        <a:ea typeface="UD デジタル 教科書体 N-R" panose="02020400000000000000" pitchFamily="17" charset="-128"/>
                      </a:endParaRPr>
                    </a:p>
                  </a:txBody>
                  <a:tcPr/>
                </a:tc>
                <a:extLst>
                  <a:ext uri="{0D108BD9-81ED-4DB2-BD59-A6C34878D82A}">
                    <a16:rowId xmlns:a16="http://schemas.microsoft.com/office/drawing/2014/main" val="3943081288"/>
                  </a:ext>
                </a:extLst>
              </a:tr>
              <a:tr h="2821966">
                <a:tc>
                  <a:txBody>
                    <a:bodyPr/>
                    <a:lstStyle/>
                    <a:p>
                      <a:r>
                        <a:rPr kumimoji="1" lang="ja-JP" altLang="en-US" sz="2000" b="0" dirty="0">
                          <a:latin typeface="UD デジタル 教科書体 N-R" panose="02020400000000000000" pitchFamily="17" charset="-128"/>
                          <a:ea typeface="UD デジタル 教科書体 N-R" panose="02020400000000000000" pitchFamily="17" charset="-128"/>
                        </a:rPr>
                        <a:t>改正法</a:t>
                      </a:r>
                    </a:p>
                  </a:txBody>
                  <a:tcPr anchor="ctr"/>
                </a:tc>
                <a:tc>
                  <a:txBody>
                    <a:bodyPr/>
                    <a:lstStyle/>
                    <a:p>
                      <a:r>
                        <a:rPr lang="ja-JP" altLang="en-US" sz="2000" b="0" i="0" dirty="0">
                          <a:solidFill>
                            <a:srgbClr val="000000"/>
                          </a:solidFill>
                          <a:effectLst/>
                          <a:latin typeface="UD デジタル 教科書体 N-R" panose="02020400000000000000" pitchFamily="17" charset="-128"/>
                          <a:ea typeface="UD デジタル 教科書体 N-R" panose="02020400000000000000" pitchFamily="17" charset="-128"/>
                        </a:rPr>
                        <a:t>新民法では、</a:t>
                      </a:r>
                      <a:r>
                        <a:rPr lang="ja-JP" altLang="en-US" sz="2000" dirty="0">
                          <a:latin typeface="UD デジタル 教科書体 N-R" panose="02020400000000000000" pitchFamily="17" charset="-128"/>
                          <a:ea typeface="UD デジタル 教科書体 N-R" panose="02020400000000000000" pitchFamily="17" charset="-128"/>
                        </a:rPr>
                        <a:t>裁判による共有物分割の方法として、代償分割</a:t>
                      </a:r>
                      <a:r>
                        <a:rPr lang="ja-JP" altLang="en-US" sz="2000" b="0" i="0" dirty="0">
                          <a:solidFill>
                            <a:srgbClr val="000000"/>
                          </a:solidFill>
                          <a:effectLst/>
                          <a:latin typeface="UD デジタル 教科書体 N-R" panose="02020400000000000000" pitchFamily="17" charset="-128"/>
                          <a:ea typeface="UD デジタル 教科書体 N-R" panose="02020400000000000000" pitchFamily="17" charset="-128"/>
                        </a:rPr>
                        <a:t>（賠償分割）</a:t>
                      </a:r>
                      <a:r>
                        <a:rPr lang="ja-JP" altLang="en-US" sz="2000" dirty="0">
                          <a:latin typeface="UD デジタル 教科書体 N-R" panose="02020400000000000000" pitchFamily="17" charset="-128"/>
                          <a:ea typeface="UD デジタル 教科書体 N-R" panose="02020400000000000000" pitchFamily="17" charset="-128"/>
                        </a:rPr>
                        <a:t>が可能であることを明記</a:t>
                      </a:r>
                      <a:r>
                        <a:rPr lang="ja-JP" altLang="en-US" sz="2000" b="0" i="0" dirty="0">
                          <a:solidFill>
                            <a:srgbClr val="000000"/>
                          </a:solidFill>
                          <a:effectLst/>
                          <a:latin typeface="UD デジタル 教科書体 N-R" panose="02020400000000000000" pitchFamily="17" charset="-128"/>
                          <a:ea typeface="UD デジタル 教科書体 N-R" panose="02020400000000000000" pitchFamily="17" charset="-128"/>
                        </a:rPr>
                        <a:t>するとともに、</a:t>
                      </a:r>
                      <a:endParaRPr lang="en-US" altLang="ja-JP" sz="20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r>
                        <a:rPr lang="en-US" altLang="ja-JP" sz="2000" dirty="0">
                          <a:latin typeface="UD デジタル 教科書体 N-R" panose="02020400000000000000" pitchFamily="17" charset="-128"/>
                          <a:ea typeface="UD デジタル 教科書体 N-R" panose="02020400000000000000" pitchFamily="17" charset="-128"/>
                        </a:rPr>
                        <a:t>(1)</a:t>
                      </a:r>
                      <a:r>
                        <a:rPr lang="ja-JP" altLang="en-US" sz="2000" dirty="0">
                          <a:latin typeface="UD デジタル 教科書体 N-R" panose="02020400000000000000" pitchFamily="17" charset="-128"/>
                          <a:ea typeface="UD デジタル 教科書体 N-R" panose="02020400000000000000" pitchFamily="17" charset="-128"/>
                        </a:rPr>
                        <a:t>現物分割・代償分割</a:t>
                      </a:r>
                      <a:r>
                        <a:rPr lang="ja-JP" altLang="en-US" sz="2000" b="0" i="0" dirty="0">
                          <a:solidFill>
                            <a:srgbClr val="000000"/>
                          </a:solidFill>
                          <a:effectLst/>
                          <a:latin typeface="UD デジタル 教科書体 N-R" panose="02020400000000000000" pitchFamily="17" charset="-128"/>
                          <a:ea typeface="UD デジタル 教科書体 N-R" panose="02020400000000000000" pitchFamily="17" charset="-128"/>
                        </a:rPr>
                        <a:t>（賠償分割）</a:t>
                      </a:r>
                      <a:r>
                        <a:rPr lang="ja-JP" altLang="en-US" sz="2000" dirty="0">
                          <a:latin typeface="UD デジタル 教科書体 N-R" panose="02020400000000000000" pitchFamily="17" charset="-128"/>
                          <a:ea typeface="UD デジタル 教科書体 N-R" panose="02020400000000000000" pitchFamily="17" charset="-128"/>
                        </a:rPr>
                        <a:t>のいずれもできない場合、又は</a:t>
                      </a:r>
                      <a:endParaRPr lang="en-US" altLang="ja-JP" sz="2000" dirty="0">
                        <a:latin typeface="UD デジタル 教科書体 N-R" panose="02020400000000000000" pitchFamily="17" charset="-128"/>
                        <a:ea typeface="UD デジタル 教科書体 N-R" panose="02020400000000000000" pitchFamily="17" charset="-128"/>
                      </a:endParaRPr>
                    </a:p>
                    <a:p>
                      <a:r>
                        <a:rPr lang="en-US" altLang="ja-JP" sz="2000" dirty="0">
                          <a:latin typeface="UD デジタル 教科書体 N-R" panose="02020400000000000000" pitchFamily="17" charset="-128"/>
                          <a:ea typeface="UD デジタル 教科書体 N-R" panose="02020400000000000000" pitchFamily="17" charset="-128"/>
                        </a:rPr>
                        <a:t>(2)</a:t>
                      </a:r>
                      <a:r>
                        <a:rPr lang="ja-JP" altLang="en-US" sz="2000" dirty="0">
                          <a:latin typeface="UD デジタル 教科書体 N-R" panose="02020400000000000000" pitchFamily="17" charset="-128"/>
                          <a:ea typeface="UD デジタル 教科書体 N-R" panose="02020400000000000000" pitchFamily="17" charset="-128"/>
                        </a:rPr>
                        <a:t>分割によって共有物の価格を著しく減少させるおそれがある場合</a:t>
                      </a:r>
                      <a:endParaRPr lang="en-US" altLang="ja-JP" sz="2000" dirty="0">
                        <a:latin typeface="UD デジタル 教科書体 N-R" panose="02020400000000000000" pitchFamily="17" charset="-128"/>
                        <a:ea typeface="UD デジタル 教科書体 N-R" panose="02020400000000000000" pitchFamily="17" charset="-128"/>
                      </a:endParaRPr>
                    </a:p>
                    <a:p>
                      <a:r>
                        <a:rPr lang="ja-JP" altLang="en-US" sz="2000" dirty="0">
                          <a:latin typeface="UD デジタル 教科書体 N-R" panose="02020400000000000000" pitchFamily="17" charset="-128"/>
                          <a:ea typeface="UD デジタル 教科書体 N-R" panose="02020400000000000000" pitchFamily="17" charset="-128"/>
                        </a:rPr>
                        <a:t>　</a:t>
                      </a:r>
                      <a:r>
                        <a:rPr lang="en-US" altLang="ja-JP" sz="2000" dirty="0">
                          <a:latin typeface="UD デジタル 教科書体 N-R" panose="02020400000000000000" pitchFamily="17" charset="-128"/>
                          <a:ea typeface="UD デジタル 教科書体 N-R" panose="02020400000000000000" pitchFamily="17" charset="-128"/>
                        </a:rPr>
                        <a:t>(</a:t>
                      </a:r>
                      <a:r>
                        <a:rPr lang="ja-JP" altLang="en-US" sz="2000" dirty="0">
                          <a:latin typeface="UD デジタル 教科書体 N-R" panose="02020400000000000000" pitchFamily="17" charset="-128"/>
                          <a:ea typeface="UD デジタル 教科書体 N-R" panose="02020400000000000000" pitchFamily="17" charset="-128"/>
                        </a:rPr>
                        <a:t>現物分割によって共有物の価格を著しく減少させるおそれがあり、</a:t>
                      </a:r>
                      <a:endParaRPr lang="en-US" altLang="ja-JP" sz="2000" dirty="0">
                        <a:latin typeface="UD デジタル 教科書体 N-R" panose="02020400000000000000" pitchFamily="17" charset="-128"/>
                        <a:ea typeface="UD デジタル 教科書体 N-R" panose="02020400000000000000" pitchFamily="17" charset="-128"/>
                      </a:endParaRPr>
                    </a:p>
                    <a:p>
                      <a:r>
                        <a:rPr lang="ja-JP" altLang="en-US" sz="2000" dirty="0">
                          <a:latin typeface="UD デジタル 教科書体 N-R" panose="02020400000000000000" pitchFamily="17" charset="-128"/>
                          <a:ea typeface="UD デジタル 教科書体 N-R" panose="02020400000000000000" pitchFamily="17" charset="-128"/>
                        </a:rPr>
                        <a:t>　代償分割</a:t>
                      </a:r>
                      <a:r>
                        <a:rPr lang="en-US" altLang="ja-JP" sz="2000" dirty="0">
                          <a:latin typeface="UD デジタル 教科書体 N-R" panose="02020400000000000000" pitchFamily="17" charset="-128"/>
                          <a:ea typeface="UD デジタル 教科書体 N-R" panose="02020400000000000000" pitchFamily="17" charset="-128"/>
                        </a:rPr>
                        <a:t>(</a:t>
                      </a:r>
                      <a:r>
                        <a:rPr lang="ja-JP" altLang="en-US" sz="2000" b="0" i="0" dirty="0">
                          <a:solidFill>
                            <a:srgbClr val="000000"/>
                          </a:solidFill>
                          <a:effectLst/>
                          <a:latin typeface="UD デジタル 教科書体 N-R" panose="02020400000000000000" pitchFamily="17" charset="-128"/>
                          <a:ea typeface="UD デジタル 教科書体 N-R" panose="02020400000000000000" pitchFamily="17" charset="-128"/>
                        </a:rPr>
                        <a:t>賠償分割</a:t>
                      </a:r>
                      <a:r>
                        <a:rPr lang="en-US" altLang="ja-JP" sz="2000" b="0" i="0" dirty="0">
                          <a:solidFill>
                            <a:srgbClr val="000000"/>
                          </a:solidFill>
                          <a:effectLst/>
                          <a:latin typeface="UD デジタル 教科書体 N-R" panose="02020400000000000000" pitchFamily="17" charset="-128"/>
                          <a:ea typeface="UD デジタル 教科書体 N-R" panose="02020400000000000000" pitchFamily="17" charset="-128"/>
                        </a:rPr>
                        <a:t>)</a:t>
                      </a:r>
                      <a:r>
                        <a:rPr lang="ja-JP" altLang="en-US" sz="2000" dirty="0">
                          <a:latin typeface="UD デジタル 教科書体 N-R" panose="02020400000000000000" pitchFamily="17" charset="-128"/>
                          <a:ea typeface="UD デジタル 教科書体 N-R" panose="02020400000000000000" pitchFamily="17" charset="-128"/>
                        </a:rPr>
                        <a:t>もできない場合）に、競売分割</a:t>
                      </a:r>
                      <a:r>
                        <a:rPr lang="en-US" altLang="ja-JP" sz="2000" b="0" i="0" dirty="0">
                          <a:solidFill>
                            <a:srgbClr val="000000"/>
                          </a:solidFill>
                          <a:effectLst/>
                          <a:latin typeface="UD デジタル 教科書体 N-R" panose="02020400000000000000" pitchFamily="17" charset="-128"/>
                          <a:ea typeface="UD デジタル 教科書体 N-R" panose="02020400000000000000" pitchFamily="17" charset="-128"/>
                        </a:rPr>
                        <a:t>(</a:t>
                      </a:r>
                      <a:r>
                        <a:rPr lang="ja-JP" altLang="en-US" sz="2000" b="0" i="0" dirty="0">
                          <a:solidFill>
                            <a:srgbClr val="000000"/>
                          </a:solidFill>
                          <a:effectLst/>
                          <a:latin typeface="UD デジタル 教科書体 N-R" panose="02020400000000000000" pitchFamily="17" charset="-128"/>
                          <a:ea typeface="UD デジタル 教科書体 N-R" panose="02020400000000000000" pitchFamily="17" charset="-128"/>
                        </a:rPr>
                        <a:t>換価分割</a:t>
                      </a:r>
                      <a:r>
                        <a:rPr lang="en-US" altLang="ja-JP" sz="2000" b="0" i="0" dirty="0">
                          <a:solidFill>
                            <a:srgbClr val="000000"/>
                          </a:solidFill>
                          <a:effectLst/>
                          <a:latin typeface="UD デジタル 教科書体 N-R" panose="02020400000000000000" pitchFamily="17" charset="-128"/>
                          <a:ea typeface="UD デジタル 教科書体 N-R" panose="02020400000000000000" pitchFamily="17" charset="-128"/>
                        </a:rPr>
                        <a:t>)</a:t>
                      </a:r>
                      <a:r>
                        <a:rPr lang="ja-JP" altLang="en-US" sz="2000" dirty="0">
                          <a:latin typeface="UD デジタル 教科書体 N-R" panose="02020400000000000000" pitchFamily="17" charset="-128"/>
                          <a:ea typeface="UD デジタル 教科書体 N-R" panose="02020400000000000000" pitchFamily="17" charset="-128"/>
                        </a:rPr>
                        <a:t>を行う</a:t>
                      </a:r>
                      <a:endParaRPr lang="en-US" altLang="ja-JP" sz="2000" dirty="0">
                        <a:latin typeface="UD デジタル 教科書体 N-R" panose="02020400000000000000" pitchFamily="17" charset="-128"/>
                        <a:ea typeface="UD デジタル 教科書体 N-R" panose="02020400000000000000" pitchFamily="17" charset="-128"/>
                      </a:endParaRPr>
                    </a:p>
                    <a:p>
                      <a:r>
                        <a:rPr lang="ja-JP" altLang="en-US" sz="2000" dirty="0">
                          <a:latin typeface="UD デジタル 教科書体 N-R" panose="02020400000000000000" pitchFamily="17" charset="-128"/>
                          <a:ea typeface="UD デジタル 教科書体 N-R" panose="02020400000000000000" pitchFamily="17" charset="-128"/>
                        </a:rPr>
                        <a:t>　</a:t>
                      </a:r>
                      <a:r>
                        <a:rPr lang="ja-JP" altLang="en-US" sz="2000" b="0" i="0" dirty="0">
                          <a:solidFill>
                            <a:srgbClr val="000000"/>
                          </a:solidFill>
                          <a:effectLst/>
                          <a:latin typeface="UD デジタル 教科書体 N-R" panose="02020400000000000000" pitchFamily="17" charset="-128"/>
                          <a:ea typeface="UD デジタル 教科書体 N-R" panose="02020400000000000000" pitchFamily="17" charset="-128"/>
                        </a:rPr>
                        <a:t>こととし、分割の検討順序を明確にしました。</a:t>
                      </a:r>
                      <a:r>
                        <a:rPr lang="en-US" altLang="ja-JP" sz="2000" b="0" i="0" dirty="0">
                          <a:solidFill>
                            <a:srgbClr val="000000"/>
                          </a:solidFill>
                          <a:effectLst/>
                          <a:latin typeface="UD デジタル 教科書体 N-R" panose="02020400000000000000" pitchFamily="17" charset="-128"/>
                          <a:ea typeface="UD デジタル 教科書体 N-R" panose="02020400000000000000" pitchFamily="17" charset="-128"/>
                        </a:rPr>
                        <a:t>(</a:t>
                      </a:r>
                      <a:r>
                        <a:rPr lang="ja-JP" altLang="en-US" sz="2000" b="0" i="0" dirty="0">
                          <a:solidFill>
                            <a:srgbClr val="000000"/>
                          </a:solidFill>
                          <a:effectLst/>
                          <a:latin typeface="UD デジタル 教科書体 N-R" panose="02020400000000000000" pitchFamily="17" charset="-128"/>
                          <a:ea typeface="UD デジタル 教科書体 N-R" panose="02020400000000000000" pitchFamily="17" charset="-128"/>
                        </a:rPr>
                        <a:t>新民</a:t>
                      </a:r>
                      <a:r>
                        <a:rPr lang="en-US" altLang="ja-JP" sz="2000" b="0" i="0" dirty="0">
                          <a:solidFill>
                            <a:srgbClr val="000000"/>
                          </a:solidFill>
                          <a:effectLst/>
                          <a:latin typeface="UD デジタル 教科書体 N-R" panose="02020400000000000000" pitchFamily="17" charset="-128"/>
                          <a:ea typeface="UD デジタル 教科書体 N-R" panose="02020400000000000000" pitchFamily="17" charset="-128"/>
                        </a:rPr>
                        <a:t>258</a:t>
                      </a:r>
                      <a:r>
                        <a:rPr lang="ja-JP" altLang="en-US" sz="2000" b="0" i="0" dirty="0">
                          <a:solidFill>
                            <a:srgbClr val="000000"/>
                          </a:solidFill>
                          <a:effectLst/>
                          <a:latin typeface="UD デジタル 教科書体 N-R" panose="02020400000000000000" pitchFamily="17" charset="-128"/>
                          <a:ea typeface="UD デジタル 教科書体 N-R" panose="02020400000000000000" pitchFamily="17" charset="-128"/>
                        </a:rPr>
                        <a:t>条</a:t>
                      </a:r>
                      <a:r>
                        <a:rPr lang="en-US" altLang="ja-JP" sz="2000" b="0" i="0" dirty="0">
                          <a:solidFill>
                            <a:srgbClr val="000000"/>
                          </a:solidFill>
                          <a:effectLst/>
                          <a:latin typeface="UD デジタル 教科書体 N-R" panose="02020400000000000000" pitchFamily="17" charset="-128"/>
                          <a:ea typeface="UD デジタル 教科書体 N-R" panose="02020400000000000000" pitchFamily="17" charset="-128"/>
                        </a:rPr>
                        <a:t>2</a:t>
                      </a:r>
                      <a:r>
                        <a:rPr lang="ja-JP" altLang="en-US" sz="2000" b="0" i="0" dirty="0">
                          <a:solidFill>
                            <a:srgbClr val="000000"/>
                          </a:solidFill>
                          <a:effectLst/>
                          <a:latin typeface="UD デジタル 教科書体 N-R" panose="02020400000000000000" pitchFamily="17" charset="-128"/>
                          <a:ea typeface="UD デジタル 教科書体 N-R" panose="02020400000000000000" pitchFamily="17" charset="-128"/>
                        </a:rPr>
                        <a:t>項、</a:t>
                      </a:r>
                      <a:r>
                        <a:rPr lang="en-US" altLang="ja-JP" sz="2000" b="0" i="0" dirty="0">
                          <a:solidFill>
                            <a:srgbClr val="000000"/>
                          </a:solidFill>
                          <a:effectLst/>
                          <a:latin typeface="UD デジタル 教科書体 N-R" panose="02020400000000000000" pitchFamily="17" charset="-128"/>
                          <a:ea typeface="UD デジタル 教科書体 N-R" panose="02020400000000000000" pitchFamily="17" charset="-128"/>
                        </a:rPr>
                        <a:t>3</a:t>
                      </a:r>
                      <a:r>
                        <a:rPr lang="ja-JP" altLang="en-US" sz="2000" b="0" i="0" dirty="0">
                          <a:solidFill>
                            <a:srgbClr val="000000"/>
                          </a:solidFill>
                          <a:effectLst/>
                          <a:latin typeface="UD デジタル 教科書体 N-R" panose="02020400000000000000" pitchFamily="17" charset="-128"/>
                          <a:ea typeface="UD デジタル 教科書体 N-R" panose="02020400000000000000" pitchFamily="17" charset="-128"/>
                        </a:rPr>
                        <a:t>項）</a:t>
                      </a:r>
                      <a:br>
                        <a:rPr lang="ja-JP" altLang="en-US" sz="2000" dirty="0">
                          <a:latin typeface="UD デジタル 教科書体 N-R" panose="02020400000000000000" pitchFamily="17" charset="-128"/>
                          <a:ea typeface="UD デジタル 教科書体 N-R" panose="02020400000000000000" pitchFamily="17" charset="-128"/>
                        </a:rPr>
                      </a:br>
                      <a:r>
                        <a:rPr lang="ja-JP" altLang="en-US" sz="2000" dirty="0">
                          <a:latin typeface="UD デジタル 教科書体 N-R" panose="02020400000000000000" pitchFamily="17" charset="-128"/>
                          <a:ea typeface="UD デジタル 教科書体 N-R" panose="02020400000000000000" pitchFamily="17" charset="-128"/>
                        </a:rPr>
                        <a:t>　　</a:t>
                      </a:r>
                      <a:r>
                        <a:rPr lang="ja-JP" altLang="en-US" sz="2000" b="0" i="0" dirty="0">
                          <a:solidFill>
                            <a:srgbClr val="000000"/>
                          </a:solidFill>
                          <a:effectLst/>
                          <a:latin typeface="UD デジタル 教科書体 N-R" panose="02020400000000000000" pitchFamily="17" charset="-128"/>
                          <a:ea typeface="UD デジタル 教科書体 N-R" panose="02020400000000000000" pitchFamily="17" charset="-128"/>
                        </a:rPr>
                        <a:t>裁判所は、共有物の分割の裁判において、</a:t>
                      </a:r>
                      <a:r>
                        <a:rPr lang="ja-JP" altLang="en-US" sz="2000" dirty="0">
                          <a:latin typeface="UD デジタル 教科書体 N-R" panose="02020400000000000000" pitchFamily="17" charset="-128"/>
                          <a:ea typeface="UD デジタル 教科書体 N-R" panose="02020400000000000000" pitchFamily="17" charset="-128"/>
                        </a:rPr>
                        <a:t>当事者に対して、金銭の</a:t>
                      </a:r>
                      <a:endParaRPr lang="en-US" altLang="ja-JP" sz="2000" dirty="0">
                        <a:latin typeface="UD デジタル 教科書体 N-R" panose="02020400000000000000" pitchFamily="17" charset="-128"/>
                        <a:ea typeface="UD デジタル 教科書体 N-R" panose="02020400000000000000" pitchFamily="17" charset="-128"/>
                      </a:endParaRPr>
                    </a:p>
                    <a:p>
                      <a:r>
                        <a:rPr lang="ja-JP" altLang="en-US" sz="2000" dirty="0">
                          <a:latin typeface="UD デジタル 教科書体 N-R" panose="02020400000000000000" pitchFamily="17" charset="-128"/>
                          <a:ea typeface="UD デジタル 教科書体 N-R" panose="02020400000000000000" pitchFamily="17" charset="-128"/>
                        </a:rPr>
                        <a:t>　支払、物の引渡し、登記義務の履行その他の給付を命ずることができ</a:t>
                      </a:r>
                      <a:endParaRPr lang="en-US" altLang="ja-JP" sz="2000" dirty="0">
                        <a:latin typeface="UD デジタル 教科書体 N-R" panose="02020400000000000000" pitchFamily="17" charset="-128"/>
                        <a:ea typeface="UD デジタル 教科書体 N-R" panose="02020400000000000000" pitchFamily="17" charset="-128"/>
                      </a:endParaRPr>
                    </a:p>
                    <a:p>
                      <a:r>
                        <a:rPr lang="ja-JP" altLang="en-US" sz="2000" dirty="0">
                          <a:latin typeface="UD デジタル 教科書体 N-R" panose="02020400000000000000" pitchFamily="17" charset="-128"/>
                          <a:ea typeface="UD デジタル 教科書体 N-R" panose="02020400000000000000" pitchFamily="17" charset="-128"/>
                        </a:rPr>
                        <a:t>　る</a:t>
                      </a:r>
                      <a:r>
                        <a:rPr lang="ja-JP" altLang="en-US" sz="2000" b="0" i="0" dirty="0">
                          <a:solidFill>
                            <a:srgbClr val="000000"/>
                          </a:solidFill>
                          <a:effectLst/>
                          <a:latin typeface="UD デジタル 教科書体 N-R" panose="02020400000000000000" pitchFamily="17" charset="-128"/>
                          <a:ea typeface="UD デジタル 教科書体 N-R" panose="02020400000000000000" pitchFamily="17" charset="-128"/>
                        </a:rPr>
                        <a:t>ことも　明文化されました。（新民</a:t>
                      </a:r>
                      <a:r>
                        <a:rPr lang="en-US" altLang="ja-JP" sz="2000" b="0" i="0" dirty="0">
                          <a:solidFill>
                            <a:srgbClr val="000000"/>
                          </a:solidFill>
                          <a:effectLst/>
                          <a:latin typeface="UD デジタル 教科書体 N-R" panose="02020400000000000000" pitchFamily="17" charset="-128"/>
                          <a:ea typeface="UD デジタル 教科書体 N-R" panose="02020400000000000000" pitchFamily="17" charset="-128"/>
                        </a:rPr>
                        <a:t>258</a:t>
                      </a:r>
                      <a:r>
                        <a:rPr lang="ja-JP" altLang="en-US" sz="2000" b="0" i="0" dirty="0">
                          <a:solidFill>
                            <a:srgbClr val="000000"/>
                          </a:solidFill>
                          <a:effectLst/>
                          <a:latin typeface="UD デジタル 教科書体 N-R" panose="02020400000000000000" pitchFamily="17" charset="-128"/>
                          <a:ea typeface="UD デジタル 教科書体 N-R" panose="02020400000000000000" pitchFamily="17" charset="-128"/>
                        </a:rPr>
                        <a:t>条</a:t>
                      </a:r>
                      <a:r>
                        <a:rPr lang="en-US" altLang="ja-JP" sz="2000" b="0" i="0" dirty="0">
                          <a:solidFill>
                            <a:srgbClr val="000000"/>
                          </a:solidFill>
                          <a:effectLst/>
                          <a:latin typeface="UD デジタル 教科書体 N-R" panose="02020400000000000000" pitchFamily="17" charset="-128"/>
                          <a:ea typeface="UD デジタル 教科書体 N-R" panose="02020400000000000000" pitchFamily="17" charset="-128"/>
                        </a:rPr>
                        <a:t>4</a:t>
                      </a:r>
                      <a:r>
                        <a:rPr lang="ja-JP" altLang="en-US" sz="2000" b="0" i="0" dirty="0">
                          <a:solidFill>
                            <a:srgbClr val="000000"/>
                          </a:solidFill>
                          <a:effectLst/>
                          <a:latin typeface="UD デジタル 教科書体 N-R" panose="02020400000000000000" pitchFamily="17" charset="-128"/>
                          <a:ea typeface="UD デジタル 教科書体 N-R" panose="02020400000000000000" pitchFamily="17" charset="-128"/>
                        </a:rPr>
                        <a:t>項）</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txBody>
                  <a:tcPr/>
                </a:tc>
                <a:extLst>
                  <a:ext uri="{0D108BD9-81ED-4DB2-BD59-A6C34878D82A}">
                    <a16:rowId xmlns:a16="http://schemas.microsoft.com/office/drawing/2014/main" val="3488917105"/>
                  </a:ext>
                </a:extLst>
              </a:tr>
            </a:tbl>
          </a:graphicData>
        </a:graphic>
      </p:graphicFrame>
      <p:sp>
        <p:nvSpPr>
          <p:cNvPr id="4" name="テキスト ボックス 3">
            <a:extLst>
              <a:ext uri="{FF2B5EF4-FFF2-40B4-BE49-F238E27FC236}">
                <a16:creationId xmlns:a16="http://schemas.microsoft.com/office/drawing/2014/main" id="{004CE3A4-ECFB-229D-045F-B21059392990}"/>
              </a:ext>
            </a:extLst>
          </p:cNvPr>
          <p:cNvSpPr txBox="1"/>
          <p:nvPr/>
        </p:nvSpPr>
        <p:spPr>
          <a:xfrm>
            <a:off x="367553" y="5085234"/>
            <a:ext cx="9317841" cy="1323439"/>
          </a:xfrm>
          <a:prstGeom prst="rect">
            <a:avLst/>
          </a:prstGeom>
          <a:noFill/>
        </p:spPr>
        <p:txBody>
          <a:bodyPr wrap="square" rtlCol="0">
            <a:spAutoFit/>
          </a:bodyPr>
          <a:lstStyle/>
          <a:p>
            <a:pPr algn="l"/>
            <a:r>
              <a:rPr lang="ja-JP" altLang="en-US" sz="1600" b="0" i="0" u="none" strike="noStrike" baseline="0" dirty="0">
                <a:latin typeface="UD デジタル 教科書体 N-R" panose="02020400000000000000" pitchFamily="17" charset="-128"/>
                <a:ea typeface="UD デジタル 教科書体 N-R" panose="02020400000000000000" pitchFamily="17" charset="-128"/>
              </a:rPr>
              <a:t>＊現物分割：共有物を共有持分割合に応じて物理的に分ける方法</a:t>
            </a:r>
            <a:endParaRPr lang="en-US" altLang="ja-JP" sz="1600" b="0" i="0" u="none" strike="noStrike" baseline="0" dirty="0">
              <a:latin typeface="UD デジタル 教科書体 N-R" panose="02020400000000000000" pitchFamily="17" charset="-128"/>
              <a:ea typeface="UD デジタル 教科書体 N-R" panose="02020400000000000000" pitchFamily="17" charset="-128"/>
            </a:endParaRPr>
          </a:p>
          <a:p>
            <a:pPr algn="l"/>
            <a:r>
              <a:rPr lang="ja-JP" altLang="en-US" sz="1600" b="0" i="0" u="none" strike="noStrike" baseline="0" dirty="0">
                <a:latin typeface="UD デジタル 教科書体 N-R" panose="02020400000000000000" pitchFamily="17" charset="-128"/>
                <a:ea typeface="UD デジタル 教科書体 N-R" panose="02020400000000000000" pitchFamily="17" charset="-128"/>
              </a:rPr>
              <a:t>＊競売分割：共有物を競売により第三者に売却し、売却代金を共有持分割合に応じて共有者で分け</a:t>
            </a:r>
            <a:endParaRPr lang="en-US" altLang="ja-JP" sz="1600" b="0" i="0" u="none" strike="noStrike" baseline="0" dirty="0">
              <a:latin typeface="UD デジタル 教科書体 N-R" panose="02020400000000000000" pitchFamily="17" charset="-128"/>
              <a:ea typeface="UD デジタル 教科書体 N-R" panose="02020400000000000000" pitchFamily="17" charset="-128"/>
            </a:endParaRPr>
          </a:p>
          <a:p>
            <a:pPr algn="l"/>
            <a:r>
              <a:rPr lang="ja-JP" altLang="en-US" sz="1600" b="0" i="0" u="none" strike="noStrike" baseline="0" dirty="0">
                <a:latin typeface="UD デジタル 教科書体 N-R" panose="02020400000000000000" pitchFamily="17" charset="-128"/>
                <a:ea typeface="UD デジタル 教科書体 N-R" panose="02020400000000000000" pitchFamily="17" charset="-128"/>
              </a:rPr>
              <a:t>　　　　　　る方法</a:t>
            </a:r>
          </a:p>
          <a:p>
            <a:pPr algn="l"/>
            <a:r>
              <a:rPr lang="ja-JP" altLang="en-US" sz="1600" b="0" i="0" u="none" strike="noStrike" baseline="0" dirty="0">
                <a:latin typeface="UD デジタル 教科書体 N-R" panose="02020400000000000000" pitchFamily="17" charset="-128"/>
                <a:ea typeface="UD デジタル 教科書体 N-R" panose="02020400000000000000" pitchFamily="17" charset="-128"/>
              </a:rPr>
              <a:t>＊賠償分割：共有物を共有者の一人（又は複数）の所有にし、共有物を取得した者が他の共有者に</a:t>
            </a:r>
            <a:endParaRPr lang="en-US" altLang="ja-JP" sz="1600" b="0" i="0" u="none" strike="noStrike" baseline="0" dirty="0">
              <a:latin typeface="UD デジタル 教科書体 N-R" panose="02020400000000000000" pitchFamily="17" charset="-128"/>
              <a:ea typeface="UD デジタル 教科書体 N-R" panose="02020400000000000000" pitchFamily="17" charset="-128"/>
            </a:endParaRPr>
          </a:p>
          <a:p>
            <a:pPr algn="l"/>
            <a:r>
              <a:rPr lang="ja-JP" altLang="en-US" sz="1600" dirty="0">
                <a:latin typeface="UD デジタル 教科書体 N-R" panose="02020400000000000000" pitchFamily="17" charset="-128"/>
                <a:ea typeface="UD デジタル 教科書体 N-R" panose="02020400000000000000" pitchFamily="17" charset="-128"/>
              </a:rPr>
              <a:t>　　　　　　</a:t>
            </a:r>
            <a:r>
              <a:rPr lang="ja-JP" altLang="en-US" sz="1600" b="0" i="0" u="none" strike="noStrike" baseline="0" dirty="0">
                <a:latin typeface="UD デジタル 教科書体 N-R" panose="02020400000000000000" pitchFamily="17" charset="-128"/>
                <a:ea typeface="UD デジタル 教科書体 N-R" panose="02020400000000000000" pitchFamily="17" charset="-128"/>
              </a:rPr>
              <a:t>代償金を支払う方法</a:t>
            </a:r>
            <a:endParaRPr kumimoji="1" lang="ja-JP" altLang="en-US" sz="1600" dirty="0">
              <a:latin typeface="UD デジタル 教科書体 N-R" panose="02020400000000000000" pitchFamily="17" charset="-128"/>
              <a:ea typeface="UD デジタル 教科書体 N-R" panose="02020400000000000000" pitchFamily="17" charset="-128"/>
            </a:endParaRPr>
          </a:p>
        </p:txBody>
      </p:sp>
      <p:pic>
        <p:nvPicPr>
          <p:cNvPr id="5" name="録音したサウンド">
            <a:hlinkClick r:id="" action="ppaction://media"/>
            <a:extLst>
              <a:ext uri="{FF2B5EF4-FFF2-40B4-BE49-F238E27FC236}">
                <a16:creationId xmlns:a16="http://schemas.microsoft.com/office/drawing/2014/main" id="{C87B2936-C8B9-03B1-19E4-5BEF36CF3A1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353984" y="449327"/>
            <a:ext cx="487363" cy="487363"/>
          </a:xfrm>
          <a:prstGeom prst="rect">
            <a:avLst/>
          </a:prstGeom>
        </p:spPr>
      </p:pic>
      <p:sp>
        <p:nvSpPr>
          <p:cNvPr id="6" name="正方形/長方形 5">
            <a:extLst>
              <a:ext uri="{FF2B5EF4-FFF2-40B4-BE49-F238E27FC236}">
                <a16:creationId xmlns:a16="http://schemas.microsoft.com/office/drawing/2014/main" id="{5DC86463-8535-BFAC-63BE-4550B7D10785}"/>
              </a:ext>
            </a:extLst>
          </p:cNvPr>
          <p:cNvSpPr/>
          <p:nvPr/>
        </p:nvSpPr>
        <p:spPr>
          <a:xfrm>
            <a:off x="801251" y="6469067"/>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627095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04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ABC35A85-6DD7-5511-FA70-684E4EB23BC9}"/>
              </a:ext>
            </a:extLst>
          </p:cNvPr>
          <p:cNvGraphicFramePr>
            <a:graphicFrameLocks noGrp="1"/>
          </p:cNvGraphicFramePr>
          <p:nvPr>
            <p:extLst>
              <p:ext uri="{D42A27DB-BD31-4B8C-83A1-F6EECF244321}">
                <p14:modId xmlns:p14="http://schemas.microsoft.com/office/powerpoint/2010/main" val="1872143928"/>
              </p:ext>
            </p:extLst>
          </p:nvPr>
        </p:nvGraphicFramePr>
        <p:xfrm>
          <a:off x="376518" y="703712"/>
          <a:ext cx="9344735" cy="5303520"/>
        </p:xfrm>
        <a:graphic>
          <a:graphicData uri="http://schemas.openxmlformats.org/drawingml/2006/table">
            <a:tbl>
              <a:tblPr firstRow="1" bandRow="1">
                <a:tableStyleId>{5940675A-B579-460E-94D1-54222C63F5DA}</a:tableStyleId>
              </a:tblPr>
              <a:tblGrid>
                <a:gridCol w="1013012">
                  <a:extLst>
                    <a:ext uri="{9D8B030D-6E8A-4147-A177-3AD203B41FA5}">
                      <a16:colId xmlns:a16="http://schemas.microsoft.com/office/drawing/2014/main" val="1219643440"/>
                    </a:ext>
                  </a:extLst>
                </a:gridCol>
                <a:gridCol w="8331723">
                  <a:extLst>
                    <a:ext uri="{9D8B030D-6E8A-4147-A177-3AD203B41FA5}">
                      <a16:colId xmlns:a16="http://schemas.microsoft.com/office/drawing/2014/main" val="995072910"/>
                    </a:ext>
                  </a:extLst>
                </a:gridCol>
              </a:tblGrid>
              <a:tr h="925862">
                <a:tc>
                  <a:txBody>
                    <a:bodyPr/>
                    <a:lstStyle/>
                    <a:p>
                      <a:r>
                        <a:rPr kumimoji="1" lang="ja-JP" altLang="en-US" sz="2000" b="0" dirty="0">
                          <a:latin typeface="UD デジタル 教科書体 N-R" panose="02020400000000000000" pitchFamily="17" charset="-128"/>
                          <a:ea typeface="UD デジタル 教科書体 N-R" panose="02020400000000000000" pitchFamily="17" charset="-128"/>
                        </a:rPr>
                        <a:t>旧民法</a:t>
                      </a:r>
                      <a:endParaRPr kumimoji="1" lang="en-US" altLang="ja-JP" sz="2000" b="0" dirty="0">
                        <a:latin typeface="UD デジタル 教科書体 N-R" panose="02020400000000000000" pitchFamily="17" charset="-128"/>
                        <a:ea typeface="UD デジタル 教科書体 N-R" panose="02020400000000000000" pitchFamily="17" charset="-128"/>
                      </a:endParaRPr>
                    </a:p>
                    <a:p>
                      <a:r>
                        <a:rPr kumimoji="1" lang="ja-JP" altLang="en-US" sz="2000" b="0" dirty="0">
                          <a:latin typeface="UD デジタル 教科書体 N-R" panose="02020400000000000000" pitchFamily="17" charset="-128"/>
                          <a:ea typeface="UD デジタル 教科書体 N-R" panose="02020400000000000000" pitchFamily="17" charset="-128"/>
                        </a:rPr>
                        <a:t>の課題</a:t>
                      </a:r>
                    </a:p>
                  </a:txBody>
                  <a:tcPr anchor="ctr"/>
                </a:tc>
                <a:tc>
                  <a:txBody>
                    <a:bodyPr/>
                    <a:lstStyle/>
                    <a:p>
                      <a:pPr algn="l"/>
                      <a:r>
                        <a:rPr kumimoji="1" lang="ja-JP" altLang="en-US" sz="2000" dirty="0">
                          <a:latin typeface="UD デジタル 教科書体 N-R" panose="02020400000000000000" pitchFamily="17" charset="-128"/>
                          <a:ea typeface="UD デジタル 教科書体 N-R" panose="02020400000000000000" pitchFamily="17" charset="-128"/>
                        </a:rPr>
                        <a:t>　</a:t>
                      </a:r>
                      <a:r>
                        <a:rPr lang="ja-JP" altLang="en-US" sz="2000" b="0" i="0" dirty="0">
                          <a:solidFill>
                            <a:srgbClr val="000000"/>
                          </a:solidFill>
                          <a:effectLst/>
                          <a:latin typeface="UD デジタル 教科書体 N-R" panose="02020400000000000000" pitchFamily="17" charset="-128"/>
                          <a:ea typeface="UD デジタル 教科書体 N-R" panose="02020400000000000000" pitchFamily="17" charset="-128"/>
                        </a:rPr>
                        <a:t>旧民法では、共有者の中に所在等不明共有者がいる場合、共有物分割訴訟等の裁判手続を行えない場合もあり、共有を解消することが非常に困難でした。</a:t>
                      </a:r>
                    </a:p>
                  </a:txBody>
                  <a:tcPr/>
                </a:tc>
                <a:extLst>
                  <a:ext uri="{0D108BD9-81ED-4DB2-BD59-A6C34878D82A}">
                    <a16:rowId xmlns:a16="http://schemas.microsoft.com/office/drawing/2014/main" val="3943081288"/>
                  </a:ext>
                </a:extLst>
              </a:tr>
              <a:tr h="2821966">
                <a:tc>
                  <a:txBody>
                    <a:bodyPr/>
                    <a:lstStyle/>
                    <a:p>
                      <a:r>
                        <a:rPr kumimoji="1" lang="ja-JP" altLang="en-US" sz="2000" b="0" dirty="0">
                          <a:latin typeface="UD デジタル 教科書体 N-R" panose="02020400000000000000" pitchFamily="17" charset="-128"/>
                          <a:ea typeface="UD デジタル 教科書体 N-R" panose="02020400000000000000" pitchFamily="17" charset="-128"/>
                        </a:rPr>
                        <a:t>改正法</a:t>
                      </a:r>
                    </a:p>
                  </a:txBody>
                  <a:tcPr anchor="ctr"/>
                </a:tc>
                <a:tc>
                  <a:txBody>
                    <a:bodyPr/>
                    <a:lstStyle/>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〇共有者は、</a:t>
                      </a:r>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裁判所の決定</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を得て、</a:t>
                      </a:r>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所在等不明共有者（氏名等不特定を　</a:t>
                      </a:r>
                      <a:endParaRPr kumimoji="1" lang="en-US" altLang="ja-JP"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含む）の不動産の持分を取得することができる</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（新民法</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262</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の２）。</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・所在等不明共有者は、持分を取得した共有者に対する</a:t>
                      </a:r>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時価相当額請</a:t>
                      </a:r>
                      <a:endParaRPr kumimoji="1" lang="en-US" altLang="ja-JP"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求権</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を取得（実際には、供託金から支払を受ける。差額がある場合　</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は、別途訴訟を提起するなどして請求可能）</a:t>
                      </a: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a:t>
                      </a:r>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遺産共有</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のケースでは、相続開始から</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10</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年を経過しなければ、利用</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不可（新民法</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262</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の２</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Ⅲ</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＊所在不明者の意味</a:t>
                      </a:r>
                      <a:endPar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申立人において、登記簿のほかに、住民票等の調査など必要な調査をし、裁判</a:t>
                      </a:r>
                      <a:endPar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所において、その所在等が不明であると認められることが必要</a:t>
                      </a:r>
                    </a:p>
                    <a:p>
                      <a:r>
                        <a:rPr kumimoji="1" lang="ja-JP" altLang="en-US" sz="17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＊申立人以外の共有者の扱い</a:t>
                      </a:r>
                      <a:endParaRPr kumimoji="1" lang="en-US" altLang="ja-JP" sz="17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申立人以外の共有者を当事者とする必要はない。他方で、希望する共有者は、</a:t>
                      </a:r>
                      <a:endPar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所定の期間内であれば、別途持分取得の裁判を申し立てることが可能。申立人</a:t>
                      </a:r>
                      <a:endPar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が複数のケースでは、各申立人が、その持分割合に応じて、所在等不明共有者</a:t>
                      </a:r>
                      <a:endPar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の持分を按分して取得</a:t>
                      </a:r>
                      <a:endPar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txBody>
                  <a:tcPr/>
                </a:tc>
                <a:extLst>
                  <a:ext uri="{0D108BD9-81ED-4DB2-BD59-A6C34878D82A}">
                    <a16:rowId xmlns:a16="http://schemas.microsoft.com/office/drawing/2014/main" val="3488917105"/>
                  </a:ext>
                </a:extLst>
              </a:tr>
            </a:tbl>
          </a:graphicData>
        </a:graphic>
      </p:graphicFrame>
      <p:sp>
        <p:nvSpPr>
          <p:cNvPr id="3" name="テキスト ボックス 2">
            <a:extLst>
              <a:ext uri="{FF2B5EF4-FFF2-40B4-BE49-F238E27FC236}">
                <a16:creationId xmlns:a16="http://schemas.microsoft.com/office/drawing/2014/main" id="{29698E32-1C50-AA7E-2AE4-E42C2DB833A4}"/>
              </a:ext>
            </a:extLst>
          </p:cNvPr>
          <p:cNvSpPr txBox="1"/>
          <p:nvPr/>
        </p:nvSpPr>
        <p:spPr>
          <a:xfrm>
            <a:off x="645459" y="242047"/>
            <a:ext cx="8148917" cy="461665"/>
          </a:xfrm>
          <a:prstGeom prst="rect">
            <a:avLst/>
          </a:prstGeom>
          <a:noFill/>
        </p:spPr>
        <p:txBody>
          <a:bodyPr wrap="square" rtlCol="0">
            <a:spAutoFit/>
          </a:bodyPr>
          <a:lstStyle/>
          <a:p>
            <a:r>
              <a:rPr kumimoji="1" lang="en-US" altLang="ja-JP" sz="2400" dirty="0">
                <a:latin typeface="UD デジタル 教科書体 N-R" panose="02020400000000000000" pitchFamily="17" charset="-128"/>
                <a:ea typeface="UD デジタル 教科書体 N-R" panose="02020400000000000000" pitchFamily="17" charset="-128"/>
              </a:rPr>
              <a:t>【</a:t>
            </a:r>
            <a:r>
              <a:rPr kumimoji="1"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1" i="0" u="none" strike="noStrike" baseline="0" dirty="0">
                <a:latin typeface="UD デジタル 教科書体 N-R" panose="02020400000000000000" pitchFamily="17" charset="-128"/>
                <a:ea typeface="UD デジタル 教科書体 N-R" panose="02020400000000000000" pitchFamily="17" charset="-128"/>
              </a:rPr>
              <a:t>所在等不明共有者の不動産の持分の取得　</a:t>
            </a:r>
            <a:r>
              <a:rPr kumimoji="1" lang="en-US" altLang="ja-JP" sz="2400" dirty="0">
                <a:latin typeface="UD デジタル 教科書体 N-R" panose="02020400000000000000" pitchFamily="17" charset="-128"/>
                <a:ea typeface="UD デジタル 教科書体 N-R" panose="02020400000000000000" pitchFamily="17" charset="-128"/>
              </a:rPr>
              <a:t>】</a:t>
            </a:r>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pic>
        <p:nvPicPr>
          <p:cNvPr id="4" name="録音したサウンド">
            <a:hlinkClick r:id="" action="ppaction://media"/>
            <a:extLst>
              <a:ext uri="{FF2B5EF4-FFF2-40B4-BE49-F238E27FC236}">
                <a16:creationId xmlns:a16="http://schemas.microsoft.com/office/drawing/2014/main" id="{D9EE9FBE-658A-BD40-E8B8-340CD0B1EC7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14478" y="229198"/>
            <a:ext cx="487363" cy="487363"/>
          </a:xfrm>
          <a:prstGeom prst="rect">
            <a:avLst/>
          </a:prstGeom>
        </p:spPr>
      </p:pic>
      <p:sp>
        <p:nvSpPr>
          <p:cNvPr id="5" name="正方形/長方形 4">
            <a:extLst>
              <a:ext uri="{FF2B5EF4-FFF2-40B4-BE49-F238E27FC236}">
                <a16:creationId xmlns:a16="http://schemas.microsoft.com/office/drawing/2014/main" id="{3108D22C-530E-6B18-5F0C-652255F66D73}"/>
              </a:ext>
            </a:extLst>
          </p:cNvPr>
          <p:cNvSpPr/>
          <p:nvPr/>
        </p:nvSpPr>
        <p:spPr>
          <a:xfrm>
            <a:off x="801251" y="6469067"/>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291280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8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A4370DE8-3D59-F715-F7E0-EC6665678733}"/>
              </a:ext>
            </a:extLst>
          </p:cNvPr>
          <p:cNvGraphicFramePr>
            <a:graphicFrameLocks noGrp="1"/>
          </p:cNvGraphicFramePr>
          <p:nvPr>
            <p:extLst>
              <p:ext uri="{D42A27DB-BD31-4B8C-83A1-F6EECF244321}">
                <p14:modId xmlns:p14="http://schemas.microsoft.com/office/powerpoint/2010/main" val="1192738608"/>
              </p:ext>
            </p:extLst>
          </p:nvPr>
        </p:nvGraphicFramePr>
        <p:xfrm>
          <a:off x="376518" y="703712"/>
          <a:ext cx="9344735" cy="5351806"/>
        </p:xfrm>
        <a:graphic>
          <a:graphicData uri="http://schemas.openxmlformats.org/drawingml/2006/table">
            <a:tbl>
              <a:tblPr firstRow="1" bandRow="1">
                <a:tableStyleId>{5940675A-B579-460E-94D1-54222C63F5DA}</a:tableStyleId>
              </a:tblPr>
              <a:tblGrid>
                <a:gridCol w="1013012">
                  <a:extLst>
                    <a:ext uri="{9D8B030D-6E8A-4147-A177-3AD203B41FA5}">
                      <a16:colId xmlns:a16="http://schemas.microsoft.com/office/drawing/2014/main" val="1219643440"/>
                    </a:ext>
                  </a:extLst>
                </a:gridCol>
                <a:gridCol w="8331723">
                  <a:extLst>
                    <a:ext uri="{9D8B030D-6E8A-4147-A177-3AD203B41FA5}">
                      <a16:colId xmlns:a16="http://schemas.microsoft.com/office/drawing/2014/main" val="995072910"/>
                    </a:ext>
                  </a:extLst>
                </a:gridCol>
              </a:tblGrid>
              <a:tr h="925862">
                <a:tc>
                  <a:txBody>
                    <a:bodyPr/>
                    <a:lstStyle/>
                    <a:p>
                      <a:r>
                        <a:rPr kumimoji="1" lang="ja-JP" altLang="en-US" sz="2000" b="0" dirty="0">
                          <a:latin typeface="UD デジタル 教科書体 N-R" panose="02020400000000000000" pitchFamily="17" charset="-128"/>
                          <a:ea typeface="UD デジタル 教科書体 N-R" panose="02020400000000000000" pitchFamily="17" charset="-128"/>
                        </a:rPr>
                        <a:t>旧民法</a:t>
                      </a:r>
                      <a:endParaRPr kumimoji="1" lang="en-US" altLang="ja-JP" sz="2000" b="0" dirty="0">
                        <a:latin typeface="UD デジタル 教科書体 N-R" panose="02020400000000000000" pitchFamily="17" charset="-128"/>
                        <a:ea typeface="UD デジタル 教科書体 N-R" panose="02020400000000000000" pitchFamily="17" charset="-128"/>
                      </a:endParaRPr>
                    </a:p>
                    <a:p>
                      <a:r>
                        <a:rPr kumimoji="1" lang="ja-JP" altLang="en-US" sz="2000" b="0" dirty="0">
                          <a:latin typeface="UD デジタル 教科書体 N-R" panose="02020400000000000000" pitchFamily="17" charset="-128"/>
                          <a:ea typeface="UD デジタル 教科書体 N-R" panose="02020400000000000000" pitchFamily="17" charset="-128"/>
                        </a:rPr>
                        <a:t>の課題</a:t>
                      </a:r>
                    </a:p>
                  </a:txBody>
                  <a:tcPr anchor="ctr"/>
                </a:tc>
                <a:tc>
                  <a:txBody>
                    <a:bodyPr/>
                    <a:lstStyle/>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○不動産の共有持分を売却して得る代金よりも、不動産全体を売却し、</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持分に応じて受け取る代金の方が高額になりやすいが、</a:t>
                      </a:r>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所在等不明共</a:t>
                      </a:r>
                      <a:endParaRPr kumimoji="1" lang="en-US" altLang="ja-JP"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有者</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（必要な調査を尽くしても氏名等や所在が不明な共有者）がいる</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と、</a:t>
                      </a:r>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不動産全体を売却</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することは</a:t>
                      </a:r>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不可能</a:t>
                      </a: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○共有物分割や持分取得制度により、所在等不明共有者の持分を他の共</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有者に移転し、共有物全体を売却することができるが、売却した上で</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代金を按分することを予定しているのに、共有者に持分を一旦移転す</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るのは</a:t>
                      </a:r>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迂遠</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であり、手間や費用を要する。</a:t>
                      </a:r>
                      <a:endParaRPr lang="ja-JP" altLang="en-US" sz="2000" b="0" i="0" dirty="0">
                        <a:solidFill>
                          <a:srgbClr val="000000"/>
                        </a:solidFill>
                        <a:effectLst/>
                        <a:latin typeface="UD デジタル 教科書体 N-R" panose="02020400000000000000" pitchFamily="17" charset="-128"/>
                        <a:ea typeface="UD デジタル 教科書体 N-R" panose="02020400000000000000" pitchFamily="17" charset="-128"/>
                      </a:endParaRPr>
                    </a:p>
                  </a:txBody>
                  <a:tcPr/>
                </a:tc>
                <a:extLst>
                  <a:ext uri="{0D108BD9-81ED-4DB2-BD59-A6C34878D82A}">
                    <a16:rowId xmlns:a16="http://schemas.microsoft.com/office/drawing/2014/main" val="3943081288"/>
                  </a:ext>
                </a:extLst>
              </a:tr>
              <a:tr h="2821966">
                <a:tc>
                  <a:txBody>
                    <a:bodyPr/>
                    <a:lstStyle/>
                    <a:p>
                      <a:r>
                        <a:rPr kumimoji="1" lang="ja-JP" altLang="en-US" sz="2000" b="0" dirty="0">
                          <a:latin typeface="UD デジタル 教科書体 N-R" panose="02020400000000000000" pitchFamily="17" charset="-128"/>
                          <a:ea typeface="UD デジタル 教科書体 N-R" panose="02020400000000000000" pitchFamily="17" charset="-128"/>
                        </a:rPr>
                        <a:t>改正法</a:t>
                      </a:r>
                    </a:p>
                  </a:txBody>
                  <a:tcPr anchor="ctr"/>
                </a:tc>
                <a:tc>
                  <a:txBody>
                    <a:bodyPr/>
                    <a:lstStyle/>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裁判所の決定</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によって、</a:t>
                      </a:r>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申立てをした共有者に</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、所在等不明共有者の</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不動産の持分を</a:t>
                      </a:r>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譲渡する権限を付与</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する制度を創設</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新民法</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262</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の３）</a:t>
                      </a: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○譲渡権限は、所在等不明共有者以外の共有者全員が持分の全部を譲渡</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渡することを</a:t>
                      </a:r>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停止条件</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とするものであり、</a:t>
                      </a:r>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不動産全体を特定の第三者</a:t>
                      </a:r>
                      <a:endParaRPr kumimoji="1" lang="en-US" altLang="ja-JP"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に譲渡するケース</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でのみ行使可能（一部の共有者が持分の譲渡を拒む</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場合には、条件が成就せず、譲渡をすることができない）</a:t>
                      </a: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○所在等不明共有者の持分は、</a:t>
                      </a:r>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直接、譲渡の相手方に移転</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（申立てをし</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た共有者がいったん取得するものではない）</a:t>
                      </a:r>
                    </a:p>
                  </a:txBody>
                  <a:tcPr/>
                </a:tc>
                <a:extLst>
                  <a:ext uri="{0D108BD9-81ED-4DB2-BD59-A6C34878D82A}">
                    <a16:rowId xmlns:a16="http://schemas.microsoft.com/office/drawing/2014/main" val="3488917105"/>
                  </a:ext>
                </a:extLst>
              </a:tr>
            </a:tbl>
          </a:graphicData>
        </a:graphic>
      </p:graphicFrame>
      <p:sp>
        <p:nvSpPr>
          <p:cNvPr id="3" name="テキスト ボックス 2">
            <a:extLst>
              <a:ext uri="{FF2B5EF4-FFF2-40B4-BE49-F238E27FC236}">
                <a16:creationId xmlns:a16="http://schemas.microsoft.com/office/drawing/2014/main" id="{93A17436-1DED-7E57-40F6-C23E47A4C1FC}"/>
              </a:ext>
            </a:extLst>
          </p:cNvPr>
          <p:cNvSpPr txBox="1"/>
          <p:nvPr/>
        </p:nvSpPr>
        <p:spPr>
          <a:xfrm>
            <a:off x="645459" y="242047"/>
            <a:ext cx="8148917" cy="461665"/>
          </a:xfrm>
          <a:prstGeom prst="rect">
            <a:avLst/>
          </a:prstGeom>
          <a:noFill/>
        </p:spPr>
        <p:txBody>
          <a:bodyPr wrap="square" rtlCol="0">
            <a:spAutoFit/>
          </a:bodyPr>
          <a:lstStyle/>
          <a:p>
            <a:r>
              <a:rPr kumimoji="1" lang="en-US" altLang="ja-JP" sz="2400" dirty="0">
                <a:latin typeface="UD デジタル 教科書体 N-R" panose="02020400000000000000" pitchFamily="17" charset="-128"/>
                <a:ea typeface="UD デジタル 教科書体 N-R" panose="02020400000000000000" pitchFamily="17" charset="-128"/>
              </a:rPr>
              <a:t>【</a:t>
            </a:r>
            <a:r>
              <a:rPr kumimoji="1" lang="ja-JP" altLang="en-US" sz="2400" dirty="0">
                <a:latin typeface="UD デジタル 教科書体 N-R" panose="02020400000000000000" pitchFamily="17" charset="-128"/>
                <a:ea typeface="UD デジタル 教科書体 N-R" panose="02020400000000000000" pitchFamily="17" charset="-128"/>
              </a:rPr>
              <a:t>　</a:t>
            </a:r>
            <a:r>
              <a:rPr lang="ja-JP" altLang="en-US" sz="2400" b="1" i="0" u="none" strike="noStrike" baseline="0" dirty="0">
                <a:latin typeface="UD デジタル 教科書体 N-R" panose="02020400000000000000" pitchFamily="17" charset="-128"/>
                <a:ea typeface="UD デジタル 教科書体 N-R" panose="02020400000000000000" pitchFamily="17" charset="-128"/>
              </a:rPr>
              <a:t>所在等不明共有者の不動産の持分の譲渡　</a:t>
            </a:r>
            <a:r>
              <a:rPr kumimoji="1" lang="en-US" altLang="ja-JP" sz="2400" dirty="0">
                <a:latin typeface="UD デジタル 教科書体 N-R" panose="02020400000000000000" pitchFamily="17" charset="-128"/>
                <a:ea typeface="UD デジタル 教科書体 N-R" panose="02020400000000000000" pitchFamily="17" charset="-128"/>
              </a:rPr>
              <a:t>】</a:t>
            </a:r>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pic>
        <p:nvPicPr>
          <p:cNvPr id="4" name="録音したサウンド">
            <a:hlinkClick r:id="" action="ppaction://media"/>
            <a:extLst>
              <a:ext uri="{FF2B5EF4-FFF2-40B4-BE49-F238E27FC236}">
                <a16:creationId xmlns:a16="http://schemas.microsoft.com/office/drawing/2014/main" id="{AE102865-0079-D802-91B2-5AF3BB9A3C4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75842" y="216349"/>
            <a:ext cx="487363" cy="487363"/>
          </a:xfrm>
          <a:prstGeom prst="rect">
            <a:avLst/>
          </a:prstGeom>
        </p:spPr>
      </p:pic>
      <p:sp>
        <p:nvSpPr>
          <p:cNvPr id="5" name="正方形/長方形 4">
            <a:extLst>
              <a:ext uri="{FF2B5EF4-FFF2-40B4-BE49-F238E27FC236}">
                <a16:creationId xmlns:a16="http://schemas.microsoft.com/office/drawing/2014/main" id="{416BA33A-46B4-7B68-5C86-6A134C3881DA}"/>
              </a:ext>
            </a:extLst>
          </p:cNvPr>
          <p:cNvSpPr/>
          <p:nvPr/>
        </p:nvSpPr>
        <p:spPr>
          <a:xfrm>
            <a:off x="801251" y="6469067"/>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149289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5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5ED6ED9-A132-29EA-D409-391CAF1151CC}"/>
              </a:ext>
            </a:extLst>
          </p:cNvPr>
          <p:cNvSpPr txBox="1"/>
          <p:nvPr/>
        </p:nvSpPr>
        <p:spPr>
          <a:xfrm>
            <a:off x="322729" y="201390"/>
            <a:ext cx="9377083" cy="6063198"/>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１．共有制度の見直し</a:t>
            </a:r>
            <a:endParaRPr kumimoji="1" lang="en-US" altLang="ja-JP" sz="28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共有制度の見直しの契機としての所有者不明土地問題</a:t>
            </a:r>
            <a:endParaRPr kumimoji="1" lang="en-US" altLang="ja-JP" sz="2400" dirty="0">
              <a:latin typeface="UD デジタル 教科書体 N-R" panose="02020400000000000000" pitchFamily="17" charset="-128"/>
              <a:ea typeface="UD デジタル 教科書体 N-R" panose="02020400000000000000" pitchFamily="17" charset="-128"/>
            </a:endParaRPr>
          </a:p>
          <a:p>
            <a:pPr algn="l"/>
            <a:endParaRPr lang="en-US" altLang="ja-JP" sz="2400" dirty="0">
              <a:solidFill>
                <a:srgbClr val="000000"/>
              </a:solidFill>
              <a:latin typeface="UD デジタル 教科書体 N-R" panose="02020400000000000000" pitchFamily="17" charset="-128"/>
              <a:ea typeface="UD デジタル 教科書体 N-R" panose="02020400000000000000" pitchFamily="17" charset="-128"/>
            </a:endParaRPr>
          </a:p>
          <a:p>
            <a:pPr algn="l"/>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➀　</a:t>
            </a:r>
            <a:r>
              <a:rPr lang="ja-JP" altLang="en-US" sz="2400" b="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相続未登記状態にある土地について戸籍等を調査した結果、</a:t>
            </a:r>
            <a:endParaRPr lang="en-US" altLang="ja-JP" sz="2400" b="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endParaRPr>
          </a:p>
          <a:p>
            <a:pPr algn="l"/>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b="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数次相続により</a:t>
            </a:r>
            <a:r>
              <a:rPr lang="ja-JP" altLang="en-US" sz="2400" b="1" i="0" u="none" strike="noStrike" baseline="0" dirty="0">
                <a:solidFill>
                  <a:srgbClr val="FF0000"/>
                </a:solidFill>
                <a:latin typeface="UD デジタル 教科書体 N-R" panose="02020400000000000000" pitchFamily="17" charset="-128"/>
                <a:ea typeface="UD デジタル 教科書体 N-R" panose="02020400000000000000" pitchFamily="17" charset="-128"/>
              </a:rPr>
              <a:t>相続人が多数</a:t>
            </a:r>
            <a:r>
              <a:rPr lang="ja-JP" altLang="en-US" sz="2400" b="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に上ることや</a:t>
            </a:r>
            <a:r>
              <a:rPr lang="ja-JP" altLang="en-US" sz="2400" b="1" i="0" u="none" strike="noStrike" baseline="0" dirty="0">
                <a:solidFill>
                  <a:srgbClr val="FF0000"/>
                </a:solidFill>
                <a:latin typeface="UD デジタル 教科書体 N-R" panose="02020400000000000000" pitchFamily="17" charset="-128"/>
                <a:ea typeface="UD デジタル 教科書体 N-R" panose="02020400000000000000" pitchFamily="17" charset="-128"/>
              </a:rPr>
              <a:t>相続人の一部の所</a:t>
            </a:r>
            <a:endParaRPr lang="en-US" altLang="ja-JP" sz="2400" b="1" i="0" u="none" strike="noStrike" baseline="0" dirty="0">
              <a:solidFill>
                <a:srgbClr val="FF0000"/>
              </a:solidFill>
              <a:latin typeface="UD デジタル 教科書体 N-R" panose="02020400000000000000" pitchFamily="17" charset="-128"/>
              <a:ea typeface="UD デジタル 教科書体 N-R" panose="02020400000000000000" pitchFamily="17" charset="-128"/>
            </a:endParaRPr>
          </a:p>
          <a:p>
            <a:pPr algn="l"/>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　　　</a:t>
            </a:r>
            <a:r>
              <a:rPr lang="ja-JP" altLang="en-US" sz="2400" b="1" i="0" u="none" strike="noStrike" baseline="0" dirty="0">
                <a:solidFill>
                  <a:srgbClr val="FF0000"/>
                </a:solidFill>
                <a:latin typeface="UD デジタル 教科書体 N-R" panose="02020400000000000000" pitchFamily="17" charset="-128"/>
                <a:ea typeface="UD デジタル 教科書体 N-R" panose="02020400000000000000" pitchFamily="17" charset="-128"/>
              </a:rPr>
              <a:t>在等が不明</a:t>
            </a:r>
            <a:r>
              <a:rPr lang="ja-JP" altLang="en-US" sz="2400" b="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となっていることが判明することがあります。</a:t>
            </a:r>
          </a:p>
          <a:p>
            <a:pPr algn="l"/>
            <a:r>
              <a:rPr lang="ja-JP" altLang="en-US" sz="2400" b="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　　→変更・管理に必要な同意を取り付けることが困難で、</a:t>
            </a:r>
            <a:r>
              <a:rPr lang="ja-JP" altLang="en-US" sz="2400" b="1" i="0" u="none" strike="noStrike" baseline="0" dirty="0">
                <a:solidFill>
                  <a:srgbClr val="FF0000"/>
                </a:solidFill>
                <a:latin typeface="UD デジタル 教科書体 N-R" panose="02020400000000000000" pitchFamily="17" charset="-128"/>
                <a:ea typeface="UD デジタル 教科書体 N-R" panose="02020400000000000000" pitchFamily="17" charset="-128"/>
              </a:rPr>
              <a:t>土地の</a:t>
            </a:r>
            <a:endParaRPr lang="en-US" altLang="ja-JP" sz="2400" b="1" i="0" u="none" strike="noStrike" baseline="0" dirty="0">
              <a:solidFill>
                <a:srgbClr val="FF0000"/>
              </a:solidFill>
              <a:latin typeface="UD デジタル 教科書体 N-R" panose="02020400000000000000" pitchFamily="17" charset="-128"/>
              <a:ea typeface="UD デジタル 教科書体 N-R" panose="02020400000000000000" pitchFamily="17" charset="-128"/>
            </a:endParaRPr>
          </a:p>
          <a:p>
            <a:pPr algn="l"/>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　　　</a:t>
            </a:r>
            <a:r>
              <a:rPr lang="ja-JP" altLang="en-US" sz="2400" b="1" i="0" u="none" strike="noStrike" baseline="0" dirty="0">
                <a:solidFill>
                  <a:srgbClr val="FF0000"/>
                </a:solidFill>
                <a:latin typeface="UD デジタル 教科書体 N-R" panose="02020400000000000000" pitchFamily="17" charset="-128"/>
                <a:ea typeface="UD デジタル 教科書体 N-R" panose="02020400000000000000" pitchFamily="17" charset="-128"/>
              </a:rPr>
              <a:t>利用に支障</a:t>
            </a:r>
            <a:r>
              <a:rPr lang="ja-JP" altLang="en-US" sz="2400" b="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を来します。</a:t>
            </a:r>
          </a:p>
          <a:p>
            <a:pPr algn="l"/>
            <a:r>
              <a:rPr lang="ja-JP" altLang="en-US" sz="2400" b="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　　→対処方法として共有関係の解消（共有物分割訴訟など）があ</a:t>
            </a:r>
            <a:endParaRPr lang="en-US" altLang="ja-JP" sz="2400" b="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endParaRPr>
          </a:p>
          <a:p>
            <a:pPr algn="l"/>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b="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るが、</a:t>
            </a:r>
            <a:r>
              <a:rPr lang="ja-JP" altLang="en-US" sz="2400" b="1" i="0" u="none" strike="noStrike" baseline="0" dirty="0">
                <a:solidFill>
                  <a:srgbClr val="FF0000"/>
                </a:solidFill>
                <a:latin typeface="UD デジタル 教科書体 N-R" panose="02020400000000000000" pitchFamily="17" charset="-128"/>
                <a:ea typeface="UD デジタル 教科書体 N-R" panose="02020400000000000000" pitchFamily="17" charset="-128"/>
              </a:rPr>
              <a:t>手続上の負担</a:t>
            </a:r>
            <a:r>
              <a:rPr lang="ja-JP" altLang="en-US" sz="2400" b="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は軽くはありません。</a:t>
            </a:r>
          </a:p>
          <a:p>
            <a:pPr algn="l"/>
            <a:endParaRPr lang="en-US" altLang="ja-JP" sz="2400" b="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endParaRPr>
          </a:p>
          <a:p>
            <a:pPr algn="l"/>
            <a:r>
              <a:rPr lang="ja-JP" altLang="en-US" sz="2400" b="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　②　旧民法制定後</a:t>
            </a:r>
            <a:r>
              <a:rPr lang="en-US" altLang="ja-JP" sz="2400" b="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120</a:t>
            </a:r>
            <a:r>
              <a:rPr lang="ja-JP" altLang="en-US" sz="2400" b="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年以上の間の社会経済情勢の変化に伴い、</a:t>
            </a:r>
            <a:endParaRPr lang="en-US" altLang="ja-JP" sz="2400" b="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endParaRPr>
          </a:p>
          <a:p>
            <a:pPr algn="l"/>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b="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共有者が土地の所在地から遠く離れていたり、共有者間の人</a:t>
            </a:r>
            <a:endParaRPr lang="en-US" altLang="ja-JP" sz="2400" b="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endParaRPr>
          </a:p>
          <a:p>
            <a:pPr algn="l"/>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b="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的関係が希薄化したりして、</a:t>
            </a:r>
            <a:r>
              <a:rPr lang="ja-JP" altLang="en-US" sz="2400" b="1" i="0" u="none" strike="noStrike" baseline="0" dirty="0">
                <a:solidFill>
                  <a:srgbClr val="FF0000"/>
                </a:solidFill>
                <a:latin typeface="UD デジタル 教科書体 N-R" panose="02020400000000000000" pitchFamily="17" charset="-128"/>
                <a:ea typeface="UD デジタル 教科書体 N-R" panose="02020400000000000000" pitchFamily="17" charset="-128"/>
              </a:rPr>
              <a:t>共有者間で決定を得ることが困</a:t>
            </a:r>
            <a:endParaRPr lang="en-US" altLang="ja-JP" sz="2400" b="1" i="0" u="none" strike="noStrike" baseline="0" dirty="0">
              <a:solidFill>
                <a:srgbClr val="FF0000"/>
              </a:solidFill>
              <a:latin typeface="UD デジタル 教科書体 N-R" panose="02020400000000000000" pitchFamily="17" charset="-128"/>
              <a:ea typeface="UD デジタル 教科書体 N-R" panose="02020400000000000000" pitchFamily="17" charset="-128"/>
            </a:endParaRPr>
          </a:p>
          <a:p>
            <a:pPr algn="l"/>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　　　</a:t>
            </a:r>
            <a:r>
              <a:rPr lang="ja-JP" altLang="en-US" sz="2400" b="1" i="0" u="none" strike="noStrike" baseline="0" dirty="0">
                <a:solidFill>
                  <a:srgbClr val="FF0000"/>
                </a:solidFill>
                <a:latin typeface="UD デジタル 教科書体 N-R" panose="02020400000000000000" pitchFamily="17" charset="-128"/>
                <a:ea typeface="UD デジタル 教科書体 N-R" panose="02020400000000000000" pitchFamily="17" charset="-128"/>
              </a:rPr>
              <a:t>難</a:t>
            </a:r>
            <a:r>
              <a:rPr lang="ja-JP" altLang="en-US" sz="2400" b="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になることもあります。</a:t>
            </a:r>
          </a:p>
          <a:p>
            <a:pPr algn="l"/>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pic>
        <p:nvPicPr>
          <p:cNvPr id="3" name="録音したサウンド">
            <a:hlinkClick r:id="" action="ppaction://media"/>
            <a:extLst>
              <a:ext uri="{FF2B5EF4-FFF2-40B4-BE49-F238E27FC236}">
                <a16:creationId xmlns:a16="http://schemas.microsoft.com/office/drawing/2014/main" id="{CD884AE5-F56E-F35A-BC78-629C9BD105A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99207" y="656478"/>
            <a:ext cx="487363" cy="487363"/>
          </a:xfrm>
          <a:prstGeom prst="rect">
            <a:avLst/>
          </a:prstGeom>
        </p:spPr>
      </p:pic>
      <p:sp>
        <p:nvSpPr>
          <p:cNvPr id="4" name="正方形/長方形 3">
            <a:extLst>
              <a:ext uri="{FF2B5EF4-FFF2-40B4-BE49-F238E27FC236}">
                <a16:creationId xmlns:a16="http://schemas.microsoft.com/office/drawing/2014/main" id="{6C49D2FD-1C92-7572-7E8A-36886BB4FE70}"/>
              </a:ext>
            </a:extLst>
          </p:cNvPr>
          <p:cNvSpPr/>
          <p:nvPr/>
        </p:nvSpPr>
        <p:spPr>
          <a:xfrm>
            <a:off x="801251" y="6469067"/>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507811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2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475750CB-4097-1F20-6607-DA3277E61A40}"/>
              </a:ext>
            </a:extLst>
          </p:cNvPr>
          <p:cNvGraphicFramePr>
            <a:graphicFrameLocks noGrp="1"/>
          </p:cNvGraphicFramePr>
          <p:nvPr>
            <p:extLst>
              <p:ext uri="{D42A27DB-BD31-4B8C-83A1-F6EECF244321}">
                <p14:modId xmlns:p14="http://schemas.microsoft.com/office/powerpoint/2010/main" val="318651182"/>
              </p:ext>
            </p:extLst>
          </p:nvPr>
        </p:nvGraphicFramePr>
        <p:xfrm>
          <a:off x="387678" y="227670"/>
          <a:ext cx="9344735" cy="2821966"/>
        </p:xfrm>
        <a:graphic>
          <a:graphicData uri="http://schemas.openxmlformats.org/drawingml/2006/table">
            <a:tbl>
              <a:tblPr firstRow="1" bandRow="1">
                <a:tableStyleId>{5940675A-B579-460E-94D1-54222C63F5DA}</a:tableStyleId>
              </a:tblPr>
              <a:tblGrid>
                <a:gridCol w="1013012">
                  <a:extLst>
                    <a:ext uri="{9D8B030D-6E8A-4147-A177-3AD203B41FA5}">
                      <a16:colId xmlns:a16="http://schemas.microsoft.com/office/drawing/2014/main" val="3410938859"/>
                    </a:ext>
                  </a:extLst>
                </a:gridCol>
                <a:gridCol w="8331723">
                  <a:extLst>
                    <a:ext uri="{9D8B030D-6E8A-4147-A177-3AD203B41FA5}">
                      <a16:colId xmlns:a16="http://schemas.microsoft.com/office/drawing/2014/main" val="759173476"/>
                    </a:ext>
                  </a:extLst>
                </a:gridCol>
              </a:tblGrid>
              <a:tr h="2821966">
                <a:tc>
                  <a:txBody>
                    <a:bodyPr/>
                    <a:lstStyle/>
                    <a:p>
                      <a:r>
                        <a:rPr kumimoji="1" lang="ja-JP" altLang="en-US" sz="2000" b="0" dirty="0">
                          <a:latin typeface="UD デジタル 教科書体 N-R" panose="02020400000000000000" pitchFamily="17" charset="-128"/>
                          <a:ea typeface="UD デジタル 教科書体 N-R" panose="02020400000000000000" pitchFamily="17" charset="-128"/>
                        </a:rPr>
                        <a:t>改正法</a:t>
                      </a:r>
                    </a:p>
                  </a:txBody>
                  <a:tcPr anchor="ctr"/>
                </a:tc>
                <a:tc>
                  <a:txBody>
                    <a:bodyPr/>
                    <a:lstStyle/>
                    <a:p>
                      <a:r>
                        <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所在等不明共有者は、譲渡権限を行使した共有者に対する</a:t>
                      </a:r>
                      <a:r>
                        <a:rPr kumimoji="1" lang="ja-JP" altLang="en-US" sz="17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不動産の時価相当額の</a:t>
                      </a:r>
                      <a:endParaRPr kumimoji="1" lang="en-US" altLang="ja-JP" sz="17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7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うち持分に応じた額の支払請求権</a:t>
                      </a:r>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を取得（実際には供託金から支払を受ける。実</a:t>
                      </a:r>
                      <a:endPar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際の時価に応じた額が供託金より高額である場合には、別途訴訟を提起するなど</a:t>
                      </a:r>
                      <a:endPar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して請求可能）</a:t>
                      </a:r>
                    </a:p>
                    <a:p>
                      <a:r>
                        <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r>
                        <a:rPr kumimoji="1" lang="ja-JP" altLang="en-US" sz="17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遺産共有</a:t>
                      </a:r>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のケースでは、</a:t>
                      </a:r>
                      <a:r>
                        <a:rPr kumimoji="1" lang="ja-JP" altLang="en-US" sz="17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相続開始から</a:t>
                      </a:r>
                      <a:r>
                        <a:rPr kumimoji="1" lang="en-US" altLang="ja-JP" sz="17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10</a:t>
                      </a:r>
                      <a:r>
                        <a:rPr kumimoji="1" lang="ja-JP" altLang="en-US" sz="17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年を経過</a:t>
                      </a:r>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しなければ、利用不可（新民法</a:t>
                      </a:r>
                      <a:endPar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a:t>
                      </a:r>
                      <a:r>
                        <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262</a:t>
                      </a:r>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の</a:t>
                      </a:r>
                      <a:r>
                        <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3Ⅱ</a:t>
                      </a:r>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p>
                    <a:p>
                      <a:r>
                        <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不動産の譲渡には、裁判を得た上で、別途、裁判外での売買契約等の譲渡行為が</a:t>
                      </a:r>
                      <a:endPar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必要。譲渡行為は、裁判の効力発生時（即時抗告期間の経過などにより裁判が確</a:t>
                      </a:r>
                      <a:endPar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定した時）から原則２か月以内（裁判所が伸長することは可能）にしなければな</a:t>
                      </a:r>
                      <a:endPar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700" b="0" i="0" u="none" strike="noStrike" kern="1200" baseline="0">
                          <a:solidFill>
                            <a:schemeClr val="tx1"/>
                          </a:solidFill>
                          <a:latin typeface="UD デジタル 教科書体 N-R" panose="02020400000000000000" pitchFamily="17" charset="-128"/>
                          <a:ea typeface="UD デジタル 教科書体 N-R" panose="02020400000000000000" pitchFamily="17" charset="-128"/>
                          <a:cs typeface="+mn-cs"/>
                        </a:rPr>
                        <a:t>　ら</a:t>
                      </a:r>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ない。</a:t>
                      </a:r>
                    </a:p>
                  </a:txBody>
                  <a:tcPr/>
                </a:tc>
                <a:extLst>
                  <a:ext uri="{0D108BD9-81ED-4DB2-BD59-A6C34878D82A}">
                    <a16:rowId xmlns:a16="http://schemas.microsoft.com/office/drawing/2014/main" val="2726855272"/>
                  </a:ext>
                </a:extLst>
              </a:tr>
            </a:tbl>
          </a:graphicData>
        </a:graphic>
      </p:graphicFrame>
      <p:pic>
        <p:nvPicPr>
          <p:cNvPr id="3" name="録音したサウンド">
            <a:hlinkClick r:id="" action="ppaction://media"/>
            <a:extLst>
              <a:ext uri="{FF2B5EF4-FFF2-40B4-BE49-F238E27FC236}">
                <a16:creationId xmlns:a16="http://schemas.microsoft.com/office/drawing/2014/main" id="{825DCF44-E632-DB6B-07E1-6AF25C5CD14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803089" y="961278"/>
            <a:ext cx="487363" cy="487363"/>
          </a:xfrm>
          <a:prstGeom prst="rect">
            <a:avLst/>
          </a:prstGeom>
        </p:spPr>
      </p:pic>
      <p:sp>
        <p:nvSpPr>
          <p:cNvPr id="4" name="正方形/長方形 3">
            <a:extLst>
              <a:ext uri="{FF2B5EF4-FFF2-40B4-BE49-F238E27FC236}">
                <a16:creationId xmlns:a16="http://schemas.microsoft.com/office/drawing/2014/main" id="{A21CE38C-71EB-6C3D-7C31-DD12DE0E4262}"/>
              </a:ext>
            </a:extLst>
          </p:cNvPr>
          <p:cNvSpPr/>
          <p:nvPr/>
        </p:nvSpPr>
        <p:spPr>
          <a:xfrm>
            <a:off x="801251" y="6469067"/>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5" name="テキスト ボックス 4">
            <a:extLst>
              <a:ext uri="{FF2B5EF4-FFF2-40B4-BE49-F238E27FC236}">
                <a16:creationId xmlns:a16="http://schemas.microsoft.com/office/drawing/2014/main" id="{23349D43-6E71-0D85-9053-7C61064BA2D1}"/>
              </a:ext>
            </a:extLst>
          </p:cNvPr>
          <p:cNvSpPr txBox="1"/>
          <p:nvPr/>
        </p:nvSpPr>
        <p:spPr>
          <a:xfrm>
            <a:off x="688594" y="3313386"/>
            <a:ext cx="9217406" cy="584775"/>
          </a:xfrm>
          <a:prstGeom prst="rect">
            <a:avLst/>
          </a:prstGeom>
          <a:noFill/>
        </p:spPr>
        <p:txBody>
          <a:bodyPr wrap="square" rtlCol="0">
            <a:spAutoFit/>
          </a:bodyPr>
          <a:lstStyle/>
          <a:p>
            <a:r>
              <a:rPr kumimoji="1" lang="ja-JP" altLang="en-US" sz="1600" dirty="0">
                <a:latin typeface="UD デジタル 教科書体 N-R" panose="02020400000000000000" pitchFamily="17" charset="-128"/>
                <a:ea typeface="UD デジタル 教科書体 N-R" panose="02020400000000000000" pitchFamily="17" charset="-128"/>
              </a:rPr>
              <a:t>＊「民法の改正（所有者不明土地関係）の主な改正項目について」（法務省）参照</a:t>
            </a:r>
            <a:endParaRPr kumimoji="1" lang="en-US" altLang="ja-JP" sz="1600" dirty="0">
              <a:latin typeface="UD デジタル 教科書体 N-R" panose="02020400000000000000" pitchFamily="17" charset="-128"/>
              <a:ea typeface="UD デジタル 教科書体 N-R" panose="02020400000000000000" pitchFamily="17" charset="-128"/>
            </a:endParaRPr>
          </a:p>
          <a:p>
            <a:r>
              <a:rPr kumimoji="1" lang="ja-JP" altLang="en-US" sz="1600" dirty="0">
                <a:latin typeface="UD デジタル 教科書体 N-R" panose="02020400000000000000" pitchFamily="17" charset="-128"/>
                <a:ea typeface="UD デジタル 教科書体 N-R" panose="02020400000000000000" pitchFamily="17" charset="-128"/>
              </a:rPr>
              <a:t>＊「民法等の一部を改正する法律」（法務省）参照</a:t>
            </a:r>
          </a:p>
        </p:txBody>
      </p:sp>
    </p:spTree>
    <p:extLst>
      <p:ext uri="{BB962C8B-B14F-4D97-AF65-F5344CB8AC3E}">
        <p14:creationId xmlns:p14="http://schemas.microsoft.com/office/powerpoint/2010/main" val="1068817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8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A843F075-1D5F-CF1D-EAB0-C40CE4D5D4E7}"/>
              </a:ext>
            </a:extLst>
          </p:cNvPr>
          <p:cNvSpPr txBox="1"/>
          <p:nvPr/>
        </p:nvSpPr>
        <p:spPr>
          <a:xfrm>
            <a:off x="446567" y="383347"/>
            <a:ext cx="9186531" cy="4893647"/>
          </a:xfrm>
          <a:prstGeom prst="rect">
            <a:avLst/>
          </a:prstGeom>
          <a:noFill/>
        </p:spPr>
        <p:txBody>
          <a:bodyPr wrap="square">
            <a:spAutoFit/>
          </a:bodyPr>
          <a:lstStyle/>
          <a:p>
            <a:pPr algn="l"/>
            <a:r>
              <a:rPr lang="ja-JP" altLang="en-US" sz="2400" b="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　➂ これらの問題は、相続された土地に限らず、</a:t>
            </a:r>
            <a:r>
              <a:rPr lang="ja-JP" altLang="en-US" sz="2400" b="1" i="0" u="none" strike="noStrike" baseline="0" dirty="0">
                <a:solidFill>
                  <a:srgbClr val="FF0000"/>
                </a:solidFill>
                <a:latin typeface="UD デジタル 教科書体 N-R" panose="02020400000000000000" pitchFamily="17" charset="-128"/>
                <a:ea typeface="UD デジタル 教科書体 N-R" panose="02020400000000000000" pitchFamily="17" charset="-128"/>
              </a:rPr>
              <a:t>共有物一般に発</a:t>
            </a:r>
            <a:endParaRPr lang="en-US" altLang="ja-JP" sz="2400" b="1" i="0" u="none" strike="noStrike" baseline="0" dirty="0">
              <a:solidFill>
                <a:srgbClr val="FF0000"/>
              </a:solidFill>
              <a:latin typeface="UD デジタル 教科書体 N-R" panose="02020400000000000000" pitchFamily="17" charset="-128"/>
              <a:ea typeface="UD デジタル 教科書体 N-R" panose="02020400000000000000" pitchFamily="17" charset="-128"/>
            </a:endParaRPr>
          </a:p>
          <a:p>
            <a:pPr algn="l"/>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　　</a:t>
            </a:r>
            <a:r>
              <a:rPr lang="ja-JP" altLang="en-US" sz="2400" b="1" i="0" u="none" strike="noStrike" baseline="0" dirty="0">
                <a:solidFill>
                  <a:srgbClr val="FF0000"/>
                </a:solidFill>
                <a:latin typeface="UD デジタル 教科書体 N-R" panose="02020400000000000000" pitchFamily="17" charset="-128"/>
                <a:ea typeface="UD デジタル 教科書体 N-R" panose="02020400000000000000" pitchFamily="17" charset="-128"/>
              </a:rPr>
              <a:t>生し得る</a:t>
            </a:r>
            <a:r>
              <a:rPr lang="ja-JP" altLang="en-US" sz="2400" b="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ため、共有関係を解消しないままであっても、共有</a:t>
            </a:r>
            <a:endParaRPr lang="en-US" altLang="ja-JP" sz="2400" b="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endParaRPr>
          </a:p>
          <a:p>
            <a:pPr algn="l"/>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b="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rPr>
              <a:t>物の円滑な利用を可能にすることが重要となります。</a:t>
            </a:r>
            <a:endParaRPr lang="en-US" altLang="ja-JP" sz="2400" b="0" i="0" u="none" strike="noStrike" baseline="0" dirty="0">
              <a:solidFill>
                <a:srgbClr val="000000"/>
              </a:solidFill>
              <a:latin typeface="UD デジタル 教科書体 N-R" panose="02020400000000000000" pitchFamily="17" charset="-128"/>
              <a:ea typeface="UD デジタル 教科書体 N-R" panose="02020400000000000000" pitchFamily="17" charset="-128"/>
            </a:endParaRPr>
          </a:p>
          <a:p>
            <a:pPr algn="l"/>
            <a:endParaRPr lang="en-US" altLang="ja-JP" sz="2400" dirty="0">
              <a:solidFill>
                <a:srgbClr val="000000"/>
              </a:solidFill>
              <a:latin typeface="UD デジタル 教科書体 N-R" panose="02020400000000000000" pitchFamily="17" charset="-128"/>
              <a:ea typeface="UD デジタル 教科書体 N-R" panose="02020400000000000000" pitchFamily="17" charset="-128"/>
            </a:endParaRPr>
          </a:p>
          <a:p>
            <a:pPr algn="l"/>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　　これら所在等が不明な共有者がいる場合でも共有地を円滑か</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つ適正に利用できるようにするため、共有制度の見直しが必要</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pPr algn="l"/>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となり、今回の改正では、以下の</a:t>
            </a:r>
            <a:r>
              <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rPr>
              <a:t>2</a:t>
            </a:r>
            <a:r>
              <a:rPr lang="ja-JP" altLang="en-US" sz="2400" b="0" i="0" dirty="0">
                <a:solidFill>
                  <a:srgbClr val="000000"/>
                </a:solidFill>
                <a:effectLst/>
                <a:latin typeface="UD デジタル 教科書体 N-R" panose="02020400000000000000" pitchFamily="17" charset="-128"/>
                <a:ea typeface="UD デジタル 教科書体 N-R" panose="02020400000000000000" pitchFamily="17" charset="-128"/>
              </a:rPr>
              <a:t>つが行われました。</a:t>
            </a:r>
            <a:endParaRPr lang="en-US" altLang="ja-JP" sz="2400" b="0" i="0" dirty="0">
              <a:solidFill>
                <a:srgbClr val="000000"/>
              </a:solidFill>
              <a:effectLst/>
              <a:latin typeface="UD デジタル 教科書体 N-R" panose="02020400000000000000" pitchFamily="17" charset="-128"/>
              <a:ea typeface="UD デジタル 教科書体 N-R" panose="02020400000000000000" pitchFamily="17" charset="-128"/>
            </a:endParaRPr>
          </a:p>
          <a:p>
            <a:pPr algn="l"/>
            <a:endParaRPr lang="en-US" altLang="ja-JP" sz="2400" b="1" i="0" dirty="0">
              <a:solidFill>
                <a:srgbClr val="000000"/>
              </a:solidFill>
              <a:effectLst/>
              <a:latin typeface="UD デジタル 教科書体 N-R" panose="02020400000000000000" pitchFamily="17" charset="-128"/>
              <a:ea typeface="UD デジタル 教科書体 N-R" panose="02020400000000000000" pitchFamily="17" charset="-128"/>
            </a:endParaRPr>
          </a:p>
          <a:p>
            <a:pPr algn="l"/>
            <a:r>
              <a:rPr lang="ja-JP" altLang="en-US" sz="2400" b="1" i="0" dirty="0">
                <a:solidFill>
                  <a:srgbClr val="000000"/>
                </a:solidFill>
                <a:effectLst/>
                <a:latin typeface="UD デジタル 教科書体 N-R" panose="02020400000000000000" pitchFamily="17" charset="-128"/>
                <a:ea typeface="UD デジタル 教科書体 N-R" panose="02020400000000000000" pitchFamily="17" charset="-128"/>
              </a:rPr>
              <a:t>　</a:t>
            </a:r>
            <a:r>
              <a:rPr lang="en-US" altLang="ja-JP" sz="2400" b="1" dirty="0">
                <a:solidFill>
                  <a:srgbClr val="000000"/>
                </a:solidFill>
                <a:latin typeface="UD デジタル 教科書体 N-R" panose="02020400000000000000" pitchFamily="17" charset="-128"/>
                <a:ea typeface="UD デジタル 教科書体 N-R" panose="02020400000000000000" pitchFamily="17" charset="-128"/>
              </a:rPr>
              <a:t>《</a:t>
            </a:r>
            <a:r>
              <a:rPr lang="ja-JP" altLang="en-US" sz="2400" b="1" dirty="0">
                <a:solidFill>
                  <a:srgbClr val="000000"/>
                </a:solidFill>
                <a:latin typeface="UD デジタル 教科書体 N-R" panose="02020400000000000000" pitchFamily="17" charset="-128"/>
                <a:ea typeface="UD デジタル 教科書体 N-R" panose="02020400000000000000" pitchFamily="17" charset="-128"/>
              </a:rPr>
              <a:t>　</a:t>
            </a:r>
            <a:r>
              <a:rPr kumimoji="1" lang="ja-JP" altLang="en-US" sz="2400" dirty="0">
                <a:latin typeface="UD デジタル 教科書体 N-R" panose="02020400000000000000" pitchFamily="17" charset="-128"/>
                <a:ea typeface="UD デジタル 教科書体 N-R" panose="02020400000000000000" pitchFamily="17" charset="-128"/>
              </a:rPr>
              <a:t>共有物の利用促進に関する見直し　</a:t>
            </a:r>
            <a:r>
              <a:rPr lang="en-US" altLang="ja-JP" sz="2400" b="1" dirty="0">
                <a:solidFill>
                  <a:srgbClr val="000000"/>
                </a:solidFill>
                <a:latin typeface="UD デジタル 教科書体 N-R" panose="02020400000000000000" pitchFamily="17" charset="-128"/>
                <a:ea typeface="UD デジタル 教科書体 N-R" panose="02020400000000000000" pitchFamily="17" charset="-128"/>
              </a:rPr>
              <a:t>》</a:t>
            </a:r>
          </a:p>
          <a:p>
            <a:r>
              <a:rPr lang="ja-JP" altLang="en-US" sz="2400" b="1" dirty="0">
                <a:solidFill>
                  <a:srgbClr val="000000"/>
                </a:solidFill>
                <a:latin typeface="UD デジタル 教科書体 N-R" panose="02020400000000000000" pitchFamily="17" charset="-128"/>
                <a:ea typeface="UD デジタル 教科書体 N-R" panose="02020400000000000000" pitchFamily="17" charset="-128"/>
              </a:rPr>
              <a:t>　　　⇒　</a:t>
            </a:r>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共有物の変更・管理に関する規律の見直し</a:t>
            </a:r>
            <a:endParaRPr lang="en-US" altLang="ja-JP" sz="2400" dirty="0">
              <a:solidFill>
                <a:srgbClr val="000000"/>
              </a:solidFill>
              <a:latin typeface="UD デジタル 教科書体 N-R" panose="02020400000000000000" pitchFamily="17" charset="-128"/>
              <a:ea typeface="UD デジタル 教科書体 N-R" panose="02020400000000000000" pitchFamily="17" charset="-128"/>
            </a:endParaRPr>
          </a:p>
          <a:p>
            <a:endParaRPr lang="en-US" altLang="ja-JP" sz="2400" dirty="0">
              <a:solidFill>
                <a:srgbClr val="000000"/>
              </a:solidFill>
              <a:latin typeface="UD デジタル 教科書体 N-R" panose="02020400000000000000" pitchFamily="17" charset="-128"/>
              <a:ea typeface="UD デジタル 教科書体 N-R" panose="02020400000000000000" pitchFamily="17" charset="-128"/>
            </a:endParaRPr>
          </a:p>
          <a:p>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en-US" altLang="ja-JP" sz="2400" dirty="0">
                <a:solidFill>
                  <a:srgbClr val="000000"/>
                </a:solidFill>
                <a:latin typeface="UD デジタル 教科書体 N-R" panose="02020400000000000000" pitchFamily="17" charset="-128"/>
                <a:ea typeface="UD デジタル 教科書体 N-R" panose="02020400000000000000" pitchFamily="17" charset="-128"/>
              </a:rPr>
              <a:t>《</a:t>
            </a:r>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i="0" dirty="0">
                <a:solidFill>
                  <a:srgbClr val="000000"/>
                </a:solidFill>
                <a:effectLst/>
                <a:latin typeface="UD デジタル 教科書体 N-R" panose="02020400000000000000" pitchFamily="17" charset="-128"/>
                <a:ea typeface="UD デジタル 教科書体 N-R" panose="02020400000000000000" pitchFamily="17" charset="-128"/>
              </a:rPr>
              <a:t>共有関係の解消促進　</a:t>
            </a:r>
            <a:r>
              <a:rPr lang="en-US" altLang="ja-JP" sz="2400" dirty="0">
                <a:solidFill>
                  <a:srgbClr val="000000"/>
                </a:solidFill>
                <a:latin typeface="UD デジタル 教科書体 N-R" panose="02020400000000000000" pitchFamily="17" charset="-128"/>
                <a:ea typeface="UD デジタル 教科書体 N-R" panose="02020400000000000000" pitchFamily="17" charset="-128"/>
              </a:rPr>
              <a:t>》</a:t>
            </a:r>
          </a:p>
          <a:p>
            <a:r>
              <a:rPr lang="ja-JP" altLang="en-US" sz="2400" dirty="0">
                <a:solidFill>
                  <a:srgbClr val="000000"/>
                </a:solidFill>
                <a:latin typeface="UD デジタル 教科書体 N-R" panose="02020400000000000000" pitchFamily="17" charset="-128"/>
                <a:ea typeface="UD デジタル 教科書体 N-R" panose="02020400000000000000" pitchFamily="17" charset="-128"/>
              </a:rPr>
              <a:t>　　　⇒　</a:t>
            </a:r>
            <a:r>
              <a:rPr lang="ja-JP" altLang="en-US" sz="2400" i="0" dirty="0">
                <a:solidFill>
                  <a:srgbClr val="000000"/>
                </a:solidFill>
                <a:effectLst/>
                <a:latin typeface="UD デジタル 教科書体 N-R" panose="02020400000000000000" pitchFamily="17" charset="-128"/>
                <a:ea typeface="UD デジタル 教科書体 N-R" panose="02020400000000000000" pitchFamily="17" charset="-128"/>
              </a:rPr>
              <a:t>共有関係を解消しやすくする仕組みの創設</a:t>
            </a:r>
          </a:p>
        </p:txBody>
      </p:sp>
      <p:pic>
        <p:nvPicPr>
          <p:cNvPr id="2" name="録音したサウンド">
            <a:hlinkClick r:id="" action="ppaction://media"/>
            <a:extLst>
              <a:ext uri="{FF2B5EF4-FFF2-40B4-BE49-F238E27FC236}">
                <a16:creationId xmlns:a16="http://schemas.microsoft.com/office/drawing/2014/main" id="{D0C90658-2FB4-C00E-D342-65901F8D9A8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7489" y="1107090"/>
            <a:ext cx="487363" cy="487363"/>
          </a:xfrm>
          <a:prstGeom prst="rect">
            <a:avLst/>
          </a:prstGeom>
        </p:spPr>
      </p:pic>
      <p:sp>
        <p:nvSpPr>
          <p:cNvPr id="4" name="正方形/長方形 3">
            <a:extLst>
              <a:ext uri="{FF2B5EF4-FFF2-40B4-BE49-F238E27FC236}">
                <a16:creationId xmlns:a16="http://schemas.microsoft.com/office/drawing/2014/main" id="{2D145E1B-6A9E-0FBD-3A8D-D216EEF1FF01}"/>
              </a:ext>
            </a:extLst>
          </p:cNvPr>
          <p:cNvSpPr/>
          <p:nvPr/>
        </p:nvSpPr>
        <p:spPr>
          <a:xfrm>
            <a:off x="801251" y="6469067"/>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716891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9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961F42E-CEF0-4991-D474-4E21E853DFE0}"/>
              </a:ext>
            </a:extLst>
          </p:cNvPr>
          <p:cNvSpPr txBox="1"/>
          <p:nvPr/>
        </p:nvSpPr>
        <p:spPr>
          <a:xfrm>
            <a:off x="479610" y="107913"/>
            <a:ext cx="9300883" cy="954107"/>
          </a:xfrm>
          <a:prstGeom prst="rect">
            <a:avLst/>
          </a:prstGeom>
          <a:noFill/>
        </p:spPr>
        <p:txBody>
          <a:bodyPr wrap="square" rtlCol="0">
            <a:spAutoFit/>
          </a:bodyPr>
          <a:lstStyle/>
          <a:p>
            <a:r>
              <a:rPr kumimoji="1" lang="en-US" altLang="ja-JP" sz="2800" dirty="0">
                <a:latin typeface="UD デジタル 教科書体 N-R" panose="02020400000000000000" pitchFamily="17" charset="-128"/>
                <a:ea typeface="UD デジタル 教科書体 N-R" panose="02020400000000000000" pitchFamily="17" charset="-128"/>
              </a:rPr>
              <a:t>《</a:t>
            </a:r>
            <a:r>
              <a:rPr kumimoji="1" lang="ja-JP" altLang="en-US" sz="2800" dirty="0">
                <a:latin typeface="UD デジタル 教科書体 N-R" panose="02020400000000000000" pitchFamily="17" charset="-128"/>
                <a:ea typeface="UD デジタル 教科書体 N-R" panose="02020400000000000000" pitchFamily="17" charset="-128"/>
              </a:rPr>
              <a:t>　共有物の利用促進に関する見直し　</a:t>
            </a:r>
            <a:r>
              <a:rPr kumimoji="1" lang="en-US" altLang="ja-JP" sz="2800" dirty="0">
                <a:latin typeface="UD デジタル 教科書体 N-R" panose="02020400000000000000" pitchFamily="17" charset="-128"/>
                <a:ea typeface="UD デジタル 教科書体 N-R" panose="02020400000000000000" pitchFamily="17" charset="-128"/>
              </a:rPr>
              <a:t>》</a:t>
            </a:r>
          </a:p>
          <a:p>
            <a:r>
              <a:rPr kumimoji="1" lang="ja-JP" altLang="en-US" sz="2800" dirty="0">
                <a:latin typeface="UD デジタル 教科書体 N-R" panose="02020400000000000000" pitchFamily="17" charset="-128"/>
                <a:ea typeface="UD デジタル 教科書体 N-R" panose="02020400000000000000" pitchFamily="17" charset="-128"/>
              </a:rPr>
              <a:t>　　⇒</a:t>
            </a:r>
            <a:r>
              <a:rPr kumimoji="1" lang="ja-JP" altLang="en-US" sz="2400" dirty="0">
                <a:latin typeface="UD デジタル 教科書体 N-R" panose="02020400000000000000" pitchFamily="17" charset="-128"/>
                <a:ea typeface="UD デジタル 教科書体 N-R" panose="02020400000000000000" pitchFamily="17" charset="-128"/>
              </a:rPr>
              <a:t>　共有物の変更・管理に関する見直し　　</a:t>
            </a:r>
            <a:endParaRPr kumimoji="1" lang="en-US" altLang="ja-JP" sz="2400" dirty="0">
              <a:latin typeface="UD デジタル 教科書体 N-R" panose="02020400000000000000" pitchFamily="17" charset="-128"/>
              <a:ea typeface="UD デジタル 教科書体 N-R" panose="02020400000000000000" pitchFamily="17" charset="-128"/>
            </a:endParaRPr>
          </a:p>
        </p:txBody>
      </p:sp>
      <p:graphicFrame>
        <p:nvGraphicFramePr>
          <p:cNvPr id="4" name="表 3">
            <a:extLst>
              <a:ext uri="{FF2B5EF4-FFF2-40B4-BE49-F238E27FC236}">
                <a16:creationId xmlns:a16="http://schemas.microsoft.com/office/drawing/2014/main" id="{A643C678-AE78-9235-3CF7-762C3B4A7AB6}"/>
              </a:ext>
            </a:extLst>
          </p:cNvPr>
          <p:cNvGraphicFramePr>
            <a:graphicFrameLocks noGrp="1"/>
          </p:cNvGraphicFramePr>
          <p:nvPr>
            <p:extLst>
              <p:ext uri="{D42A27DB-BD31-4B8C-83A1-F6EECF244321}">
                <p14:modId xmlns:p14="http://schemas.microsoft.com/office/powerpoint/2010/main" val="3400935314"/>
              </p:ext>
            </p:extLst>
          </p:nvPr>
        </p:nvGraphicFramePr>
        <p:xfrm>
          <a:off x="479610" y="979207"/>
          <a:ext cx="8853914" cy="5303520"/>
        </p:xfrm>
        <a:graphic>
          <a:graphicData uri="http://schemas.openxmlformats.org/drawingml/2006/table">
            <a:tbl>
              <a:tblPr firstRow="1" bandRow="1">
                <a:tableStyleId>{5940675A-B579-460E-94D1-54222C63F5DA}</a:tableStyleId>
              </a:tblPr>
              <a:tblGrid>
                <a:gridCol w="8853914">
                  <a:extLst>
                    <a:ext uri="{9D8B030D-6E8A-4147-A177-3AD203B41FA5}">
                      <a16:colId xmlns:a16="http://schemas.microsoft.com/office/drawing/2014/main" val="1999222950"/>
                    </a:ext>
                  </a:extLst>
                </a:gridCol>
              </a:tblGrid>
              <a:tr h="370840">
                <a:tc>
                  <a:txBody>
                    <a:bodyPr/>
                    <a:lstStyle/>
                    <a:p>
                      <a:r>
                        <a:rPr kumimoji="1" lang="ja-JP" altLang="en-US" sz="2200" dirty="0">
                          <a:latin typeface="UD デジタル 教科書体 N-R" panose="02020400000000000000" pitchFamily="17" charset="-128"/>
                          <a:ea typeface="UD デジタル 教科書体 N-R" panose="02020400000000000000" pitchFamily="17" charset="-128"/>
                        </a:rPr>
                        <a:t>１．</a:t>
                      </a:r>
                      <a:r>
                        <a:rPr kumimoji="1" lang="ja-JP" altLang="en-US" sz="22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旧民法における共有物の変更・管理のルール</a:t>
                      </a:r>
                      <a:endParaRPr kumimoji="1" lang="ja-JP" altLang="en-US" sz="2200" dirty="0">
                        <a:latin typeface="UD デジタル 教科書体 N-R" panose="02020400000000000000" pitchFamily="17" charset="-128"/>
                        <a:ea typeface="UD デジタル 教科書体 N-R" panose="02020400000000000000" pitchFamily="17" charset="-128"/>
                      </a:endParaRPr>
                    </a:p>
                  </a:txBody>
                  <a:tcPr>
                    <a:solidFill>
                      <a:schemeClr val="bg1">
                        <a:lumMod val="85000"/>
                      </a:schemeClr>
                    </a:solidFill>
                  </a:tcPr>
                </a:tc>
                <a:extLst>
                  <a:ext uri="{0D108BD9-81ED-4DB2-BD59-A6C34878D82A}">
                    <a16:rowId xmlns:a16="http://schemas.microsoft.com/office/drawing/2014/main" val="2938104446"/>
                  </a:ext>
                </a:extLst>
              </a:tr>
              <a:tr h="370840">
                <a:tc>
                  <a:txBody>
                    <a:bodyPr/>
                    <a:lstStyle/>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○各共有者は、持分に応じて共有物を使用することができる</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旧民法</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249</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が、共有者相互の関係を調整するため、民法には、次のルールが定めら</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れています。</a:t>
                      </a: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① 共有物に変更を加える（農地→宅地など）には、共有者全員の同意を</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要する（旧民法</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251</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② 管理に関する事項（使用する共有者の決定など）は、各共有者の持分</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の過半数で決する（旧民法</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252</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本文）。</a:t>
                      </a: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③ 保存行為（補修など）は、各共有者が単独ですることができる（旧民</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法</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252</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ただし書）。</a:t>
                      </a: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○このルールは、相続によって遺産に属する財産が相続人に共有されてい</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る場合（遺産共有）にも適用されます。</a:t>
                      </a:r>
                      <a:endParaRPr kumimoji="1" lang="ja-JP" altLang="en-US" sz="2000" dirty="0">
                        <a:latin typeface="UD デジタル 教科書体 N-R" panose="02020400000000000000" pitchFamily="17" charset="-128"/>
                        <a:ea typeface="UD デジタル 教科書体 N-R" panose="02020400000000000000" pitchFamily="17" charset="-128"/>
                      </a:endParaRPr>
                    </a:p>
                  </a:txBody>
                  <a:tcPr/>
                </a:tc>
                <a:extLst>
                  <a:ext uri="{0D108BD9-81ED-4DB2-BD59-A6C34878D82A}">
                    <a16:rowId xmlns:a16="http://schemas.microsoft.com/office/drawing/2014/main" val="458402460"/>
                  </a:ext>
                </a:extLst>
              </a:tr>
              <a:tr h="370840">
                <a:tc>
                  <a:txBody>
                    <a:bodyPr/>
                    <a:lstStyle/>
                    <a:p>
                      <a:r>
                        <a:rPr kumimoji="1" lang="ja-JP" altLang="en-US" sz="2200" dirty="0">
                          <a:latin typeface="UD デジタル 教科書体 N-R" panose="02020400000000000000" pitchFamily="17" charset="-128"/>
                          <a:ea typeface="UD デジタル 教科書体 N-R" panose="02020400000000000000" pitchFamily="17" charset="-128"/>
                        </a:rPr>
                        <a:t>２．</a:t>
                      </a:r>
                      <a:r>
                        <a:rPr kumimoji="1" lang="ja-JP" altLang="en-US" sz="22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見直しの契機としての所有者不明土地問題</a:t>
                      </a:r>
                      <a:endParaRPr kumimoji="1" lang="ja-JP" altLang="en-US" sz="2200" dirty="0">
                        <a:latin typeface="UD デジタル 教科書体 N-R" panose="02020400000000000000" pitchFamily="17" charset="-128"/>
                        <a:ea typeface="UD デジタル 教科書体 N-R" panose="02020400000000000000" pitchFamily="17" charset="-128"/>
                      </a:endParaRPr>
                    </a:p>
                  </a:txBody>
                  <a:tcPr>
                    <a:solidFill>
                      <a:schemeClr val="bg1">
                        <a:lumMod val="85000"/>
                      </a:schemeClr>
                    </a:solidFill>
                  </a:tcPr>
                </a:tc>
                <a:extLst>
                  <a:ext uri="{0D108BD9-81ED-4DB2-BD59-A6C34878D82A}">
                    <a16:rowId xmlns:a16="http://schemas.microsoft.com/office/drawing/2014/main" val="1215152452"/>
                  </a:ext>
                </a:extLst>
              </a:tr>
              <a:tr h="370840">
                <a:tc>
                  <a:txBody>
                    <a:bodyPr/>
                    <a:lstStyle/>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相続未登記状態にある土地について戸籍等を調査した結果、数次相続に</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より</a:t>
                      </a:r>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相続人が多数</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に上ることや</a:t>
                      </a:r>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相続人の一部の所在等が不明</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となっている</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ことが判明することがあります</a:t>
                      </a:r>
                      <a:r>
                        <a:rPr kumimoji="1" lang="ja-JP" altLang="en-US"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endParaRPr kumimoji="1" lang="ja-JP" altLang="en-US" dirty="0">
                        <a:latin typeface="UD デジタル 教科書体 N-R" panose="02020400000000000000" pitchFamily="17" charset="-128"/>
                        <a:ea typeface="UD デジタル 教科書体 N-R" panose="02020400000000000000" pitchFamily="17" charset="-128"/>
                      </a:endParaRPr>
                    </a:p>
                  </a:txBody>
                  <a:tcPr/>
                </a:tc>
                <a:extLst>
                  <a:ext uri="{0D108BD9-81ED-4DB2-BD59-A6C34878D82A}">
                    <a16:rowId xmlns:a16="http://schemas.microsoft.com/office/drawing/2014/main" val="3281573669"/>
                  </a:ext>
                </a:extLst>
              </a:tr>
            </a:tbl>
          </a:graphicData>
        </a:graphic>
      </p:graphicFrame>
      <p:pic>
        <p:nvPicPr>
          <p:cNvPr id="3" name="録音したサウンド">
            <a:hlinkClick r:id="" action="ppaction://media"/>
            <a:extLst>
              <a:ext uri="{FF2B5EF4-FFF2-40B4-BE49-F238E27FC236}">
                <a16:creationId xmlns:a16="http://schemas.microsoft.com/office/drawing/2014/main" id="{D2A6BE86-F9D9-3670-7E2E-9D6377527F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281395" y="299879"/>
            <a:ext cx="487363" cy="487363"/>
          </a:xfrm>
          <a:prstGeom prst="rect">
            <a:avLst/>
          </a:prstGeom>
        </p:spPr>
      </p:pic>
      <p:sp>
        <p:nvSpPr>
          <p:cNvPr id="5" name="正方形/長方形 4">
            <a:extLst>
              <a:ext uri="{FF2B5EF4-FFF2-40B4-BE49-F238E27FC236}">
                <a16:creationId xmlns:a16="http://schemas.microsoft.com/office/drawing/2014/main" id="{E5092507-406B-0008-E302-A3157B60D6A6}"/>
              </a:ext>
            </a:extLst>
          </p:cNvPr>
          <p:cNvSpPr/>
          <p:nvPr/>
        </p:nvSpPr>
        <p:spPr>
          <a:xfrm>
            <a:off x="801251" y="6469067"/>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654950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1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BC103111-0890-C479-3D24-A07F3C7CF85B}"/>
              </a:ext>
            </a:extLst>
          </p:cNvPr>
          <p:cNvGraphicFramePr>
            <a:graphicFrameLocks noGrp="1"/>
          </p:cNvGraphicFramePr>
          <p:nvPr>
            <p:extLst>
              <p:ext uri="{D42A27DB-BD31-4B8C-83A1-F6EECF244321}">
                <p14:modId xmlns:p14="http://schemas.microsoft.com/office/powerpoint/2010/main" val="543828925"/>
              </p:ext>
            </p:extLst>
          </p:nvPr>
        </p:nvGraphicFramePr>
        <p:xfrm>
          <a:off x="441961" y="95547"/>
          <a:ext cx="9235440" cy="6152853"/>
        </p:xfrm>
        <a:graphic>
          <a:graphicData uri="http://schemas.openxmlformats.org/drawingml/2006/table">
            <a:tbl>
              <a:tblPr firstRow="1" bandRow="1">
                <a:tableStyleId>{5940675A-B579-460E-94D1-54222C63F5DA}</a:tableStyleId>
              </a:tblPr>
              <a:tblGrid>
                <a:gridCol w="9235440">
                  <a:extLst>
                    <a:ext uri="{9D8B030D-6E8A-4147-A177-3AD203B41FA5}">
                      <a16:colId xmlns:a16="http://schemas.microsoft.com/office/drawing/2014/main" val="3461165622"/>
                    </a:ext>
                  </a:extLst>
                </a:gridCol>
              </a:tblGrid>
              <a:tr h="963039">
                <a:tc>
                  <a:txBody>
                    <a:bodyPr/>
                    <a:lstStyle/>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→変更・管理に必要な同意を取り付けることが困難で、</a:t>
                      </a:r>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土地の利用に支障</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を</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来す</a:t>
                      </a: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→対処方法として共有関係の解消（共有物分割訴訟など）があるが、</a:t>
                      </a:r>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手続上</a:t>
                      </a:r>
                      <a:endParaRPr kumimoji="1" lang="en-US" altLang="ja-JP"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の負担</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は軽くない</a:t>
                      </a: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旧民法制定後</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120</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年以上の間の社会経済情勢の変化に伴い、共有者が土地の</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所在地から遠く離れていたり、共有者間の人的関係が希薄化したりして、</a:t>
                      </a:r>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共</a:t>
                      </a:r>
                      <a:endParaRPr kumimoji="1" lang="en-US" altLang="ja-JP"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有者間で決定を得ることが困難</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になることも。</a:t>
                      </a: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これらの問題は、相続された土地に限らず、</a:t>
                      </a:r>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共有物一般に発生し得る</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ため、</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共有関係を解消しないままであっても、共有物の円滑な利用を可能にするこ</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とが重要となる。</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txBody>
                  <a:tcPr/>
                </a:tc>
                <a:extLst>
                  <a:ext uri="{0D108BD9-81ED-4DB2-BD59-A6C34878D82A}">
                    <a16:rowId xmlns:a16="http://schemas.microsoft.com/office/drawing/2014/main" val="4255029940"/>
                  </a:ext>
                </a:extLst>
              </a:tr>
              <a:tr h="788373">
                <a:tc>
                  <a:txBody>
                    <a:bodyPr/>
                    <a:lstStyle/>
                    <a:p>
                      <a:r>
                        <a:rPr kumimoji="1" lang="ja-JP" altLang="en-US" sz="22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３．改正の概要⇒民法の共有物の変更・管理の規定を、社会経済情勢の　</a:t>
                      </a:r>
                      <a:endParaRPr kumimoji="1" lang="en-US" altLang="ja-JP" sz="22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2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変化に合わせて合理的なものに改正する必要</a:t>
                      </a:r>
                      <a:endParaRPr kumimoji="1" lang="en-US" altLang="ja-JP" sz="22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txBody>
                  <a:tcPr>
                    <a:solidFill>
                      <a:schemeClr val="bg1">
                        <a:lumMod val="85000"/>
                      </a:schemeClr>
                    </a:solidFill>
                  </a:tcPr>
                </a:tc>
                <a:extLst>
                  <a:ext uri="{0D108BD9-81ED-4DB2-BD59-A6C34878D82A}">
                    <a16:rowId xmlns:a16="http://schemas.microsoft.com/office/drawing/2014/main" val="3043531396"/>
                  </a:ext>
                </a:extLst>
              </a:tr>
              <a:tr h="1154133">
                <a:tc>
                  <a:txBody>
                    <a:bodyPr/>
                    <a:lstStyle/>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➀　共有物を使用する共有者がいる場合のﾙｰﾙの明確化</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合理化</a:t>
                      </a:r>
                      <a:r>
                        <a:rPr kumimoji="1" lang="ja-JP" altLang="en-US"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（新民法</a:t>
                      </a:r>
                      <a:r>
                        <a:rPr kumimoji="1" lang="en-US" altLang="ja-JP"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249,252)</a:t>
                      </a:r>
                      <a:endParaRPr kumimoji="1" lang="ja-JP" altLang="en-US" sz="18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②　賛否を明らかにしない共有者がいる場合の管理に関するﾙｰﾙの合理化</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新</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民法</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252Ⅱ)</a:t>
                      </a:r>
                      <a:endPar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➂　所在等不明共有者がいる場合の変更・管理に関するルールの合理化（新民</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法</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251Ⅱ</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252Ⅱ</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④　共有者が選任する共有物の管理者のルールの整備</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新民法</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251</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252</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の２</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endPar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⑤　共有の規定と遺産共有持分に関するルールの整備（新民法</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898Ⅱ</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txBody>
                  <a:tcPr/>
                </a:tc>
                <a:extLst>
                  <a:ext uri="{0D108BD9-81ED-4DB2-BD59-A6C34878D82A}">
                    <a16:rowId xmlns:a16="http://schemas.microsoft.com/office/drawing/2014/main" val="3240454396"/>
                  </a:ext>
                </a:extLst>
              </a:tr>
            </a:tbl>
          </a:graphicData>
        </a:graphic>
      </p:graphicFrame>
      <p:pic>
        <p:nvPicPr>
          <p:cNvPr id="3" name="録音したサウンド">
            <a:hlinkClick r:id="" action="ppaction://media"/>
            <a:extLst>
              <a:ext uri="{FF2B5EF4-FFF2-40B4-BE49-F238E27FC236}">
                <a16:creationId xmlns:a16="http://schemas.microsoft.com/office/drawing/2014/main" id="{A96A2F9D-2F1F-78F0-4EED-5ADB180AF61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254502" y="365918"/>
            <a:ext cx="487363" cy="487363"/>
          </a:xfrm>
          <a:prstGeom prst="rect">
            <a:avLst/>
          </a:prstGeom>
        </p:spPr>
      </p:pic>
      <p:sp>
        <p:nvSpPr>
          <p:cNvPr id="4" name="正方形/長方形 3">
            <a:extLst>
              <a:ext uri="{FF2B5EF4-FFF2-40B4-BE49-F238E27FC236}">
                <a16:creationId xmlns:a16="http://schemas.microsoft.com/office/drawing/2014/main" id="{CCDDF310-5DDA-ECF4-B0A7-389B2619D98B}"/>
              </a:ext>
            </a:extLst>
          </p:cNvPr>
          <p:cNvSpPr/>
          <p:nvPr/>
        </p:nvSpPr>
        <p:spPr>
          <a:xfrm>
            <a:off x="801251" y="6469067"/>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602883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3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B114062-C84E-99D5-214B-A7FBA815C826}"/>
              </a:ext>
            </a:extLst>
          </p:cNvPr>
          <p:cNvSpPr txBox="1"/>
          <p:nvPr/>
        </p:nvSpPr>
        <p:spPr>
          <a:xfrm>
            <a:off x="398929" y="91468"/>
            <a:ext cx="9417424" cy="892552"/>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１．共有物の「管理」の範囲の拡大・明確化</a:t>
            </a:r>
            <a:endParaRPr kumimoji="1" lang="en-US" altLang="ja-JP" sz="28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en-US" altLang="ja-JP" sz="2400" dirty="0">
                <a:latin typeface="UD デジタル 教科書体 N-R" panose="02020400000000000000" pitchFamily="17" charset="-128"/>
                <a:ea typeface="UD デジタル 教科書体 N-R" panose="02020400000000000000" pitchFamily="17" charset="-128"/>
              </a:rPr>
              <a:t>【</a:t>
            </a:r>
            <a:r>
              <a:rPr kumimoji="1" lang="ja-JP" altLang="en-US" sz="2400" dirty="0">
                <a:latin typeface="UD デジタル 教科書体 N-R" panose="02020400000000000000" pitchFamily="17" charset="-128"/>
                <a:ea typeface="UD デジタル 教科書体 N-R" panose="02020400000000000000" pitchFamily="17" charset="-128"/>
              </a:rPr>
              <a:t>　旧民法の課題と見直しによる改正法　</a:t>
            </a:r>
            <a:r>
              <a:rPr kumimoji="1" lang="en-US" altLang="ja-JP" sz="2400" dirty="0">
                <a:latin typeface="UD デジタル 教科書体 N-R" panose="02020400000000000000" pitchFamily="17" charset="-128"/>
                <a:ea typeface="UD デジタル 教科書体 N-R" panose="02020400000000000000" pitchFamily="17" charset="-128"/>
              </a:rPr>
              <a:t>】</a:t>
            </a:r>
            <a:r>
              <a:rPr kumimoji="1" lang="ja-JP" altLang="en-US" sz="2400" dirty="0">
                <a:latin typeface="UD デジタル 教科書体 N-R" panose="02020400000000000000" pitchFamily="17" charset="-128"/>
                <a:ea typeface="UD デジタル 教科書体 N-R" panose="02020400000000000000" pitchFamily="17" charset="-128"/>
              </a:rPr>
              <a:t>　</a:t>
            </a:r>
            <a:endParaRPr kumimoji="1" lang="ja-JP" altLang="en-US" sz="2400" dirty="0"/>
          </a:p>
        </p:txBody>
      </p:sp>
      <p:graphicFrame>
        <p:nvGraphicFramePr>
          <p:cNvPr id="3" name="表 2">
            <a:extLst>
              <a:ext uri="{FF2B5EF4-FFF2-40B4-BE49-F238E27FC236}">
                <a16:creationId xmlns:a16="http://schemas.microsoft.com/office/drawing/2014/main" id="{E52E07B3-742A-40DD-BD07-21527DFAEB81}"/>
              </a:ext>
            </a:extLst>
          </p:cNvPr>
          <p:cNvGraphicFramePr>
            <a:graphicFrameLocks noGrp="1"/>
          </p:cNvGraphicFramePr>
          <p:nvPr>
            <p:extLst>
              <p:ext uri="{D42A27DB-BD31-4B8C-83A1-F6EECF244321}">
                <p14:modId xmlns:p14="http://schemas.microsoft.com/office/powerpoint/2010/main" val="2616838202"/>
              </p:ext>
            </p:extLst>
          </p:nvPr>
        </p:nvGraphicFramePr>
        <p:xfrm>
          <a:off x="663388" y="1005045"/>
          <a:ext cx="9072281" cy="5257800"/>
        </p:xfrm>
        <a:graphic>
          <a:graphicData uri="http://schemas.openxmlformats.org/drawingml/2006/table">
            <a:tbl>
              <a:tblPr firstRow="1" bandRow="1">
                <a:tableStyleId>{5940675A-B579-460E-94D1-54222C63F5DA}</a:tableStyleId>
              </a:tblPr>
              <a:tblGrid>
                <a:gridCol w="1093693">
                  <a:extLst>
                    <a:ext uri="{9D8B030D-6E8A-4147-A177-3AD203B41FA5}">
                      <a16:colId xmlns:a16="http://schemas.microsoft.com/office/drawing/2014/main" val="2493181522"/>
                    </a:ext>
                  </a:extLst>
                </a:gridCol>
                <a:gridCol w="7978588">
                  <a:extLst>
                    <a:ext uri="{9D8B030D-6E8A-4147-A177-3AD203B41FA5}">
                      <a16:colId xmlns:a16="http://schemas.microsoft.com/office/drawing/2014/main" val="3461165622"/>
                    </a:ext>
                  </a:extLst>
                </a:gridCol>
              </a:tblGrid>
              <a:tr h="224318">
                <a:tc>
                  <a:txBody>
                    <a:bodyPr/>
                    <a:lstStyle/>
                    <a:p>
                      <a:r>
                        <a:rPr kumimoji="1" lang="ja-JP" altLang="en-US" sz="2000" b="0" dirty="0">
                          <a:latin typeface="UD デジタル 教科書体 N-R" panose="02020400000000000000" pitchFamily="17" charset="-128"/>
                          <a:ea typeface="UD デジタル 教科書体 N-R" panose="02020400000000000000" pitchFamily="17" charset="-128"/>
                        </a:rPr>
                        <a:t>旧民法の課題</a:t>
                      </a:r>
                    </a:p>
                  </a:txBody>
                  <a:tcPr anchor="ctr"/>
                </a:tc>
                <a:tc>
                  <a:txBody>
                    <a:bodyPr/>
                    <a:lstStyle/>
                    <a:p>
                      <a:pPr marL="0" indent="0">
                        <a:buNone/>
                      </a:pP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➀　旧民法上は、共有物に</a:t>
                      </a:r>
                      <a:r>
                        <a:rPr kumimoji="1" lang="ja-JP" altLang="en-US" sz="2000" b="1" i="0" u="none" strike="noStrike" kern="1200" baseline="0" dirty="0">
                          <a:solidFill>
                            <a:srgbClr val="FF0000"/>
                          </a:solidFill>
                          <a:latin typeface="UD デジタル 教科書体 N-R" panose="02020400000000000000" pitchFamily="17" charset="-128"/>
                          <a:ea typeface="UD デジタル 教科書体 N-R" panose="02020400000000000000" pitchFamily="17" charset="-128"/>
                          <a:cs typeface="+mn-cs"/>
                        </a:rPr>
                        <a:t>軽微な変更</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を加える場合であっても、変　</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pPr marL="0" indent="0">
                        <a:buNone/>
                      </a:pP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更行為として共有者</a:t>
                      </a:r>
                      <a:r>
                        <a:rPr kumimoji="1" lang="ja-JP" altLang="en-US" sz="2000" b="1" i="0" u="none" strike="noStrike" kern="1200" baseline="0" dirty="0">
                          <a:solidFill>
                            <a:srgbClr val="FF0000"/>
                          </a:solidFill>
                          <a:latin typeface="UD デジタル 教科書体 N-R" panose="02020400000000000000" pitchFamily="17" charset="-128"/>
                          <a:ea typeface="UD デジタル 教科書体 N-R" panose="02020400000000000000" pitchFamily="17" charset="-128"/>
                          <a:cs typeface="+mn-cs"/>
                        </a:rPr>
                        <a:t>全員の同意が必要</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（旧民法</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251</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）と扱わざる　</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pPr marL="0" indent="0">
                        <a:buNone/>
                      </a:pP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を得ず、円滑な利用・管理を阻害していました。</a:t>
                      </a: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②　賃借権等の使用収益権の設定は、基本的に持分の過半数で決定</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できるが、長期間の賃借権等については全員同意が必　</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要と解されており、</a:t>
                      </a:r>
                      <a:r>
                        <a:rPr kumimoji="1" lang="ja-JP" altLang="en-US" sz="2000" b="1" i="0" u="none" strike="noStrike" kern="1200" baseline="0" dirty="0">
                          <a:solidFill>
                            <a:srgbClr val="FF0000"/>
                          </a:solidFill>
                          <a:latin typeface="UD デジタル 教科書体 N-R" panose="02020400000000000000" pitchFamily="17" charset="-128"/>
                          <a:ea typeface="UD デジタル 教科書体 N-R" panose="02020400000000000000" pitchFamily="17" charset="-128"/>
                          <a:cs typeface="+mn-cs"/>
                        </a:rPr>
                        <a:t>長期間かどうかの判断基準が明確</a:t>
                      </a:r>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でなく</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実務上、慎重を期して全員同意を求めざるを得ないため、円滑</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な利用を阻害していました。</a:t>
                      </a:r>
                      <a:endParaRPr kumimoji="1" lang="ja-JP" altLang="en-US" sz="2000" b="0" dirty="0">
                        <a:latin typeface="UD デジタル 教科書体 N-R" panose="02020400000000000000" pitchFamily="17" charset="-128"/>
                        <a:ea typeface="UD デジタル 教科書体 N-R" panose="02020400000000000000" pitchFamily="17" charset="-128"/>
                      </a:endParaRPr>
                    </a:p>
                  </a:txBody>
                  <a:tcPr/>
                </a:tc>
                <a:extLst>
                  <a:ext uri="{0D108BD9-81ED-4DB2-BD59-A6C34878D82A}">
                    <a16:rowId xmlns:a16="http://schemas.microsoft.com/office/drawing/2014/main" val="4255029940"/>
                  </a:ext>
                </a:extLst>
              </a:tr>
              <a:tr h="37084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200" b="1" dirty="0">
                          <a:latin typeface="UD デジタル 教科書体 N-R" panose="02020400000000000000" pitchFamily="17" charset="-128"/>
                          <a:ea typeface="UD デジタル 教科書体 N-R" panose="02020400000000000000" pitchFamily="17" charset="-128"/>
                        </a:rPr>
                        <a:t>１．軽微変更についての規律の整備</a:t>
                      </a:r>
                      <a:endParaRPr kumimoji="1" lang="en-US" altLang="ja-JP" sz="2200" b="1" dirty="0">
                        <a:latin typeface="UD デジタル 教科書体 N-R" panose="02020400000000000000" pitchFamily="17" charset="-128"/>
                        <a:ea typeface="UD デジタル 教科書体 N-R" panose="02020400000000000000" pitchFamily="17" charset="-128"/>
                      </a:endParaRPr>
                    </a:p>
                  </a:txBody>
                  <a:tcPr anchor="ctr"/>
                </a:tc>
                <a:tc hMerge="1">
                  <a:txBody>
                    <a:bodyPr/>
                    <a:lstStyle/>
                    <a:p>
                      <a:endPar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txBody>
                  <a:tcPr/>
                </a:tc>
                <a:extLst>
                  <a:ext uri="{0D108BD9-81ED-4DB2-BD59-A6C34878D82A}">
                    <a16:rowId xmlns:a16="http://schemas.microsoft.com/office/drawing/2014/main" val="1226217337"/>
                  </a:ext>
                </a:extLst>
              </a:tr>
              <a:tr h="370840">
                <a:tc>
                  <a:txBody>
                    <a:bodyPr/>
                    <a:lstStyle/>
                    <a:p>
                      <a:r>
                        <a:rPr kumimoji="1" lang="ja-JP" altLang="en-US" sz="2000" b="0" dirty="0">
                          <a:latin typeface="UD デジタル 教科書体 N-R" panose="02020400000000000000" pitchFamily="17" charset="-128"/>
                          <a:ea typeface="UD デジタル 教科書体 N-R" panose="02020400000000000000" pitchFamily="17" charset="-128"/>
                        </a:rPr>
                        <a:t>改正法</a:t>
                      </a:r>
                    </a:p>
                  </a:txBody>
                  <a:tcPr anchor="ctr"/>
                </a:tc>
                <a:tc>
                  <a:txBody>
                    <a:bodyPr/>
                    <a:lstStyle/>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〇共有物に変更を加える行為であっても、</a:t>
                      </a:r>
                      <a:r>
                        <a:rPr kumimoji="1" lang="ja-JP" altLang="en-US" sz="2000" b="1" i="0" u="none" strike="noStrike" kern="1200" baseline="0" dirty="0">
                          <a:solidFill>
                            <a:srgbClr val="FF0000"/>
                          </a:solidFill>
                          <a:latin typeface="UD デジタル 教科書体 N-R" panose="02020400000000000000" pitchFamily="17" charset="-128"/>
                          <a:ea typeface="UD デジタル 教科書体 N-R" panose="02020400000000000000" pitchFamily="17" charset="-128"/>
                          <a:cs typeface="+mn-cs"/>
                        </a:rPr>
                        <a:t>形状又は効用の著しい変</a:t>
                      </a:r>
                      <a:endParaRPr kumimoji="1" lang="en-US" altLang="ja-JP" sz="2000" b="1" i="0" u="none" strike="noStrike" kern="1200" baseline="0" dirty="0">
                        <a:solidFill>
                          <a:srgbClr val="FF0000"/>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更を伴わないもの（</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軽微変更）については、</a:t>
                      </a:r>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持分の過半数で決定</a:t>
                      </a:r>
                      <a:endParaRPr kumimoji="1" lang="en-US" altLang="ja-JP"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することができる</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。（新民法</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251Ⅰ</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252Ⅰ</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＊「形状の変更」とは、その外観、構造等を変更することをいい、</a:t>
                      </a:r>
                      <a:r>
                        <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効用の変更</a:t>
                      </a:r>
                      <a:r>
                        <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p>
                    <a:p>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とは、その機能や用途を変更することをいう。</a:t>
                      </a:r>
                      <a:endPar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＊軽微変更の例</a:t>
                      </a:r>
                      <a:endPar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a:t>
                      </a:r>
                      <a:r>
                        <a:rPr kumimoji="1" lang="ja-JP" altLang="en-US" sz="1700" b="0" i="0" kern="1200" dirty="0">
                          <a:solidFill>
                            <a:schemeClr val="tx1"/>
                          </a:solidFill>
                          <a:effectLst/>
                          <a:latin typeface="UD デジタル 教科書体 N-R" panose="02020400000000000000" pitchFamily="17" charset="-128"/>
                          <a:ea typeface="UD デジタル 教科書体 N-R" panose="02020400000000000000" pitchFamily="17" charset="-128"/>
                          <a:cs typeface="+mn-cs"/>
                        </a:rPr>
                        <a:t>軽微変更に該当する行為としては、共有私道のアスファルト舗装、植樹伐採、</a:t>
                      </a:r>
                      <a:endParaRPr kumimoji="1" lang="en-US" altLang="ja-JP" sz="1700" b="0" i="0" kern="1200" dirty="0">
                        <a:solidFill>
                          <a:schemeClr val="tx1"/>
                        </a:solidFill>
                        <a:effectLst/>
                        <a:latin typeface="UD デジタル 教科書体 N-R" panose="02020400000000000000" pitchFamily="17" charset="-128"/>
                        <a:ea typeface="UD デジタル 教科書体 N-R" panose="02020400000000000000" pitchFamily="17" charset="-128"/>
                        <a:cs typeface="+mn-cs"/>
                      </a:endParaRPr>
                    </a:p>
                    <a:p>
                      <a:r>
                        <a:rPr kumimoji="1" lang="ja-JP" altLang="en-US" sz="1700" b="0" i="0" kern="1200" dirty="0">
                          <a:solidFill>
                            <a:schemeClr val="tx1"/>
                          </a:solidFill>
                          <a:effectLst/>
                          <a:latin typeface="UD デジタル 教科書体 N-R" panose="02020400000000000000" pitchFamily="17" charset="-128"/>
                          <a:ea typeface="UD デジタル 教科書体 N-R" panose="02020400000000000000" pitchFamily="17" charset="-128"/>
                          <a:cs typeface="+mn-cs"/>
                        </a:rPr>
                        <a:t>　共有建物の大規模修繕、共有土地の分筆と合筆が挙げられます。</a:t>
                      </a:r>
                      <a:endPar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txBody>
                  <a:tcPr/>
                </a:tc>
                <a:extLst>
                  <a:ext uri="{0D108BD9-81ED-4DB2-BD59-A6C34878D82A}">
                    <a16:rowId xmlns:a16="http://schemas.microsoft.com/office/drawing/2014/main" val="2755395915"/>
                  </a:ext>
                </a:extLst>
              </a:tr>
            </a:tbl>
          </a:graphicData>
        </a:graphic>
      </p:graphicFrame>
      <p:pic>
        <p:nvPicPr>
          <p:cNvPr id="4" name="録音したサウンド">
            <a:hlinkClick r:id="" action="ppaction://media"/>
            <a:extLst>
              <a:ext uri="{FF2B5EF4-FFF2-40B4-BE49-F238E27FC236}">
                <a16:creationId xmlns:a16="http://schemas.microsoft.com/office/drawing/2014/main" id="{F8C507DD-D6CB-1FBE-6D1C-0AC65A27FE9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460690" y="545849"/>
            <a:ext cx="487363" cy="487363"/>
          </a:xfrm>
          <a:prstGeom prst="rect">
            <a:avLst/>
          </a:prstGeom>
        </p:spPr>
      </p:pic>
      <p:sp>
        <p:nvSpPr>
          <p:cNvPr id="5" name="正方形/長方形 4">
            <a:extLst>
              <a:ext uri="{FF2B5EF4-FFF2-40B4-BE49-F238E27FC236}">
                <a16:creationId xmlns:a16="http://schemas.microsoft.com/office/drawing/2014/main" id="{2269A3F5-97AB-7AF2-61F6-691A9AE2912F}"/>
              </a:ext>
            </a:extLst>
          </p:cNvPr>
          <p:cNvSpPr/>
          <p:nvPr/>
        </p:nvSpPr>
        <p:spPr>
          <a:xfrm>
            <a:off x="801251" y="6469067"/>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020262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8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ED2A460D-ACED-6E5A-8356-C01CA1C43D21}"/>
              </a:ext>
            </a:extLst>
          </p:cNvPr>
          <p:cNvGraphicFramePr>
            <a:graphicFrameLocks noGrp="1"/>
          </p:cNvGraphicFramePr>
          <p:nvPr>
            <p:extLst>
              <p:ext uri="{D42A27DB-BD31-4B8C-83A1-F6EECF244321}">
                <p14:modId xmlns:p14="http://schemas.microsoft.com/office/powerpoint/2010/main" val="3959126032"/>
              </p:ext>
            </p:extLst>
          </p:nvPr>
        </p:nvGraphicFramePr>
        <p:xfrm>
          <a:off x="588579" y="263187"/>
          <a:ext cx="9171204" cy="5885365"/>
        </p:xfrm>
        <a:graphic>
          <a:graphicData uri="http://schemas.openxmlformats.org/drawingml/2006/table">
            <a:tbl>
              <a:tblPr firstRow="1" bandRow="1">
                <a:tableStyleId>{5940675A-B579-460E-94D1-54222C63F5DA}</a:tableStyleId>
              </a:tblPr>
              <a:tblGrid>
                <a:gridCol w="987973">
                  <a:extLst>
                    <a:ext uri="{9D8B030D-6E8A-4147-A177-3AD203B41FA5}">
                      <a16:colId xmlns:a16="http://schemas.microsoft.com/office/drawing/2014/main" val="2493181522"/>
                    </a:ext>
                  </a:extLst>
                </a:gridCol>
                <a:gridCol w="8183231">
                  <a:extLst>
                    <a:ext uri="{9D8B030D-6E8A-4147-A177-3AD203B41FA5}">
                      <a16:colId xmlns:a16="http://schemas.microsoft.com/office/drawing/2014/main" val="3461165622"/>
                    </a:ext>
                  </a:extLst>
                </a:gridCol>
              </a:tblGrid>
              <a:tr h="5885365">
                <a:tc>
                  <a:txBody>
                    <a:bodyPr/>
                    <a:lstStyle/>
                    <a:p>
                      <a:r>
                        <a:rPr kumimoji="1" lang="ja-JP" altLang="en-US" sz="2000" b="0" dirty="0">
                          <a:latin typeface="UD デジタル 教科書体 N-R" panose="02020400000000000000" pitchFamily="17" charset="-128"/>
                          <a:ea typeface="UD デジタル 教科書体 N-R" panose="02020400000000000000" pitchFamily="17" charset="-128"/>
                        </a:rPr>
                        <a:t>改正法</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r>
                        <a:rPr kumimoji="1" lang="ja-JP" altLang="en-US" sz="1700" b="1" i="0" kern="1200" dirty="0">
                          <a:solidFill>
                            <a:schemeClr val="tx1"/>
                          </a:solidFill>
                          <a:effectLst/>
                          <a:latin typeface="UD デジタル 教科書体 N-R" panose="02020400000000000000" pitchFamily="17" charset="-128"/>
                          <a:ea typeface="UD デジタル 教科書体 N-R" panose="02020400000000000000" pitchFamily="17" charset="-128"/>
                          <a:cs typeface="+mn-cs"/>
                        </a:rPr>
                        <a:t>狭義の「管理」行為の具体的内容（全体）</a:t>
                      </a:r>
                      <a:endParaRPr kumimoji="1" lang="en-US" altLang="ja-JP" sz="1700" b="1" i="0" kern="1200" dirty="0">
                        <a:solidFill>
                          <a:schemeClr val="tx1"/>
                        </a:solidFill>
                        <a:effectLst/>
                        <a:latin typeface="UD デジタル 教科書体 N-R" panose="02020400000000000000" pitchFamily="17" charset="-128"/>
                        <a:ea typeface="UD デジタル 教科書体 N-R" panose="02020400000000000000" pitchFamily="17"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700" b="1" i="0" kern="1200" dirty="0">
                          <a:solidFill>
                            <a:schemeClr val="tx1"/>
                          </a:solidFill>
                          <a:effectLst/>
                          <a:latin typeface="UD デジタル 教科書体 N-R" panose="02020400000000000000" pitchFamily="17" charset="-128"/>
                          <a:ea typeface="UD デジタル 教科書体 N-R" panose="02020400000000000000" pitchFamily="17" charset="-128"/>
                          <a:cs typeface="+mn-cs"/>
                        </a:rPr>
                        <a:t>ｱ</a:t>
                      </a:r>
                      <a:r>
                        <a:rPr kumimoji="1" lang="en-US" altLang="ja-JP" sz="1700" b="1" i="0" kern="1200" dirty="0">
                          <a:solidFill>
                            <a:schemeClr val="tx1"/>
                          </a:solidFill>
                          <a:effectLst/>
                          <a:latin typeface="UD デジタル 教科書体 N-R" panose="02020400000000000000" pitchFamily="17" charset="-128"/>
                          <a:ea typeface="UD デジタル 教科書体 N-R" panose="02020400000000000000" pitchFamily="17" charset="-128"/>
                          <a:cs typeface="+mn-cs"/>
                        </a:rPr>
                        <a:t>.</a:t>
                      </a:r>
                      <a:r>
                        <a:rPr kumimoji="1" lang="ja-JP" altLang="en-US" sz="1700" b="0" i="0" kern="1200" dirty="0">
                          <a:solidFill>
                            <a:schemeClr val="tx1"/>
                          </a:solidFill>
                          <a:effectLst/>
                          <a:latin typeface="UD デジタル 教科書体 N-R" panose="02020400000000000000" pitchFamily="17" charset="-128"/>
                          <a:ea typeface="UD デジタル 教科書体 N-R" panose="02020400000000000000" pitchFamily="17" charset="-128"/>
                          <a:cs typeface="+mn-cs"/>
                        </a:rPr>
                        <a:t>共有者のうち誰が実際に使用（占有や居住）するかを決める</a:t>
                      </a:r>
                      <a:r>
                        <a:rPr kumimoji="1" lang="en-US" altLang="ja-JP" sz="1700" b="0" i="0" kern="1200" dirty="0">
                          <a:solidFill>
                            <a:schemeClr val="tx1"/>
                          </a:solidFill>
                          <a:effectLst/>
                          <a:latin typeface="UD デジタル 教科書体 N-R" panose="02020400000000000000" pitchFamily="17" charset="-128"/>
                          <a:ea typeface="UD デジタル 教科書体 N-R" panose="02020400000000000000" pitchFamily="17" charset="-128"/>
                          <a:cs typeface="+mn-cs"/>
                        </a:rPr>
                        <a:t>(</a:t>
                      </a:r>
                      <a:r>
                        <a:rPr kumimoji="1" lang="ja-JP" altLang="en-US" sz="1700" b="0" i="0" kern="1200" dirty="0">
                          <a:solidFill>
                            <a:schemeClr val="tx1"/>
                          </a:solidFill>
                          <a:effectLst/>
                          <a:latin typeface="UD デジタル 教科書体 N-R" panose="02020400000000000000" pitchFamily="17" charset="-128"/>
                          <a:ea typeface="UD デジタル 教科書体 N-R" panose="02020400000000000000" pitchFamily="17" charset="-128"/>
                          <a:cs typeface="+mn-cs"/>
                        </a:rPr>
                        <a:t>→管理行為である</a:t>
                      </a:r>
                      <a:r>
                        <a:rPr kumimoji="1" lang="en-US" altLang="ja-JP" sz="1700" b="0" i="0" kern="1200" dirty="0">
                          <a:solidFill>
                            <a:schemeClr val="tx1"/>
                          </a:solidFill>
                          <a:effectLst/>
                          <a:latin typeface="UD デジタル 教科書体 N-R" panose="02020400000000000000" pitchFamily="17" charset="-128"/>
                          <a:ea typeface="UD デジタル 教科書体 N-R" panose="02020400000000000000" pitchFamily="17" charset="-128"/>
                          <a:cs typeface="+mn-cs"/>
                        </a:rPr>
                        <a:t>)</a:t>
                      </a:r>
                      <a:endParaRPr kumimoji="1" lang="ja-JP" altLang="en-US" sz="1700" b="1" i="0" kern="1200" dirty="0">
                        <a:solidFill>
                          <a:schemeClr val="tx1"/>
                        </a:solidFill>
                        <a:effectLst/>
                        <a:latin typeface="UD デジタル 教科書体 N-R" panose="02020400000000000000" pitchFamily="17" charset="-128"/>
                        <a:ea typeface="UD デジタル 教科書体 N-R" panose="02020400000000000000" pitchFamily="17" charset="-128"/>
                        <a:cs typeface="+mn-cs"/>
                      </a:endParaRPr>
                    </a:p>
                    <a:p>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ｲ</a:t>
                      </a:r>
                      <a:r>
                        <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r>
                        <a:rPr kumimoji="1" lang="ja-JP" altLang="en-US" sz="1700" b="0" i="0" kern="1200" dirty="0">
                          <a:solidFill>
                            <a:schemeClr val="tx1"/>
                          </a:solidFill>
                          <a:effectLst/>
                          <a:latin typeface="UD デジタル 教科書体 N-R" panose="02020400000000000000" pitchFamily="17" charset="-128"/>
                          <a:ea typeface="UD デジタル 教科書体 N-R" panose="02020400000000000000" pitchFamily="17" charset="-128"/>
                          <a:cs typeface="+mn-cs"/>
                        </a:rPr>
                        <a:t>すでに共有者</a:t>
                      </a:r>
                      <a:r>
                        <a:rPr kumimoji="1" lang="en-US" altLang="ja-JP" sz="1700" b="0" i="0" kern="1200" dirty="0">
                          <a:solidFill>
                            <a:schemeClr val="tx1"/>
                          </a:solidFill>
                          <a:effectLst/>
                          <a:latin typeface="UD デジタル 教科書体 N-R" panose="02020400000000000000" pitchFamily="17" charset="-128"/>
                          <a:ea typeface="UD デジタル 教科書体 N-R" panose="02020400000000000000" pitchFamily="17" charset="-128"/>
                          <a:cs typeface="+mn-cs"/>
                        </a:rPr>
                        <a:t>A</a:t>
                      </a:r>
                      <a:r>
                        <a:rPr kumimoji="1" lang="ja-JP" altLang="en-US" sz="1700" b="0" i="0" kern="1200" dirty="0">
                          <a:solidFill>
                            <a:schemeClr val="tx1"/>
                          </a:solidFill>
                          <a:effectLst/>
                          <a:latin typeface="UD デジタル 教科書体 N-R" panose="02020400000000000000" pitchFamily="17" charset="-128"/>
                          <a:ea typeface="UD デジタル 教科書体 N-R" panose="02020400000000000000" pitchFamily="17" charset="-128"/>
                          <a:cs typeface="+mn-cs"/>
                        </a:rPr>
                        <a:t>が共有物を使用（占有）している場合</a:t>
                      </a:r>
                      <a:br>
                        <a:rPr lang="ja-JP" altLang="en-US" sz="1700" dirty="0">
                          <a:latin typeface="UD デジタル 教科書体 N-R" panose="02020400000000000000" pitchFamily="17" charset="-128"/>
                          <a:ea typeface="UD デジタル 教科書体 N-R" panose="02020400000000000000" pitchFamily="17" charset="-128"/>
                        </a:rPr>
                      </a:br>
                      <a:r>
                        <a:rPr lang="ja-JP" altLang="en-US" sz="1700" dirty="0">
                          <a:latin typeface="UD デジタル 教科書体 N-R" panose="02020400000000000000" pitchFamily="17" charset="-128"/>
                          <a:ea typeface="UD デジタル 教科書体 N-R" panose="02020400000000000000" pitchFamily="17" charset="-128"/>
                        </a:rPr>
                        <a:t>　</a:t>
                      </a:r>
                      <a:r>
                        <a:rPr kumimoji="1" lang="ja-JP" altLang="en-US" sz="1700" b="0" i="0" kern="1200" dirty="0">
                          <a:solidFill>
                            <a:schemeClr val="tx1"/>
                          </a:solidFill>
                          <a:effectLst/>
                          <a:latin typeface="UD デジタル 教科書体 N-R" panose="02020400000000000000" pitchFamily="17" charset="-128"/>
                          <a:ea typeface="UD デジタル 教科書体 N-R" panose="02020400000000000000" pitchFamily="17" charset="-128"/>
                          <a:cs typeface="+mn-cs"/>
                        </a:rPr>
                        <a:t>→共有者</a:t>
                      </a:r>
                      <a:r>
                        <a:rPr kumimoji="1" lang="en-US" altLang="ja-JP" sz="1700" b="0" i="0" kern="1200" dirty="0">
                          <a:solidFill>
                            <a:schemeClr val="tx1"/>
                          </a:solidFill>
                          <a:effectLst/>
                          <a:latin typeface="UD デジタル 教科書体 N-R" panose="02020400000000000000" pitchFamily="17" charset="-128"/>
                          <a:ea typeface="UD デジタル 教科書体 N-R" panose="02020400000000000000" pitchFamily="17" charset="-128"/>
                          <a:cs typeface="+mn-cs"/>
                        </a:rPr>
                        <a:t>B</a:t>
                      </a:r>
                      <a:r>
                        <a:rPr kumimoji="1" lang="ja-JP" altLang="en-US" sz="1700" b="0" i="0" kern="1200" dirty="0">
                          <a:solidFill>
                            <a:schemeClr val="tx1"/>
                          </a:solidFill>
                          <a:effectLst/>
                          <a:latin typeface="UD デジタル 教科書体 N-R" panose="02020400000000000000" pitchFamily="17" charset="-128"/>
                          <a:ea typeface="UD デジタル 教科書体 N-R" panose="02020400000000000000" pitchFamily="17" charset="-128"/>
                          <a:cs typeface="+mn-cs"/>
                        </a:rPr>
                        <a:t>が共有物を使用するという決定も管理に該当する（令和３年改正前は</a:t>
                      </a:r>
                      <a:endParaRPr kumimoji="1" lang="en-US" altLang="ja-JP" sz="1700" b="0" i="0" kern="1200" dirty="0">
                        <a:solidFill>
                          <a:schemeClr val="tx1"/>
                        </a:solidFill>
                        <a:effectLst/>
                        <a:latin typeface="UD デジタル 教科書体 N-R" panose="02020400000000000000" pitchFamily="17" charset="-128"/>
                        <a:ea typeface="UD デジタル 教科書体 N-R" panose="02020400000000000000" pitchFamily="17" charset="-128"/>
                        <a:cs typeface="+mn-cs"/>
                      </a:endParaRPr>
                    </a:p>
                    <a:p>
                      <a:r>
                        <a:rPr kumimoji="1" lang="ja-JP" altLang="en-US" sz="1700" b="0" i="0" kern="1200" dirty="0">
                          <a:solidFill>
                            <a:schemeClr val="tx1"/>
                          </a:solidFill>
                          <a:effectLst/>
                          <a:latin typeface="UD デジタル 教科書体 N-R" panose="02020400000000000000" pitchFamily="17" charset="-128"/>
                          <a:ea typeface="UD デジタル 教科書体 N-R" panose="02020400000000000000" pitchFamily="17" charset="-128"/>
                          <a:cs typeface="+mn-cs"/>
                        </a:rPr>
                        <a:t>　変更とする解釈があった）</a:t>
                      </a:r>
                      <a:endPar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ｳ</a:t>
                      </a:r>
                      <a:r>
                        <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r>
                        <a:rPr kumimoji="1" lang="ja-JP" altLang="en-US" sz="1700" b="0" i="0" kern="1200" dirty="0">
                          <a:solidFill>
                            <a:schemeClr val="tx1"/>
                          </a:solidFill>
                          <a:effectLst/>
                          <a:latin typeface="UD デジタル 教科書体 N-R" panose="02020400000000000000" pitchFamily="17" charset="-128"/>
                          <a:ea typeface="UD デジタル 教科書体 N-R" panose="02020400000000000000" pitchFamily="17" charset="-128"/>
                          <a:cs typeface="+mn-cs"/>
                        </a:rPr>
                        <a:t>共有者が決定した使用方法を後で変更すること</a:t>
                      </a:r>
                      <a:br>
                        <a:rPr lang="ja-JP" altLang="en-US" sz="1700" dirty="0">
                          <a:latin typeface="UD デジタル 教科書体 N-R" panose="02020400000000000000" pitchFamily="17" charset="-128"/>
                          <a:ea typeface="UD デジタル 教科書体 N-R" panose="02020400000000000000" pitchFamily="17" charset="-128"/>
                        </a:rPr>
                      </a:br>
                      <a:r>
                        <a:rPr lang="ja-JP" altLang="en-US" sz="1700" dirty="0">
                          <a:latin typeface="UD デジタル 教科書体 N-R" panose="02020400000000000000" pitchFamily="17" charset="-128"/>
                          <a:ea typeface="UD デジタル 教科書体 N-R" panose="02020400000000000000" pitchFamily="17" charset="-128"/>
                        </a:rPr>
                        <a:t>　</a:t>
                      </a:r>
                      <a:r>
                        <a:rPr kumimoji="1" lang="ja-JP" altLang="en-US" sz="1700" b="0" i="0" kern="1200" dirty="0">
                          <a:solidFill>
                            <a:schemeClr val="tx1"/>
                          </a:solidFill>
                          <a:effectLst/>
                          <a:latin typeface="UD デジタル 教科書体 N-R" panose="02020400000000000000" pitchFamily="17" charset="-128"/>
                          <a:ea typeface="UD デジタル 教科書体 N-R" panose="02020400000000000000" pitchFamily="17" charset="-128"/>
                          <a:cs typeface="+mn-cs"/>
                        </a:rPr>
                        <a:t>令和３年改正により管理とすることが明確となった（令和３年改正前は変更とす　</a:t>
                      </a:r>
                      <a:endParaRPr kumimoji="1" lang="en-US" altLang="ja-JP" sz="1700" b="0" i="0" kern="1200" dirty="0">
                        <a:solidFill>
                          <a:schemeClr val="tx1"/>
                        </a:solidFill>
                        <a:effectLst/>
                        <a:latin typeface="UD デジタル 教科書体 N-R" panose="02020400000000000000" pitchFamily="17" charset="-128"/>
                        <a:ea typeface="UD デジタル 教科書体 N-R" panose="02020400000000000000" pitchFamily="17" charset="-128"/>
                        <a:cs typeface="+mn-cs"/>
                      </a:endParaRPr>
                    </a:p>
                    <a:p>
                      <a:r>
                        <a:rPr kumimoji="1" lang="ja-JP" altLang="en-US" sz="1700" b="0" i="0" kern="1200" dirty="0">
                          <a:solidFill>
                            <a:schemeClr val="tx1"/>
                          </a:solidFill>
                          <a:effectLst/>
                          <a:latin typeface="UD デジタル 教科書体 N-R" panose="02020400000000000000" pitchFamily="17" charset="-128"/>
                          <a:ea typeface="UD デジタル 教科書体 N-R" panose="02020400000000000000" pitchFamily="17" charset="-128"/>
                          <a:cs typeface="+mn-cs"/>
                        </a:rPr>
                        <a:t>　る解釈があった）</a:t>
                      </a:r>
                      <a:endPar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ｴ</a:t>
                      </a:r>
                      <a:r>
                        <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r>
                        <a:rPr kumimoji="1" lang="ja-JP" altLang="en-US" sz="1700" b="0" i="0" kern="1200" dirty="0">
                          <a:solidFill>
                            <a:schemeClr val="tx1"/>
                          </a:solidFill>
                          <a:effectLst/>
                          <a:latin typeface="UD デジタル 教科書体 N-R" panose="02020400000000000000" pitchFamily="17" charset="-128"/>
                          <a:ea typeface="UD デジタル 教科書体 N-R" panose="02020400000000000000" pitchFamily="17" charset="-128"/>
                          <a:cs typeface="+mn-cs"/>
                        </a:rPr>
                        <a:t>賃貸借契約の締結（概要）</a:t>
                      </a:r>
                    </a:p>
                    <a:p>
                      <a:r>
                        <a:rPr kumimoji="1" lang="ja-JP" altLang="en-US" sz="1700" b="0" i="0" kern="1200" dirty="0">
                          <a:solidFill>
                            <a:schemeClr val="tx1"/>
                          </a:solidFill>
                          <a:effectLst/>
                          <a:latin typeface="UD デジタル 教科書体 N-R" panose="02020400000000000000" pitchFamily="17" charset="-128"/>
                          <a:ea typeface="UD デジタル 教科書体 N-R" panose="02020400000000000000" pitchFamily="17" charset="-128"/>
                          <a:cs typeface="+mn-cs"/>
                        </a:rPr>
                        <a:t>　</a:t>
                      </a:r>
                      <a:r>
                        <a:rPr kumimoji="1" lang="en-US" altLang="ja-JP" sz="1700" b="0" i="0" kern="1200" dirty="0">
                          <a:solidFill>
                            <a:schemeClr val="tx1"/>
                          </a:solidFill>
                          <a:effectLst/>
                          <a:latin typeface="UD デジタル 教科書体 N-R" panose="02020400000000000000" pitchFamily="17" charset="-128"/>
                          <a:ea typeface="UD デジタル 教科書体 N-R" panose="02020400000000000000" pitchFamily="17" charset="-128"/>
                          <a:cs typeface="+mn-cs"/>
                        </a:rPr>
                        <a:t>『</a:t>
                      </a:r>
                      <a:r>
                        <a:rPr kumimoji="1" lang="ja-JP" altLang="en-US" sz="1700" b="0" i="0" kern="1200" dirty="0">
                          <a:solidFill>
                            <a:schemeClr val="tx1"/>
                          </a:solidFill>
                          <a:effectLst/>
                          <a:latin typeface="UD デジタル 教科書体 N-R" panose="02020400000000000000" pitchFamily="17" charset="-128"/>
                          <a:ea typeface="UD デジタル 教科書体 N-R" panose="02020400000000000000" pitchFamily="17" charset="-128"/>
                          <a:cs typeface="+mn-cs"/>
                        </a:rPr>
                        <a:t>Ａ・Ｂ</a:t>
                      </a:r>
                      <a:r>
                        <a:rPr kumimoji="1" lang="en-US" altLang="ja-JP" sz="1700" b="0" i="0" kern="1200" dirty="0">
                          <a:solidFill>
                            <a:schemeClr val="tx1"/>
                          </a:solidFill>
                          <a:effectLst/>
                          <a:latin typeface="UD デジタル 教科書体 N-R" panose="02020400000000000000" pitchFamily="17" charset="-128"/>
                          <a:ea typeface="UD デジタル 教科書体 N-R" panose="02020400000000000000" pitchFamily="17" charset="-128"/>
                          <a:cs typeface="+mn-cs"/>
                        </a:rPr>
                        <a:t>』</a:t>
                      </a:r>
                      <a:r>
                        <a:rPr kumimoji="1" lang="ja-JP" altLang="en-US" sz="1700" b="0" i="0" kern="1200" dirty="0">
                          <a:solidFill>
                            <a:schemeClr val="tx1"/>
                          </a:solidFill>
                          <a:effectLst/>
                          <a:latin typeface="UD デジタル 教科書体 N-R" panose="02020400000000000000" pitchFamily="17" charset="-128"/>
                          <a:ea typeface="UD デジタル 教科書体 N-R" panose="02020400000000000000" pitchFamily="17" charset="-128"/>
                          <a:cs typeface="+mn-cs"/>
                        </a:rPr>
                        <a:t>の両方に該当しない賃貸借契約を締結すること</a:t>
                      </a:r>
                      <a:br>
                        <a:rPr lang="ja-JP" altLang="en-US" sz="1700" b="0" dirty="0">
                          <a:latin typeface="UD デジタル 教科書体 N-R" panose="02020400000000000000" pitchFamily="17" charset="-128"/>
                          <a:ea typeface="UD デジタル 教科書体 N-R" panose="02020400000000000000" pitchFamily="17" charset="-128"/>
                        </a:rPr>
                      </a:br>
                      <a:r>
                        <a:rPr lang="ja-JP" altLang="en-US" sz="1700" b="0" dirty="0">
                          <a:latin typeface="UD デジタル 教科書体 N-R" panose="02020400000000000000" pitchFamily="17" charset="-128"/>
                          <a:ea typeface="UD デジタル 教科書体 N-R" panose="02020400000000000000" pitchFamily="17" charset="-128"/>
                        </a:rPr>
                        <a:t>　　</a:t>
                      </a:r>
                      <a:r>
                        <a:rPr kumimoji="1" lang="en-US" altLang="ja-JP" sz="1700" b="0" i="0" kern="1200" dirty="0">
                          <a:solidFill>
                            <a:schemeClr val="tx1"/>
                          </a:solidFill>
                          <a:effectLst/>
                          <a:latin typeface="UD デジタル 教科書体 N-R" panose="02020400000000000000" pitchFamily="17" charset="-128"/>
                          <a:ea typeface="UD デジタル 教科書体 N-R" panose="02020400000000000000" pitchFamily="17" charset="-128"/>
                          <a:cs typeface="+mn-cs"/>
                        </a:rPr>
                        <a:t>A</a:t>
                      </a:r>
                      <a:r>
                        <a:rPr kumimoji="1" lang="ja-JP" altLang="en-US" sz="1700" b="0" i="0" kern="1200" dirty="0">
                          <a:solidFill>
                            <a:schemeClr val="tx1"/>
                          </a:solidFill>
                          <a:effectLst/>
                          <a:latin typeface="UD デジタル 教科書体 N-R" panose="02020400000000000000" pitchFamily="17" charset="-128"/>
                          <a:ea typeface="UD デジタル 教科書体 N-R" panose="02020400000000000000" pitchFamily="17" charset="-128"/>
                          <a:cs typeface="+mn-cs"/>
                        </a:rPr>
                        <a:t>　短期賃貸借の期間を超える</a:t>
                      </a:r>
                      <a:endParaRPr kumimoji="1" lang="en-US" altLang="ja-JP" sz="1700" b="0" i="0" kern="1200" dirty="0">
                        <a:solidFill>
                          <a:schemeClr val="tx1"/>
                        </a:solidFill>
                        <a:effectLst/>
                        <a:latin typeface="UD デジタル 教科書体 N-R" panose="02020400000000000000" pitchFamily="17" charset="-128"/>
                        <a:ea typeface="UD デジタル 教科書体 N-R" panose="02020400000000000000" pitchFamily="17" charset="-128"/>
                        <a:cs typeface="+mn-cs"/>
                      </a:endParaRPr>
                    </a:p>
                    <a:p>
                      <a:r>
                        <a:rPr kumimoji="1" lang="ja-JP" altLang="en-US" sz="1700" b="0" i="0" kern="1200" dirty="0">
                          <a:solidFill>
                            <a:schemeClr val="tx1"/>
                          </a:solidFill>
                          <a:effectLst/>
                          <a:latin typeface="UD デジタル 教科書体 N-R" panose="02020400000000000000" pitchFamily="17" charset="-128"/>
                          <a:ea typeface="UD デジタル 教科書体 N-R" panose="02020400000000000000" pitchFamily="17" charset="-128"/>
                          <a:cs typeface="+mn-cs"/>
                        </a:rPr>
                        <a:t>　　</a:t>
                      </a:r>
                      <a:r>
                        <a:rPr kumimoji="1" lang="en-US" altLang="ja-JP" sz="1700" b="0" i="0" kern="1200" dirty="0">
                          <a:solidFill>
                            <a:schemeClr val="tx1"/>
                          </a:solidFill>
                          <a:effectLst/>
                          <a:latin typeface="UD デジタル 教科書体 N-R" panose="02020400000000000000" pitchFamily="17" charset="-128"/>
                          <a:ea typeface="UD デジタル 教科書体 N-R" panose="02020400000000000000" pitchFamily="17" charset="-128"/>
                          <a:cs typeface="+mn-cs"/>
                        </a:rPr>
                        <a:t>B</a:t>
                      </a:r>
                      <a:r>
                        <a:rPr kumimoji="1" lang="ja-JP" altLang="en-US" sz="1700" b="0" i="0" kern="1200" dirty="0">
                          <a:solidFill>
                            <a:schemeClr val="tx1"/>
                          </a:solidFill>
                          <a:effectLst/>
                          <a:latin typeface="UD デジタル 教科書体 N-R" panose="02020400000000000000" pitchFamily="17" charset="-128"/>
                          <a:ea typeface="UD デジタル 教科書体 N-R" panose="02020400000000000000" pitchFamily="17" charset="-128"/>
                          <a:cs typeface="+mn-cs"/>
                        </a:rPr>
                        <a:t>　借地借家法の適用がある</a:t>
                      </a:r>
                      <a:endPar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endParaRPr kumimoji="1" lang="en-US" altLang="ja-JP" sz="17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改正法における共有物の変更・管理・保存概念の整理</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p>
                    <a:p>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txBody>
                  <a:tcPr/>
                </a:tc>
                <a:extLst>
                  <a:ext uri="{0D108BD9-81ED-4DB2-BD59-A6C34878D82A}">
                    <a16:rowId xmlns:a16="http://schemas.microsoft.com/office/drawing/2014/main" val="4255029940"/>
                  </a:ext>
                </a:extLst>
              </a:tr>
            </a:tbl>
          </a:graphicData>
        </a:graphic>
      </p:graphicFrame>
      <p:graphicFrame>
        <p:nvGraphicFramePr>
          <p:cNvPr id="3" name="表 2">
            <a:extLst>
              <a:ext uri="{FF2B5EF4-FFF2-40B4-BE49-F238E27FC236}">
                <a16:creationId xmlns:a16="http://schemas.microsoft.com/office/drawing/2014/main" id="{17DB9A09-47BB-9D70-6AFC-29D04DED6D6B}"/>
              </a:ext>
            </a:extLst>
          </p:cNvPr>
          <p:cNvGraphicFramePr>
            <a:graphicFrameLocks noGrp="1"/>
          </p:cNvGraphicFramePr>
          <p:nvPr>
            <p:extLst>
              <p:ext uri="{D42A27DB-BD31-4B8C-83A1-F6EECF244321}">
                <p14:modId xmlns:p14="http://schemas.microsoft.com/office/powerpoint/2010/main" val="1200691469"/>
              </p:ext>
            </p:extLst>
          </p:nvPr>
        </p:nvGraphicFramePr>
        <p:xfrm>
          <a:off x="2276004" y="4097605"/>
          <a:ext cx="5796353" cy="1920240"/>
        </p:xfrm>
        <a:graphic>
          <a:graphicData uri="http://schemas.openxmlformats.org/drawingml/2006/table">
            <a:tbl>
              <a:tblPr firstRow="1" bandRow="1">
                <a:tableStyleId>{5940675A-B579-460E-94D1-54222C63F5DA}</a:tableStyleId>
              </a:tblPr>
              <a:tblGrid>
                <a:gridCol w="1269176">
                  <a:extLst>
                    <a:ext uri="{9D8B030D-6E8A-4147-A177-3AD203B41FA5}">
                      <a16:colId xmlns:a16="http://schemas.microsoft.com/office/drawing/2014/main" val="840488830"/>
                    </a:ext>
                  </a:extLst>
                </a:gridCol>
                <a:gridCol w="1301789">
                  <a:extLst>
                    <a:ext uri="{9D8B030D-6E8A-4147-A177-3AD203B41FA5}">
                      <a16:colId xmlns:a16="http://schemas.microsoft.com/office/drawing/2014/main" val="2715798816"/>
                    </a:ext>
                  </a:extLst>
                </a:gridCol>
                <a:gridCol w="1495199">
                  <a:extLst>
                    <a:ext uri="{9D8B030D-6E8A-4147-A177-3AD203B41FA5}">
                      <a16:colId xmlns:a16="http://schemas.microsoft.com/office/drawing/2014/main" val="2290739426"/>
                    </a:ext>
                  </a:extLst>
                </a:gridCol>
                <a:gridCol w="1730189">
                  <a:extLst>
                    <a:ext uri="{9D8B030D-6E8A-4147-A177-3AD203B41FA5}">
                      <a16:colId xmlns:a16="http://schemas.microsoft.com/office/drawing/2014/main" val="2067616329"/>
                    </a:ext>
                  </a:extLst>
                </a:gridCol>
              </a:tblGrid>
              <a:tr h="274008">
                <a:tc gridSpan="2">
                  <a:txBody>
                    <a:bodyPr/>
                    <a:lstStyle/>
                    <a:p>
                      <a:pPr algn="ctr"/>
                      <a:r>
                        <a:rPr kumimoji="1" lang="ja-JP" altLang="en-US" sz="1600" dirty="0">
                          <a:latin typeface="UD デジタル 教科書体 N-R" panose="02020400000000000000" pitchFamily="17" charset="-128"/>
                          <a:ea typeface="UD デジタル 教科書体 N-R" panose="02020400000000000000" pitchFamily="17" charset="-128"/>
                        </a:rPr>
                        <a:t>管理（最広義）の種類</a:t>
                      </a:r>
                    </a:p>
                  </a:txBody>
                  <a:tcPr>
                    <a:solidFill>
                      <a:schemeClr val="bg1">
                        <a:lumMod val="85000"/>
                      </a:schemeClr>
                    </a:solidFill>
                  </a:tcPr>
                </a:tc>
                <a:tc hMerge="1">
                  <a:txBody>
                    <a:bodyPr/>
                    <a:lstStyle/>
                    <a:p>
                      <a:endParaRPr kumimoji="1" lang="ja-JP" altLang="en-US" dirty="0"/>
                    </a:p>
                  </a:txBody>
                  <a:tcPr/>
                </a:tc>
                <a:tc>
                  <a:txBody>
                    <a:bodyPr/>
                    <a:lstStyle/>
                    <a:p>
                      <a:pPr algn="ctr"/>
                      <a:r>
                        <a:rPr kumimoji="1" lang="ja-JP" altLang="en-US" sz="1600" dirty="0">
                          <a:latin typeface="UD デジタル 教科書体 N-R" panose="02020400000000000000" pitchFamily="17" charset="-128"/>
                          <a:ea typeface="UD デジタル 教科書体 N-R" panose="02020400000000000000" pitchFamily="17" charset="-128"/>
                        </a:rPr>
                        <a:t>根拠条文</a:t>
                      </a:r>
                    </a:p>
                  </a:txBody>
                  <a:tcPr>
                    <a:solidFill>
                      <a:schemeClr val="bg1">
                        <a:lumMod val="85000"/>
                      </a:schemeClr>
                    </a:solidFill>
                  </a:tcPr>
                </a:tc>
                <a:tc>
                  <a:txBody>
                    <a:bodyPr/>
                    <a:lstStyle/>
                    <a:p>
                      <a:pPr algn="ctr"/>
                      <a:r>
                        <a:rPr kumimoji="1" lang="ja-JP" altLang="en-US" sz="1600" dirty="0">
                          <a:latin typeface="UD デジタル 教科書体 N-R" panose="02020400000000000000" pitchFamily="17" charset="-128"/>
                          <a:ea typeface="UD デジタル 教科書体 N-R" panose="02020400000000000000" pitchFamily="17" charset="-128"/>
                        </a:rPr>
                        <a:t>同意要件</a:t>
                      </a:r>
                    </a:p>
                  </a:txBody>
                  <a:tcPr>
                    <a:solidFill>
                      <a:schemeClr val="bg1">
                        <a:lumMod val="85000"/>
                      </a:schemeClr>
                    </a:solidFill>
                  </a:tcPr>
                </a:tc>
                <a:extLst>
                  <a:ext uri="{0D108BD9-81ED-4DB2-BD59-A6C34878D82A}">
                    <a16:rowId xmlns:a16="http://schemas.microsoft.com/office/drawing/2014/main" val="3972461650"/>
                  </a:ext>
                </a:extLst>
              </a:tr>
              <a:tr h="274008">
                <a:tc gridSpan="2">
                  <a:txBody>
                    <a:bodyPr/>
                    <a:lstStyle/>
                    <a:p>
                      <a:pPr algn="ctr"/>
                      <a:r>
                        <a:rPr kumimoji="1" lang="ja-JP" altLang="en-US" sz="1600" dirty="0">
                          <a:latin typeface="UD デジタル 教科書体 N-R" panose="02020400000000000000" pitchFamily="17" charset="-128"/>
                          <a:ea typeface="UD デジタル 教科書体 N-R" panose="02020400000000000000" pitchFamily="17" charset="-128"/>
                        </a:rPr>
                        <a:t>変更（軽微以外）</a:t>
                      </a:r>
                    </a:p>
                  </a:txBody>
                  <a:tcPr/>
                </a:tc>
                <a:tc hMerge="1">
                  <a:txBody>
                    <a:bodyPr/>
                    <a:lstStyle/>
                    <a:p>
                      <a:endParaRPr kumimoji="1" lang="ja-JP" altLang="en-US" dirty="0"/>
                    </a:p>
                  </a:txBody>
                  <a:tcPr/>
                </a:tc>
                <a:tc>
                  <a:txBody>
                    <a:bodyPr/>
                    <a:lstStyle/>
                    <a:p>
                      <a:r>
                        <a:rPr kumimoji="1" lang="ja-JP" altLang="en-US" sz="1600" dirty="0">
                          <a:latin typeface="UD デジタル 教科書体 N-R" panose="02020400000000000000" pitchFamily="17" charset="-128"/>
                          <a:ea typeface="UD デジタル 教科書体 N-R" panose="02020400000000000000" pitchFamily="17" charset="-128"/>
                        </a:rPr>
                        <a:t>民</a:t>
                      </a:r>
                      <a:r>
                        <a:rPr kumimoji="1" lang="en-US" altLang="ja-JP" sz="1600" dirty="0">
                          <a:latin typeface="UD デジタル 教科書体 N-R" panose="02020400000000000000" pitchFamily="17" charset="-128"/>
                          <a:ea typeface="UD デジタル 教科書体 N-R" panose="02020400000000000000" pitchFamily="17" charset="-128"/>
                        </a:rPr>
                        <a:t>251</a:t>
                      </a:r>
                      <a:r>
                        <a:rPr kumimoji="1" lang="ja-JP" altLang="en-US" sz="1600" dirty="0">
                          <a:latin typeface="UD デジタル 教科書体 N-R" panose="02020400000000000000" pitchFamily="17" charset="-128"/>
                          <a:ea typeface="UD デジタル 教科書体 N-R" panose="02020400000000000000" pitchFamily="17" charset="-128"/>
                        </a:rPr>
                        <a:t>条</a:t>
                      </a:r>
                      <a:r>
                        <a:rPr kumimoji="1" lang="en-US" altLang="ja-JP" sz="1600" dirty="0">
                          <a:latin typeface="UD デジタル 教科書体 N-R" panose="02020400000000000000" pitchFamily="17" charset="-128"/>
                          <a:ea typeface="UD デジタル 教科書体 N-R" panose="02020400000000000000" pitchFamily="17" charset="-128"/>
                        </a:rPr>
                        <a:t>1</a:t>
                      </a:r>
                      <a:r>
                        <a:rPr kumimoji="1" lang="ja-JP" altLang="en-US" sz="1600" dirty="0">
                          <a:latin typeface="UD デジタル 教科書体 N-R" panose="02020400000000000000" pitchFamily="17" charset="-128"/>
                          <a:ea typeface="UD デジタル 教科書体 N-R" panose="02020400000000000000" pitchFamily="17" charset="-128"/>
                        </a:rPr>
                        <a:t>項</a:t>
                      </a:r>
                    </a:p>
                  </a:txBody>
                  <a:tcPr/>
                </a:tc>
                <a:tc>
                  <a:txBody>
                    <a:bodyPr/>
                    <a:lstStyle/>
                    <a:p>
                      <a:r>
                        <a:rPr kumimoji="1" lang="ja-JP" altLang="en-US" sz="1600" dirty="0">
                          <a:latin typeface="UD デジタル 教科書体 N-R" panose="02020400000000000000" pitchFamily="17" charset="-128"/>
                          <a:ea typeface="UD デジタル 教科書体 N-R" panose="02020400000000000000" pitchFamily="17" charset="-128"/>
                        </a:rPr>
                        <a:t>共有者全員</a:t>
                      </a:r>
                    </a:p>
                  </a:txBody>
                  <a:tcPr/>
                </a:tc>
                <a:extLst>
                  <a:ext uri="{0D108BD9-81ED-4DB2-BD59-A6C34878D82A}">
                    <a16:rowId xmlns:a16="http://schemas.microsoft.com/office/drawing/2014/main" val="1011786610"/>
                  </a:ext>
                </a:extLst>
              </a:tr>
              <a:tr h="473287">
                <a:tc rowSpan="2">
                  <a:txBody>
                    <a:bodyPr/>
                    <a:lstStyle/>
                    <a:p>
                      <a:pPr algn="ctr"/>
                      <a:endParaRPr kumimoji="1" lang="en-US" altLang="ja-JP" sz="1600" dirty="0">
                        <a:latin typeface="UD デジタル 教科書体 N-R" panose="02020400000000000000" pitchFamily="17" charset="-128"/>
                        <a:ea typeface="UD デジタル 教科書体 N-R" panose="02020400000000000000" pitchFamily="17" charset="-128"/>
                      </a:endParaRPr>
                    </a:p>
                    <a:p>
                      <a:pPr algn="ctr"/>
                      <a:r>
                        <a:rPr kumimoji="1" lang="ja-JP" altLang="en-US" sz="1600" dirty="0">
                          <a:latin typeface="UD デジタル 教科書体 N-R" panose="02020400000000000000" pitchFamily="17" charset="-128"/>
                          <a:ea typeface="UD デジタル 教科書体 N-R" panose="02020400000000000000" pitchFamily="17" charset="-128"/>
                        </a:rPr>
                        <a:t>管理</a:t>
                      </a:r>
                      <a:r>
                        <a:rPr kumimoji="1" lang="en-US" altLang="ja-JP" sz="1600" dirty="0">
                          <a:latin typeface="UD デジタル 教科書体 N-R" panose="02020400000000000000" pitchFamily="17" charset="-128"/>
                          <a:ea typeface="UD デジタル 教科書体 N-R" panose="02020400000000000000" pitchFamily="17" charset="-128"/>
                        </a:rPr>
                        <a:t>(</a:t>
                      </a:r>
                      <a:r>
                        <a:rPr kumimoji="1" lang="ja-JP" altLang="en-US" sz="1600" dirty="0">
                          <a:latin typeface="UD デジタル 教科書体 N-R" panose="02020400000000000000" pitchFamily="17" charset="-128"/>
                          <a:ea typeface="UD デジタル 教科書体 N-R" panose="02020400000000000000" pitchFamily="17" charset="-128"/>
                        </a:rPr>
                        <a:t>広義</a:t>
                      </a:r>
                      <a:r>
                        <a:rPr kumimoji="1" lang="en-US" altLang="ja-JP" sz="1600" dirty="0">
                          <a:latin typeface="UD デジタル 教科書体 N-R" panose="02020400000000000000" pitchFamily="17" charset="-128"/>
                          <a:ea typeface="UD デジタル 教科書体 N-R" panose="02020400000000000000" pitchFamily="17" charset="-128"/>
                        </a:rPr>
                        <a:t>)</a:t>
                      </a:r>
                      <a:endParaRPr kumimoji="1" lang="ja-JP" altLang="en-US" sz="1600" dirty="0">
                        <a:latin typeface="UD デジタル 教科書体 N-R" panose="02020400000000000000" pitchFamily="17" charset="-128"/>
                        <a:ea typeface="UD デジタル 教科書体 N-R" panose="02020400000000000000" pitchFamily="17" charset="-128"/>
                      </a:endParaRPr>
                    </a:p>
                  </a:txBody>
                  <a:tcPr/>
                </a:tc>
                <a:tc>
                  <a:txBody>
                    <a:bodyPr/>
                    <a:lstStyle/>
                    <a:p>
                      <a:pPr algn="ctr"/>
                      <a:r>
                        <a:rPr kumimoji="1" lang="ja-JP" altLang="en-US" sz="1600" dirty="0">
                          <a:latin typeface="UD デジタル 教科書体 N-R" panose="02020400000000000000" pitchFamily="17" charset="-128"/>
                          <a:ea typeface="UD デジタル 教科書体 N-R" panose="02020400000000000000" pitchFamily="17" charset="-128"/>
                        </a:rPr>
                        <a:t>変更</a:t>
                      </a:r>
                      <a:r>
                        <a:rPr kumimoji="1" lang="en-US" altLang="ja-JP" sz="1600" dirty="0">
                          <a:latin typeface="UD デジタル 教科書体 N-R" panose="02020400000000000000" pitchFamily="17" charset="-128"/>
                          <a:ea typeface="UD デジタル 教科書体 N-R" panose="02020400000000000000" pitchFamily="17" charset="-128"/>
                        </a:rPr>
                        <a:t>(</a:t>
                      </a:r>
                      <a:r>
                        <a:rPr kumimoji="1" lang="ja-JP" altLang="en-US" sz="1600" dirty="0">
                          <a:latin typeface="UD デジタル 教科書体 N-R" panose="02020400000000000000" pitchFamily="17" charset="-128"/>
                          <a:ea typeface="UD デジタル 教科書体 N-R" panose="02020400000000000000" pitchFamily="17" charset="-128"/>
                        </a:rPr>
                        <a:t>軽微</a:t>
                      </a:r>
                      <a:r>
                        <a:rPr kumimoji="1" lang="en-US" altLang="ja-JP" sz="1600" dirty="0">
                          <a:latin typeface="UD デジタル 教科書体 N-R" panose="02020400000000000000" pitchFamily="17" charset="-128"/>
                          <a:ea typeface="UD デジタル 教科書体 N-R" panose="02020400000000000000" pitchFamily="17" charset="-128"/>
                        </a:rPr>
                        <a:t>)</a:t>
                      </a:r>
                      <a:endParaRPr kumimoji="1" lang="ja-JP" altLang="en-US" sz="1600" dirty="0">
                        <a:latin typeface="UD デジタル 教科書体 N-R" panose="02020400000000000000" pitchFamily="17" charset="-128"/>
                        <a:ea typeface="UD デジタル 教科書体 N-R" panose="02020400000000000000" pitchFamily="17" charset="-128"/>
                      </a:endParaRPr>
                    </a:p>
                  </a:txBody>
                  <a:tcPr anchor="ctr"/>
                </a:tc>
                <a:tc>
                  <a:txBody>
                    <a:bodyPr/>
                    <a:lstStyle/>
                    <a:p>
                      <a:r>
                        <a:rPr kumimoji="1" lang="ja-JP" altLang="en-US" sz="1600" dirty="0">
                          <a:latin typeface="UD デジタル 教科書体 N-R" panose="02020400000000000000" pitchFamily="17" charset="-128"/>
                          <a:ea typeface="UD デジタル 教科書体 N-R" panose="02020400000000000000" pitchFamily="17" charset="-128"/>
                        </a:rPr>
                        <a:t>民</a:t>
                      </a:r>
                      <a:r>
                        <a:rPr kumimoji="1" lang="en-US" altLang="ja-JP" sz="1600" dirty="0">
                          <a:latin typeface="UD デジタル 教科書体 N-R" panose="02020400000000000000" pitchFamily="17" charset="-128"/>
                          <a:ea typeface="UD デジタル 教科書体 N-R" panose="02020400000000000000" pitchFamily="17" charset="-128"/>
                        </a:rPr>
                        <a:t>251</a:t>
                      </a:r>
                      <a:r>
                        <a:rPr kumimoji="1" lang="ja-JP" altLang="en-US" sz="1600" dirty="0">
                          <a:latin typeface="UD デジタル 教科書体 N-R" panose="02020400000000000000" pitchFamily="17" charset="-128"/>
                          <a:ea typeface="UD デジタル 教科書体 N-R" panose="02020400000000000000" pitchFamily="17" charset="-128"/>
                        </a:rPr>
                        <a:t>条</a:t>
                      </a:r>
                      <a:r>
                        <a:rPr kumimoji="1" lang="en-US" altLang="ja-JP" sz="1600" dirty="0">
                          <a:latin typeface="UD デジタル 教科書体 N-R" panose="02020400000000000000" pitchFamily="17" charset="-128"/>
                          <a:ea typeface="UD デジタル 教科書体 N-R" panose="02020400000000000000" pitchFamily="17" charset="-128"/>
                        </a:rPr>
                        <a:t>1</a:t>
                      </a:r>
                      <a:r>
                        <a:rPr kumimoji="1" lang="ja-JP" altLang="en-US" sz="1600" dirty="0">
                          <a:latin typeface="UD デジタル 教科書体 N-R" panose="02020400000000000000" pitchFamily="17" charset="-128"/>
                          <a:ea typeface="UD デジタル 教科書体 N-R" panose="02020400000000000000" pitchFamily="17" charset="-128"/>
                        </a:rPr>
                        <a:t>項</a:t>
                      </a:r>
                      <a:endParaRPr kumimoji="1" lang="en-US" altLang="ja-JP" sz="1600" dirty="0">
                        <a:latin typeface="UD デジタル 教科書体 N-R" panose="02020400000000000000" pitchFamily="17" charset="-128"/>
                        <a:ea typeface="UD デジタル 教科書体 N-R" panose="02020400000000000000" pitchFamily="17" charset="-128"/>
                      </a:endParaRPr>
                    </a:p>
                    <a:p>
                      <a:r>
                        <a:rPr kumimoji="1" lang="ja-JP" altLang="en-US" sz="1600" dirty="0">
                          <a:latin typeface="UD デジタル 教科書体 N-R" panose="02020400000000000000" pitchFamily="17" charset="-128"/>
                          <a:ea typeface="UD デジタル 教科書体 N-R" panose="02020400000000000000" pitchFamily="17" charset="-128"/>
                        </a:rPr>
                        <a:t>・</a:t>
                      </a:r>
                      <a:r>
                        <a:rPr kumimoji="1" lang="en-US" altLang="ja-JP" sz="1600" dirty="0">
                          <a:latin typeface="UD デジタル 教科書体 N-R" panose="02020400000000000000" pitchFamily="17" charset="-128"/>
                          <a:ea typeface="UD デジタル 教科書体 N-R" panose="02020400000000000000" pitchFamily="17" charset="-128"/>
                        </a:rPr>
                        <a:t>252</a:t>
                      </a:r>
                      <a:r>
                        <a:rPr kumimoji="1" lang="ja-JP" altLang="en-US" sz="1600" dirty="0">
                          <a:latin typeface="UD デジタル 教科書体 N-R" panose="02020400000000000000" pitchFamily="17" charset="-128"/>
                          <a:ea typeface="UD デジタル 教科書体 N-R" panose="02020400000000000000" pitchFamily="17" charset="-128"/>
                        </a:rPr>
                        <a:t>条</a:t>
                      </a:r>
                      <a:r>
                        <a:rPr kumimoji="1" lang="en-US" altLang="ja-JP" sz="1600" dirty="0">
                          <a:latin typeface="UD デジタル 教科書体 N-R" panose="02020400000000000000" pitchFamily="17" charset="-128"/>
                          <a:ea typeface="UD デジタル 教科書体 N-R" panose="02020400000000000000" pitchFamily="17" charset="-128"/>
                        </a:rPr>
                        <a:t>1</a:t>
                      </a:r>
                      <a:r>
                        <a:rPr kumimoji="1" lang="ja-JP" altLang="en-US" sz="1600" dirty="0">
                          <a:latin typeface="UD デジタル 教科書体 N-R" panose="02020400000000000000" pitchFamily="17" charset="-128"/>
                          <a:ea typeface="UD デジタル 教科書体 N-R" panose="02020400000000000000" pitchFamily="17" charset="-128"/>
                        </a:rPr>
                        <a:t>項</a:t>
                      </a:r>
                    </a:p>
                  </a:txBody>
                  <a:tcPr/>
                </a:tc>
                <a:tc rowSpan="2">
                  <a:txBody>
                    <a:bodyPr/>
                    <a:lstStyle/>
                    <a:p>
                      <a:r>
                        <a:rPr kumimoji="1" lang="ja-JP" altLang="en-US" sz="1600" dirty="0">
                          <a:latin typeface="UD デジタル 教科書体 N-R" panose="02020400000000000000" pitchFamily="17" charset="-128"/>
                          <a:ea typeface="UD デジタル 教科書体 N-R" panose="02020400000000000000" pitchFamily="17" charset="-128"/>
                        </a:rPr>
                        <a:t>持分の過半数</a:t>
                      </a:r>
                    </a:p>
                  </a:txBody>
                  <a:tcPr anchor="ctr"/>
                </a:tc>
                <a:extLst>
                  <a:ext uri="{0D108BD9-81ED-4DB2-BD59-A6C34878D82A}">
                    <a16:rowId xmlns:a16="http://schemas.microsoft.com/office/drawing/2014/main" val="2081850106"/>
                  </a:ext>
                </a:extLst>
              </a:tr>
              <a:tr h="274008">
                <a:tc vMerge="1">
                  <a:txBody>
                    <a:bodyPr/>
                    <a:lstStyle/>
                    <a:p>
                      <a:endParaRPr kumimoji="1" lang="ja-JP" altLang="en-US" dirty="0"/>
                    </a:p>
                  </a:txBody>
                  <a:tcPr/>
                </a:tc>
                <a:tc>
                  <a:txBody>
                    <a:bodyPr/>
                    <a:lstStyle/>
                    <a:p>
                      <a:pPr algn="ctr"/>
                      <a:r>
                        <a:rPr kumimoji="1" lang="ja-JP" altLang="en-US" sz="1600" dirty="0">
                          <a:latin typeface="UD デジタル 教科書体 N-R" panose="02020400000000000000" pitchFamily="17" charset="-128"/>
                          <a:ea typeface="UD デジタル 教科書体 N-R" panose="02020400000000000000" pitchFamily="17" charset="-128"/>
                        </a:rPr>
                        <a:t>管理</a:t>
                      </a:r>
                      <a:r>
                        <a:rPr kumimoji="1" lang="en-US" altLang="ja-JP" sz="1600" dirty="0">
                          <a:latin typeface="UD デジタル 教科書体 N-R" panose="02020400000000000000" pitchFamily="17" charset="-128"/>
                          <a:ea typeface="UD デジタル 教科書体 N-R" panose="02020400000000000000" pitchFamily="17" charset="-128"/>
                        </a:rPr>
                        <a:t>(</a:t>
                      </a:r>
                      <a:r>
                        <a:rPr kumimoji="1" lang="ja-JP" altLang="en-US" sz="1600" dirty="0">
                          <a:latin typeface="UD デジタル 教科書体 N-R" panose="02020400000000000000" pitchFamily="17" charset="-128"/>
                          <a:ea typeface="UD デジタル 教科書体 N-R" panose="02020400000000000000" pitchFamily="17" charset="-128"/>
                        </a:rPr>
                        <a:t>狭義</a:t>
                      </a:r>
                      <a:r>
                        <a:rPr kumimoji="1" lang="en-US" altLang="ja-JP" sz="1600" dirty="0">
                          <a:latin typeface="UD デジタル 教科書体 N-R" panose="02020400000000000000" pitchFamily="17" charset="-128"/>
                          <a:ea typeface="UD デジタル 教科書体 N-R" panose="02020400000000000000" pitchFamily="17" charset="-128"/>
                        </a:rPr>
                        <a:t>)</a:t>
                      </a:r>
                      <a:endParaRPr kumimoji="1" lang="ja-JP" altLang="en-US" sz="1600" dirty="0">
                        <a:latin typeface="UD デジタル 教科書体 N-R" panose="02020400000000000000" pitchFamily="17" charset="-128"/>
                        <a:ea typeface="UD デジタル 教科書体 N-R" panose="02020400000000000000" pitchFamily="17" charset="-128"/>
                      </a:endParaRPr>
                    </a:p>
                  </a:txBody>
                  <a:tcPr/>
                </a:tc>
                <a:tc>
                  <a:txBody>
                    <a:bodyPr/>
                    <a:lstStyle/>
                    <a:p>
                      <a:r>
                        <a:rPr kumimoji="1" lang="ja-JP" altLang="en-US" sz="1600" dirty="0">
                          <a:latin typeface="UD デジタル 教科書体 N-R" panose="02020400000000000000" pitchFamily="17" charset="-128"/>
                          <a:ea typeface="UD デジタル 教科書体 N-R" panose="02020400000000000000" pitchFamily="17" charset="-128"/>
                        </a:rPr>
                        <a:t>民</a:t>
                      </a:r>
                      <a:r>
                        <a:rPr kumimoji="1" lang="en-US" altLang="ja-JP" sz="1600" dirty="0">
                          <a:latin typeface="UD デジタル 教科書体 N-R" panose="02020400000000000000" pitchFamily="17" charset="-128"/>
                          <a:ea typeface="UD デジタル 教科書体 N-R" panose="02020400000000000000" pitchFamily="17" charset="-128"/>
                        </a:rPr>
                        <a:t>252</a:t>
                      </a:r>
                      <a:r>
                        <a:rPr kumimoji="1" lang="ja-JP" altLang="en-US" sz="1600" dirty="0">
                          <a:latin typeface="UD デジタル 教科書体 N-R" panose="02020400000000000000" pitchFamily="17" charset="-128"/>
                          <a:ea typeface="UD デジタル 教科書体 N-R" panose="02020400000000000000" pitchFamily="17" charset="-128"/>
                        </a:rPr>
                        <a:t>条</a:t>
                      </a:r>
                      <a:r>
                        <a:rPr kumimoji="1" lang="en-US" altLang="ja-JP" sz="1600" dirty="0">
                          <a:latin typeface="UD デジタル 教科書体 N-R" panose="02020400000000000000" pitchFamily="17" charset="-128"/>
                          <a:ea typeface="UD デジタル 教科書体 N-R" panose="02020400000000000000" pitchFamily="17" charset="-128"/>
                        </a:rPr>
                        <a:t>1</a:t>
                      </a:r>
                      <a:r>
                        <a:rPr kumimoji="1" lang="ja-JP" altLang="en-US" sz="1600" dirty="0">
                          <a:latin typeface="UD デジタル 教科書体 N-R" panose="02020400000000000000" pitchFamily="17" charset="-128"/>
                          <a:ea typeface="UD デジタル 教科書体 N-R" panose="02020400000000000000" pitchFamily="17" charset="-128"/>
                        </a:rPr>
                        <a:t>項</a:t>
                      </a:r>
                    </a:p>
                  </a:txBody>
                  <a:tcPr/>
                </a:tc>
                <a:tc vMerge="1">
                  <a:txBody>
                    <a:bodyPr/>
                    <a:lstStyle/>
                    <a:p>
                      <a:endParaRPr kumimoji="1" lang="ja-JP" altLang="en-US" sz="1600" dirty="0">
                        <a:latin typeface="UD デジタル 教科書体 N-R" panose="02020400000000000000" pitchFamily="17" charset="-128"/>
                        <a:ea typeface="UD デジタル 教科書体 N-R" panose="02020400000000000000" pitchFamily="17" charset="-128"/>
                      </a:endParaRPr>
                    </a:p>
                  </a:txBody>
                  <a:tcPr/>
                </a:tc>
                <a:extLst>
                  <a:ext uri="{0D108BD9-81ED-4DB2-BD59-A6C34878D82A}">
                    <a16:rowId xmlns:a16="http://schemas.microsoft.com/office/drawing/2014/main" val="3988206636"/>
                  </a:ext>
                </a:extLst>
              </a:tr>
              <a:tr h="274008">
                <a:tc gridSpan="2">
                  <a:txBody>
                    <a:bodyPr/>
                    <a:lstStyle/>
                    <a:p>
                      <a:pPr algn="ctr"/>
                      <a:r>
                        <a:rPr kumimoji="1" lang="ja-JP" altLang="en-US" sz="1600" dirty="0">
                          <a:latin typeface="UD デジタル 教科書体 N-R" panose="02020400000000000000" pitchFamily="17" charset="-128"/>
                          <a:ea typeface="UD デジタル 教科書体 N-R" panose="02020400000000000000" pitchFamily="17" charset="-128"/>
                        </a:rPr>
                        <a:t>保　存</a:t>
                      </a:r>
                    </a:p>
                  </a:txBody>
                  <a:tcPr/>
                </a:tc>
                <a:tc hMerge="1">
                  <a:txBody>
                    <a:bodyPr/>
                    <a:lstStyle/>
                    <a:p>
                      <a:endParaRPr kumimoji="1" lang="ja-JP" altLang="en-US" dirty="0"/>
                    </a:p>
                  </a:txBody>
                  <a:tcPr/>
                </a:tc>
                <a:tc>
                  <a:txBody>
                    <a:bodyPr/>
                    <a:lstStyle/>
                    <a:p>
                      <a:r>
                        <a:rPr kumimoji="1" lang="ja-JP" altLang="en-US" sz="1600" dirty="0">
                          <a:latin typeface="UD デジタル 教科書体 N-R" panose="02020400000000000000" pitchFamily="17" charset="-128"/>
                          <a:ea typeface="UD デジタル 教科書体 N-R" panose="02020400000000000000" pitchFamily="17" charset="-128"/>
                        </a:rPr>
                        <a:t>民</a:t>
                      </a:r>
                      <a:r>
                        <a:rPr kumimoji="1" lang="en-US" altLang="ja-JP" sz="1600" dirty="0">
                          <a:latin typeface="UD デジタル 教科書体 N-R" panose="02020400000000000000" pitchFamily="17" charset="-128"/>
                          <a:ea typeface="UD デジタル 教科書体 N-R" panose="02020400000000000000" pitchFamily="17" charset="-128"/>
                        </a:rPr>
                        <a:t>252</a:t>
                      </a:r>
                      <a:r>
                        <a:rPr kumimoji="1" lang="ja-JP" altLang="en-US" sz="1600" dirty="0">
                          <a:latin typeface="UD デジタル 教科書体 N-R" panose="02020400000000000000" pitchFamily="17" charset="-128"/>
                          <a:ea typeface="UD デジタル 教科書体 N-R" panose="02020400000000000000" pitchFamily="17" charset="-128"/>
                        </a:rPr>
                        <a:t>条</a:t>
                      </a:r>
                      <a:r>
                        <a:rPr kumimoji="1" lang="en-US" altLang="ja-JP" sz="1600" dirty="0">
                          <a:latin typeface="UD デジタル 教科書体 N-R" panose="02020400000000000000" pitchFamily="17" charset="-128"/>
                          <a:ea typeface="UD デジタル 教科書体 N-R" panose="02020400000000000000" pitchFamily="17" charset="-128"/>
                        </a:rPr>
                        <a:t>5</a:t>
                      </a:r>
                      <a:r>
                        <a:rPr kumimoji="1" lang="ja-JP" altLang="en-US" sz="1600" dirty="0">
                          <a:latin typeface="UD デジタル 教科書体 N-R" panose="02020400000000000000" pitchFamily="17" charset="-128"/>
                          <a:ea typeface="UD デジタル 教科書体 N-R" panose="02020400000000000000" pitchFamily="17" charset="-128"/>
                        </a:rPr>
                        <a:t>項</a:t>
                      </a:r>
                    </a:p>
                  </a:txBody>
                  <a:tcPr/>
                </a:tc>
                <a:tc>
                  <a:txBody>
                    <a:bodyPr/>
                    <a:lstStyle/>
                    <a:p>
                      <a:r>
                        <a:rPr kumimoji="1" lang="ja-JP" altLang="en-US" sz="1600" dirty="0">
                          <a:latin typeface="UD デジタル 教科書体 N-R" panose="02020400000000000000" pitchFamily="17" charset="-128"/>
                          <a:ea typeface="UD デジタル 教科書体 N-R" panose="02020400000000000000" pitchFamily="17" charset="-128"/>
                        </a:rPr>
                        <a:t>共有者単独</a:t>
                      </a:r>
                    </a:p>
                  </a:txBody>
                  <a:tcPr/>
                </a:tc>
                <a:extLst>
                  <a:ext uri="{0D108BD9-81ED-4DB2-BD59-A6C34878D82A}">
                    <a16:rowId xmlns:a16="http://schemas.microsoft.com/office/drawing/2014/main" val="347506767"/>
                  </a:ext>
                </a:extLst>
              </a:tr>
            </a:tbl>
          </a:graphicData>
        </a:graphic>
      </p:graphicFrame>
      <p:pic>
        <p:nvPicPr>
          <p:cNvPr id="4" name="録音したサウンド">
            <a:hlinkClick r:id="" action="ppaction://media"/>
            <a:extLst>
              <a:ext uri="{FF2B5EF4-FFF2-40B4-BE49-F238E27FC236}">
                <a16:creationId xmlns:a16="http://schemas.microsoft.com/office/drawing/2014/main" id="{3CB82812-E53E-2653-8A92-D8DC9EF6233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600078" y="263187"/>
            <a:ext cx="487363" cy="487363"/>
          </a:xfrm>
          <a:prstGeom prst="rect">
            <a:avLst/>
          </a:prstGeom>
        </p:spPr>
      </p:pic>
      <p:sp>
        <p:nvSpPr>
          <p:cNvPr id="5" name="正方形/長方形 4">
            <a:extLst>
              <a:ext uri="{FF2B5EF4-FFF2-40B4-BE49-F238E27FC236}">
                <a16:creationId xmlns:a16="http://schemas.microsoft.com/office/drawing/2014/main" id="{8D9FF52A-5D54-6865-389E-BA4BE164C80E}"/>
              </a:ext>
            </a:extLst>
          </p:cNvPr>
          <p:cNvSpPr/>
          <p:nvPr/>
        </p:nvSpPr>
        <p:spPr>
          <a:xfrm>
            <a:off x="801251" y="6469067"/>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480721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7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a:extLst>
              <a:ext uri="{FF2B5EF4-FFF2-40B4-BE49-F238E27FC236}">
                <a16:creationId xmlns:a16="http://schemas.microsoft.com/office/drawing/2014/main" id="{98C51A76-ACF9-25BA-4912-C24BE550167F}"/>
              </a:ext>
            </a:extLst>
          </p:cNvPr>
          <p:cNvGraphicFramePr>
            <a:graphicFrameLocks noGrp="1"/>
          </p:cNvGraphicFramePr>
          <p:nvPr>
            <p:extLst>
              <p:ext uri="{D42A27DB-BD31-4B8C-83A1-F6EECF244321}">
                <p14:modId xmlns:p14="http://schemas.microsoft.com/office/powerpoint/2010/main" val="679790621"/>
              </p:ext>
            </p:extLst>
          </p:nvPr>
        </p:nvGraphicFramePr>
        <p:xfrm>
          <a:off x="597882" y="101549"/>
          <a:ext cx="9024368" cy="3831515"/>
        </p:xfrm>
        <a:graphic>
          <a:graphicData uri="http://schemas.openxmlformats.org/drawingml/2006/table">
            <a:tbl>
              <a:tblPr firstRow="1" bandRow="1">
                <a:tableStyleId>{5940675A-B579-460E-94D1-54222C63F5DA}</a:tableStyleId>
              </a:tblPr>
              <a:tblGrid>
                <a:gridCol w="1045780">
                  <a:extLst>
                    <a:ext uri="{9D8B030D-6E8A-4147-A177-3AD203B41FA5}">
                      <a16:colId xmlns:a16="http://schemas.microsoft.com/office/drawing/2014/main" val="3609285003"/>
                    </a:ext>
                  </a:extLst>
                </a:gridCol>
                <a:gridCol w="7978588">
                  <a:extLst>
                    <a:ext uri="{9D8B030D-6E8A-4147-A177-3AD203B41FA5}">
                      <a16:colId xmlns:a16="http://schemas.microsoft.com/office/drawing/2014/main" val="1070868293"/>
                    </a:ext>
                  </a:extLst>
                </a:gridCol>
              </a:tblGrid>
              <a:tr h="448235">
                <a:tc gridSpan="2">
                  <a:txBody>
                    <a:bodyPr/>
                    <a:lstStyle/>
                    <a:p>
                      <a:r>
                        <a:rPr kumimoji="1" lang="ja-JP" altLang="en-US" sz="2200" b="1" dirty="0">
                          <a:latin typeface="UD デジタル 教科書体 N-R" panose="02020400000000000000" pitchFamily="17" charset="-128"/>
                          <a:ea typeface="UD デジタル 教科書体 N-R" panose="02020400000000000000" pitchFamily="17" charset="-128"/>
                        </a:rPr>
                        <a:t>２．短期賃借権の設定についての規律の整備</a:t>
                      </a:r>
                    </a:p>
                  </a:txBody>
                  <a:tcPr anchor="ctr"/>
                </a:tc>
                <a:tc hMerge="1">
                  <a:txBody>
                    <a:bodyPr/>
                    <a:lstStyle/>
                    <a:p>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txBody>
                  <a:tcPr/>
                </a:tc>
                <a:extLst>
                  <a:ext uri="{0D108BD9-81ED-4DB2-BD59-A6C34878D82A}">
                    <a16:rowId xmlns:a16="http://schemas.microsoft.com/office/drawing/2014/main" val="2752076714"/>
                  </a:ext>
                </a:extLst>
              </a:tr>
              <a:tr h="17768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dirty="0">
                          <a:latin typeface="UD デジタル 教科書体 N-R" panose="02020400000000000000" pitchFamily="17" charset="-128"/>
                          <a:ea typeface="UD デジタル 教科書体 N-R" panose="02020400000000000000" pitchFamily="17" charset="-128"/>
                        </a:rPr>
                        <a:t>改正法</a:t>
                      </a:r>
                    </a:p>
                  </a:txBody>
                  <a:tcPr anchor="ctr"/>
                </a:tc>
                <a:tc>
                  <a:txBody>
                    <a:bodyPr/>
                    <a:lstStyle/>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以下の</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内の期間を超えない</a:t>
                      </a:r>
                      <a:r>
                        <a:rPr kumimoji="1" lang="ja-JP" altLang="en-US" sz="2000" b="1" i="0" u="none" strike="noStrike" kern="1200" baseline="0" dirty="0">
                          <a:solidFill>
                            <a:srgbClr val="FF0000"/>
                          </a:solidFill>
                          <a:latin typeface="UD デジタル 教科書体 N-R" panose="02020400000000000000" pitchFamily="17" charset="-128"/>
                          <a:ea typeface="UD デジタル 教科書体 N-R" panose="02020400000000000000" pitchFamily="17" charset="-128"/>
                          <a:cs typeface="+mn-cs"/>
                        </a:rPr>
                        <a:t>短期の賃借権等の設定</a:t>
                      </a:r>
                      <a:r>
                        <a:rPr kumimoji="1" lang="ja-JP" altLang="en-US" sz="2000" b="0" i="0" u="none" strike="noStrike" kern="1200" baseline="0" dirty="0">
                          <a:solidFill>
                            <a:srgbClr val="FF0000"/>
                          </a:solidFill>
                          <a:latin typeface="UD デジタル 教科書体 N-R" panose="02020400000000000000" pitchFamily="17" charset="-128"/>
                          <a:ea typeface="UD デジタル 教科書体 N-R" panose="02020400000000000000" pitchFamily="17" charset="-128"/>
                          <a:cs typeface="+mn-cs"/>
                        </a:rPr>
                        <a:t>は、</a:t>
                      </a:r>
                      <a:r>
                        <a:rPr kumimoji="1" lang="ja-JP" altLang="en-US" sz="2000" b="1" i="0" u="none" strike="noStrike" kern="1200" baseline="0" dirty="0">
                          <a:solidFill>
                            <a:srgbClr val="FF0000"/>
                          </a:solidFill>
                          <a:latin typeface="UD デジタル 教科書体 N-R" panose="02020400000000000000" pitchFamily="17" charset="-128"/>
                          <a:ea typeface="UD デジタル 教科書体 N-R" panose="02020400000000000000" pitchFamily="17" charset="-128"/>
                          <a:cs typeface="+mn-cs"/>
                        </a:rPr>
                        <a:t>持分の</a:t>
                      </a:r>
                      <a:endParaRPr kumimoji="1" lang="en-US" altLang="ja-JP" sz="2000" b="1" i="0" u="none" strike="noStrike" kern="1200" baseline="0" dirty="0">
                        <a:solidFill>
                          <a:srgbClr val="FF0000"/>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a:t>
                      </a:r>
                      <a:r>
                        <a:rPr kumimoji="1" lang="ja-JP" altLang="en-US" sz="2000" b="1" i="0" u="none" strike="noStrike" kern="1200" baseline="0" dirty="0">
                          <a:solidFill>
                            <a:srgbClr val="FF0000"/>
                          </a:solidFill>
                          <a:latin typeface="UD デジタル 教科書体 N-R" panose="02020400000000000000" pitchFamily="17" charset="-128"/>
                          <a:ea typeface="UD デジタル 教科書体 N-R" panose="02020400000000000000" pitchFamily="17" charset="-128"/>
                          <a:cs typeface="+mn-cs"/>
                        </a:rPr>
                        <a:t>過半数で決定</a:t>
                      </a:r>
                      <a:r>
                        <a:rPr kumimoji="1" lang="ja-JP" altLang="en-US" sz="2000" b="0" i="0" u="none" strike="noStrike" kern="1200" baseline="0" dirty="0">
                          <a:solidFill>
                            <a:srgbClr val="FF0000"/>
                          </a:solidFill>
                          <a:latin typeface="UD デジタル 教科書体 N-R" panose="02020400000000000000" pitchFamily="17" charset="-128"/>
                          <a:ea typeface="UD デジタル 教科書体 N-R" panose="02020400000000000000" pitchFamily="17" charset="-128"/>
                          <a:cs typeface="+mn-cs"/>
                        </a:rPr>
                        <a:t>することができる</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（新民法</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252Ⅳ</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⑴ 樹木の植栽又は伐採を目的とする山林の賃借権等</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〔10</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年</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⑵ ⑴に掲げる賃借権等以外の土地の賃借権等</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５年</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⑶ 建物の賃借権等</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３年</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⑷ 動産の賃借権等</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６か月</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p>
                    <a:p>
                      <a:r>
                        <a:rPr kumimoji="1" lang="ja-JP" altLang="en-US" sz="16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r>
                        <a:rPr kumimoji="1" lang="ja-JP" altLang="en-US" sz="16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借地借家法の適用のある賃借権</a:t>
                      </a:r>
                      <a:r>
                        <a:rPr kumimoji="1" lang="ja-JP" altLang="en-US" sz="16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の設定は、約定された期間内での終了が確保されな　</a:t>
                      </a:r>
                      <a:endParaRPr kumimoji="1" lang="en-US" altLang="ja-JP" sz="16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6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いため、基本的に共有者全員の同意がなければ無効。</a:t>
                      </a:r>
                    </a:p>
                    <a:p>
                      <a:r>
                        <a:rPr kumimoji="1" lang="ja-JP" altLang="en-US" sz="16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ただし、一時使用目的（借地借家法</a:t>
                      </a:r>
                      <a:r>
                        <a:rPr kumimoji="1" lang="en-US" altLang="ja-JP" sz="16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25</a:t>
                      </a:r>
                      <a:r>
                        <a:rPr kumimoji="1" lang="ja-JP" altLang="en-US" sz="16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r>
                        <a:rPr kumimoji="1" lang="en-US" altLang="ja-JP" sz="16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40</a:t>
                      </a:r>
                      <a:r>
                        <a:rPr kumimoji="1" lang="ja-JP" altLang="en-US" sz="16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）や存続期間が３年以内の定期建物賃貸</a:t>
                      </a:r>
                      <a:endParaRPr kumimoji="1" lang="en-US" altLang="ja-JP" sz="16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6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借（借地借家法</a:t>
                      </a:r>
                      <a:r>
                        <a:rPr kumimoji="1" lang="en-US" altLang="ja-JP" sz="16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38Ⅰ</a:t>
                      </a:r>
                      <a:r>
                        <a:rPr kumimoji="1" lang="ja-JP" altLang="en-US" sz="16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）については、持分の過半数の決定により可能であるが、契約</a:t>
                      </a:r>
                      <a:endParaRPr kumimoji="1" lang="en-US" altLang="ja-JP" sz="16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6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において、更新がないことなど所定の期間内に賃貸借が終了することを明確にする</a:t>
                      </a:r>
                      <a:endParaRPr kumimoji="1" lang="en-US" altLang="ja-JP" sz="16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16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工夫が必要。</a:t>
                      </a:r>
                      <a:endParaRPr kumimoji="1" lang="en-US" altLang="ja-JP" sz="16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txBody>
                  <a:tcPr/>
                </a:tc>
                <a:extLst>
                  <a:ext uri="{0D108BD9-81ED-4DB2-BD59-A6C34878D82A}">
                    <a16:rowId xmlns:a16="http://schemas.microsoft.com/office/drawing/2014/main" val="1094603898"/>
                  </a:ext>
                </a:extLst>
              </a:tr>
            </a:tbl>
          </a:graphicData>
        </a:graphic>
      </p:graphicFrame>
      <p:pic>
        <p:nvPicPr>
          <p:cNvPr id="3" name="録音したサウンド">
            <a:hlinkClick r:id="" action="ppaction://media"/>
            <a:extLst>
              <a:ext uri="{FF2B5EF4-FFF2-40B4-BE49-F238E27FC236}">
                <a16:creationId xmlns:a16="http://schemas.microsoft.com/office/drawing/2014/main" id="{B838E10E-0A52-95E0-23EC-3036449654E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626972" y="101549"/>
            <a:ext cx="487363" cy="487363"/>
          </a:xfrm>
          <a:prstGeom prst="rect">
            <a:avLst/>
          </a:prstGeom>
        </p:spPr>
      </p:pic>
      <p:sp>
        <p:nvSpPr>
          <p:cNvPr id="4" name="正方形/長方形 3">
            <a:extLst>
              <a:ext uri="{FF2B5EF4-FFF2-40B4-BE49-F238E27FC236}">
                <a16:creationId xmlns:a16="http://schemas.microsoft.com/office/drawing/2014/main" id="{E076C2E8-5229-3E62-0C76-7CD1FAD5089E}"/>
              </a:ext>
            </a:extLst>
          </p:cNvPr>
          <p:cNvSpPr/>
          <p:nvPr/>
        </p:nvSpPr>
        <p:spPr>
          <a:xfrm>
            <a:off x="801251" y="6469067"/>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3806011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5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6F31AD78-49F9-F491-0450-AC6D7A0A3BCB}"/>
              </a:ext>
            </a:extLst>
          </p:cNvPr>
          <p:cNvSpPr txBox="1"/>
          <p:nvPr/>
        </p:nvSpPr>
        <p:spPr>
          <a:xfrm>
            <a:off x="251012" y="277906"/>
            <a:ext cx="9529482" cy="892552"/>
          </a:xfrm>
          <a:prstGeom prst="rect">
            <a:avLst/>
          </a:prstGeom>
          <a:noFill/>
        </p:spPr>
        <p:txBody>
          <a:bodyPr wrap="square" rtlCol="0">
            <a:spAutoFit/>
          </a:bodyPr>
          <a:lstStyle/>
          <a:p>
            <a:r>
              <a:rPr kumimoji="1" lang="ja-JP" altLang="en-US" sz="2800" dirty="0">
                <a:latin typeface="UD デジタル 教科書体 N-R" panose="02020400000000000000" pitchFamily="17" charset="-128"/>
                <a:ea typeface="UD デジタル 教科書体 N-R" panose="02020400000000000000" pitchFamily="17" charset="-128"/>
              </a:rPr>
              <a:t>２．共有物を使用する共有者がいる場合のルール</a:t>
            </a:r>
            <a:endParaRPr kumimoji="1" lang="en-US" altLang="ja-JP" sz="2800" dirty="0">
              <a:latin typeface="UD デジタル 教科書体 N-R" panose="02020400000000000000" pitchFamily="17" charset="-128"/>
              <a:ea typeface="UD デジタル 教科書体 N-R" panose="02020400000000000000" pitchFamily="17" charset="-128"/>
            </a:endParaRPr>
          </a:p>
          <a:p>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en-US" altLang="ja-JP" sz="2400" dirty="0">
                <a:latin typeface="UD デジタル 教科書体 N-R" panose="02020400000000000000" pitchFamily="17" charset="-128"/>
                <a:ea typeface="UD デジタル 教科書体 N-R" panose="02020400000000000000" pitchFamily="17" charset="-128"/>
              </a:rPr>
              <a:t>【</a:t>
            </a:r>
            <a:r>
              <a:rPr kumimoji="1" lang="ja-JP" altLang="en-US" sz="2400" dirty="0">
                <a:latin typeface="UD デジタル 教科書体 N-R" panose="02020400000000000000" pitchFamily="17" charset="-128"/>
                <a:ea typeface="UD デジタル 教科書体 N-R" panose="02020400000000000000" pitchFamily="17" charset="-128"/>
              </a:rPr>
              <a:t>　旧民法の課題と見直しによる改正法　</a:t>
            </a:r>
            <a:r>
              <a:rPr kumimoji="1" lang="en-US" altLang="ja-JP" sz="2400" dirty="0">
                <a:latin typeface="UD デジタル 教科書体 N-R" panose="02020400000000000000" pitchFamily="17" charset="-128"/>
                <a:ea typeface="UD デジタル 教科書体 N-R" panose="02020400000000000000" pitchFamily="17" charset="-128"/>
              </a:rPr>
              <a:t>】</a:t>
            </a:r>
            <a:endParaRPr kumimoji="1" lang="ja-JP" altLang="en-US" sz="2400" dirty="0">
              <a:latin typeface="UD デジタル 教科書体 N-R" panose="02020400000000000000" pitchFamily="17" charset="-128"/>
              <a:ea typeface="UD デジタル 教科書体 N-R" panose="02020400000000000000" pitchFamily="17" charset="-128"/>
            </a:endParaRPr>
          </a:p>
        </p:txBody>
      </p:sp>
      <p:graphicFrame>
        <p:nvGraphicFramePr>
          <p:cNvPr id="3" name="表 2">
            <a:extLst>
              <a:ext uri="{FF2B5EF4-FFF2-40B4-BE49-F238E27FC236}">
                <a16:creationId xmlns:a16="http://schemas.microsoft.com/office/drawing/2014/main" id="{2F4642EB-DC95-44D9-20CA-DEDF3107A47A}"/>
              </a:ext>
            </a:extLst>
          </p:cNvPr>
          <p:cNvGraphicFramePr>
            <a:graphicFrameLocks noGrp="1"/>
          </p:cNvGraphicFramePr>
          <p:nvPr>
            <p:extLst>
              <p:ext uri="{D42A27DB-BD31-4B8C-83A1-F6EECF244321}">
                <p14:modId xmlns:p14="http://schemas.microsoft.com/office/powerpoint/2010/main" val="413307317"/>
              </p:ext>
            </p:extLst>
          </p:nvPr>
        </p:nvGraphicFramePr>
        <p:xfrm>
          <a:off x="708213" y="1170458"/>
          <a:ext cx="9072281" cy="4572000"/>
        </p:xfrm>
        <a:graphic>
          <a:graphicData uri="http://schemas.openxmlformats.org/drawingml/2006/table">
            <a:tbl>
              <a:tblPr firstRow="1" bandRow="1">
                <a:tableStyleId>{5940675A-B579-460E-94D1-54222C63F5DA}</a:tableStyleId>
              </a:tblPr>
              <a:tblGrid>
                <a:gridCol w="1093693">
                  <a:extLst>
                    <a:ext uri="{9D8B030D-6E8A-4147-A177-3AD203B41FA5}">
                      <a16:colId xmlns:a16="http://schemas.microsoft.com/office/drawing/2014/main" val="4012635096"/>
                    </a:ext>
                  </a:extLst>
                </a:gridCol>
                <a:gridCol w="7978588">
                  <a:extLst>
                    <a:ext uri="{9D8B030D-6E8A-4147-A177-3AD203B41FA5}">
                      <a16:colId xmlns:a16="http://schemas.microsoft.com/office/drawing/2014/main" val="2825792881"/>
                    </a:ext>
                  </a:extLst>
                </a:gridCol>
              </a:tblGrid>
              <a:tr h="224318">
                <a:tc>
                  <a:txBody>
                    <a:bodyPr/>
                    <a:lstStyle/>
                    <a:p>
                      <a:r>
                        <a:rPr kumimoji="1" lang="ja-JP" altLang="en-US" sz="2000" b="0" dirty="0">
                          <a:latin typeface="UD デジタル 教科書体 N-R" panose="02020400000000000000" pitchFamily="17" charset="-128"/>
                          <a:ea typeface="UD デジタル 教科書体 N-R" panose="02020400000000000000" pitchFamily="17" charset="-128"/>
                        </a:rPr>
                        <a:t>旧民法の課題</a:t>
                      </a:r>
                    </a:p>
                  </a:txBody>
                  <a:tcPr anchor="ctr"/>
                </a:tc>
                <a:tc>
                  <a:txBody>
                    <a:bodyPr/>
                    <a:lstStyle/>
                    <a:p>
                      <a:pPr marL="0" indent="0">
                        <a:buNone/>
                      </a:pP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➀　共有物を使用する共有者がいる場合に、</a:t>
                      </a:r>
                      <a:r>
                        <a:rPr kumimoji="1" lang="ja-JP" altLang="en-US" sz="2000" b="1" i="0" u="none" strike="noStrike" kern="1200" baseline="0" dirty="0">
                          <a:solidFill>
                            <a:srgbClr val="FF0000"/>
                          </a:solidFill>
                          <a:latin typeface="UD デジタル 教科書体 N-R" panose="02020400000000000000" pitchFamily="17" charset="-128"/>
                          <a:ea typeface="UD デジタル 教科書体 N-R" panose="02020400000000000000" pitchFamily="17" charset="-128"/>
                          <a:cs typeface="+mn-cs"/>
                        </a:rPr>
                        <a:t>その共有者の同意がな</a:t>
                      </a:r>
                      <a:endParaRPr kumimoji="1" lang="en-US" altLang="ja-JP" sz="2000" b="1" i="0" u="none" strike="noStrike" kern="1200" baseline="0" dirty="0">
                        <a:solidFill>
                          <a:srgbClr val="FF0000"/>
                        </a:solidFill>
                        <a:latin typeface="UD デジタル 教科書体 N-R" panose="02020400000000000000" pitchFamily="17" charset="-128"/>
                        <a:ea typeface="UD デジタル 教科書体 N-R" panose="02020400000000000000" pitchFamily="17" charset="-128"/>
                        <a:cs typeface="+mn-cs"/>
                      </a:endParaRPr>
                    </a:p>
                    <a:p>
                      <a:pPr marL="0" indent="0">
                        <a:buNone/>
                      </a:pPr>
                      <a:r>
                        <a:rPr kumimoji="1" lang="ja-JP" altLang="en-US" sz="2000" b="1" i="0" u="none" strike="noStrike" kern="1200" baseline="0" dirty="0">
                          <a:solidFill>
                            <a:srgbClr val="FF0000"/>
                          </a:solidFill>
                          <a:latin typeface="UD デジタル 教科書体 N-R" panose="02020400000000000000" pitchFamily="17" charset="-128"/>
                          <a:ea typeface="UD デジタル 教科書体 N-R" panose="02020400000000000000" pitchFamily="17" charset="-128"/>
                          <a:cs typeface="+mn-cs"/>
                        </a:rPr>
                        <a:t>　くても、持分の過半数で共有物の管理に関する事項を決定できる　</a:t>
                      </a:r>
                      <a:endParaRPr kumimoji="1" lang="en-US" altLang="ja-JP" sz="2000" b="1" i="0" u="none" strike="noStrike" kern="1200" baseline="0" dirty="0">
                        <a:solidFill>
                          <a:srgbClr val="FF0000"/>
                        </a:solidFill>
                        <a:latin typeface="UD デジタル 教科書体 N-R" panose="02020400000000000000" pitchFamily="17" charset="-128"/>
                        <a:ea typeface="UD デジタル 教科書体 N-R" panose="02020400000000000000" pitchFamily="17" charset="-128"/>
                        <a:cs typeface="+mn-cs"/>
                      </a:endParaRPr>
                    </a:p>
                    <a:p>
                      <a:pPr marL="0" indent="0">
                        <a:buNone/>
                      </a:pPr>
                      <a:r>
                        <a:rPr kumimoji="1" lang="ja-JP" altLang="en-US" sz="2000" b="1" i="0" u="none" strike="noStrike" kern="1200" baseline="0" dirty="0">
                          <a:solidFill>
                            <a:srgbClr val="FF0000"/>
                          </a:solidFill>
                          <a:latin typeface="UD デジタル 教科書体 N-R" panose="02020400000000000000" pitchFamily="17" charset="-128"/>
                          <a:ea typeface="UD デジタル 教科書体 N-R" panose="02020400000000000000" pitchFamily="17" charset="-128"/>
                          <a:cs typeface="+mn-cs"/>
                        </a:rPr>
                        <a:t>　かは明確でない。</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→無断で共有物を使用している共有者がいる場</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pPr marL="0" indent="0">
                        <a:buNone/>
                      </a:pP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合には、他の共有者が共有物を使用することは事実上困難です。</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②　各共有者はその持分に応じて共有物を使用することができるが　</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（旧民法</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249</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a:t>
                      </a:r>
                      <a:r>
                        <a:rPr kumimoji="1" lang="ja-JP" altLang="en-US" sz="2000" b="0" i="0" u="none" strike="noStrike" kern="1200" baseline="0" dirty="0">
                          <a:solidFill>
                            <a:srgbClr val="FF0000"/>
                          </a:solidFill>
                          <a:latin typeface="UD デジタル 教科書体 N-R" panose="02020400000000000000" pitchFamily="17" charset="-128"/>
                          <a:ea typeface="UD デジタル 教科書体 N-R" panose="02020400000000000000" pitchFamily="17" charset="-128"/>
                          <a:cs typeface="+mn-cs"/>
                        </a:rPr>
                        <a:t>、</a:t>
                      </a:r>
                      <a:r>
                        <a:rPr kumimoji="1" lang="ja-JP" altLang="en-US" sz="2000" b="1" i="0" u="none" strike="noStrike" kern="1200" baseline="0" dirty="0">
                          <a:solidFill>
                            <a:srgbClr val="FF0000"/>
                          </a:solidFill>
                          <a:latin typeface="UD デジタル 教科書体 N-R" panose="02020400000000000000" pitchFamily="17" charset="-128"/>
                          <a:ea typeface="UD デジタル 教科書体 N-R" panose="02020400000000000000" pitchFamily="17" charset="-128"/>
                          <a:cs typeface="+mn-cs"/>
                        </a:rPr>
                        <a:t>共有物を使用する共有者は、他の共有者との関係</a:t>
                      </a:r>
                      <a:endParaRPr kumimoji="1" lang="en-US" altLang="ja-JP" sz="2000" b="1" i="0" u="none" strike="noStrike" kern="1200" baseline="0" dirty="0">
                        <a:solidFill>
                          <a:srgbClr val="FF0000"/>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a:t>
                      </a:r>
                      <a:r>
                        <a:rPr kumimoji="1" lang="ja-JP" altLang="en-US" sz="2000" b="1" i="0" u="none" strike="noStrike" kern="1200" baseline="0" dirty="0">
                          <a:solidFill>
                            <a:srgbClr val="FF0000"/>
                          </a:solidFill>
                          <a:latin typeface="UD デジタル 教科書体 N-R" panose="02020400000000000000" pitchFamily="17" charset="-128"/>
                          <a:ea typeface="UD デジタル 教科書体 N-R" panose="02020400000000000000" pitchFamily="17" charset="-128"/>
                          <a:cs typeface="+mn-cs"/>
                        </a:rPr>
                        <a:t>でどのような義務を負うのか明確ではなく</a:t>
                      </a:r>
                      <a:r>
                        <a:rPr kumimoji="1" lang="ja-JP" altLang="en-US" sz="2000" b="0" i="0" u="none" strike="noStrike" kern="1200" baseline="0" dirty="0">
                          <a:solidFill>
                            <a:srgbClr val="FF0000"/>
                          </a:solidFill>
                          <a:latin typeface="UD デジタル 教科書体 N-R" panose="02020400000000000000" pitchFamily="17" charset="-128"/>
                          <a:ea typeface="UD デジタル 教科書体 N-R" panose="02020400000000000000" pitchFamily="17" charset="-128"/>
                          <a:cs typeface="+mn-cs"/>
                        </a:rPr>
                        <a:t>、</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共有者間における無</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用な紛争を引き起こすおそれがあります。</a:t>
                      </a:r>
                      <a:endParaRPr lang="ja-JP" altLang="en-US" sz="2000" dirty="0">
                        <a:latin typeface="UD デジタル 教科書体 N-R" panose="02020400000000000000" pitchFamily="17" charset="-128"/>
                        <a:ea typeface="UD デジタル 教科書体 N-R" panose="02020400000000000000" pitchFamily="17" charset="-128"/>
                      </a:endParaRPr>
                    </a:p>
                  </a:txBody>
                  <a:tcPr/>
                </a:tc>
                <a:extLst>
                  <a:ext uri="{0D108BD9-81ED-4DB2-BD59-A6C34878D82A}">
                    <a16:rowId xmlns:a16="http://schemas.microsoft.com/office/drawing/2014/main" val="1880767353"/>
                  </a:ext>
                </a:extLst>
              </a:tr>
              <a:tr h="37084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200" b="1" dirty="0">
                          <a:latin typeface="UD デジタル 教科書体 N-R" panose="02020400000000000000" pitchFamily="17" charset="-128"/>
                          <a:ea typeface="UD デジタル 教科書体 N-R" panose="02020400000000000000" pitchFamily="17" charset="-128"/>
                        </a:rPr>
                        <a:t>１．</a:t>
                      </a:r>
                      <a:r>
                        <a:rPr kumimoji="1" lang="ja-JP" altLang="en-US" sz="1800" b="1" i="0" u="none" strike="noStrike" kern="1200" baseline="0" dirty="0">
                          <a:solidFill>
                            <a:schemeClr val="tx1"/>
                          </a:solidFill>
                          <a:latin typeface="+mn-lt"/>
                          <a:ea typeface="+mn-ea"/>
                          <a:cs typeface="+mn-cs"/>
                        </a:rPr>
                        <a:t>管理に関する事項の決定方法</a:t>
                      </a:r>
                      <a:endParaRPr kumimoji="1" lang="en-US" altLang="ja-JP" sz="2200" b="1" dirty="0">
                        <a:latin typeface="UD デジタル 教科書体 N-R" panose="02020400000000000000" pitchFamily="17" charset="-128"/>
                        <a:ea typeface="UD デジタル 教科書体 N-R" panose="02020400000000000000" pitchFamily="17" charset="-128"/>
                      </a:endParaRPr>
                    </a:p>
                  </a:txBody>
                  <a:tcPr anchor="ctr"/>
                </a:tc>
                <a:tc hMerge="1">
                  <a:txBody>
                    <a:bodyPr/>
                    <a:lstStyle/>
                    <a:p>
                      <a:endPar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txBody>
                  <a:tcPr/>
                </a:tc>
                <a:extLst>
                  <a:ext uri="{0D108BD9-81ED-4DB2-BD59-A6C34878D82A}">
                    <a16:rowId xmlns:a16="http://schemas.microsoft.com/office/drawing/2014/main" val="4063334662"/>
                  </a:ext>
                </a:extLst>
              </a:tr>
              <a:tr h="370840">
                <a:tc>
                  <a:txBody>
                    <a:bodyPr/>
                    <a:lstStyle/>
                    <a:p>
                      <a:r>
                        <a:rPr kumimoji="1" lang="ja-JP" altLang="en-US" sz="2000" b="0" dirty="0">
                          <a:latin typeface="UD デジタル 教科書体 N-R" panose="02020400000000000000" pitchFamily="17" charset="-128"/>
                          <a:ea typeface="UD デジタル 教科書体 N-R" panose="02020400000000000000" pitchFamily="17" charset="-128"/>
                        </a:rPr>
                        <a:t>改正法</a:t>
                      </a:r>
                    </a:p>
                  </a:txBody>
                  <a:tcPr anchor="ctr"/>
                </a:tc>
                <a:tc>
                  <a:txBody>
                    <a:bodyPr/>
                    <a:lstStyle/>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〇 共有物を使用する共有者がある場合でも、</a:t>
                      </a:r>
                      <a:r>
                        <a:rPr kumimoji="1" lang="ja-JP" altLang="en-US" sz="2000" b="1" i="0" u="none" strike="noStrike" kern="1200" baseline="0" dirty="0">
                          <a:solidFill>
                            <a:srgbClr val="FF0000"/>
                          </a:solidFill>
                          <a:latin typeface="UD デジタル 教科書体 N-R" panose="02020400000000000000" pitchFamily="17" charset="-128"/>
                          <a:ea typeface="UD デジタル 教科書体 N-R" panose="02020400000000000000" pitchFamily="17" charset="-128"/>
                          <a:cs typeface="+mn-cs"/>
                        </a:rPr>
                        <a:t>持分の過半数で管理に</a:t>
                      </a:r>
                      <a:endParaRPr kumimoji="1" lang="en-US" altLang="ja-JP" sz="2000" b="1" i="0" u="none" strike="noStrike" kern="1200" baseline="0" dirty="0">
                        <a:solidFill>
                          <a:srgbClr val="FF0000"/>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1"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a:t>
                      </a:r>
                      <a:r>
                        <a:rPr kumimoji="1" lang="ja-JP" altLang="en-US" sz="2000" b="1" i="0" u="none" strike="noStrike" kern="1200" baseline="0" dirty="0">
                          <a:solidFill>
                            <a:srgbClr val="FF0000"/>
                          </a:solidFill>
                          <a:latin typeface="UD デジタル 教科書体 N-R" panose="02020400000000000000" pitchFamily="17" charset="-128"/>
                          <a:ea typeface="UD デジタル 教科書体 N-R" panose="02020400000000000000" pitchFamily="17" charset="-128"/>
                          <a:cs typeface="+mn-cs"/>
                        </a:rPr>
                        <a:t>関する事項を決定することができる</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（新民法</a:t>
                      </a:r>
                      <a:r>
                        <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252Ⅰ</a:t>
                      </a:r>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後段）。</a:t>
                      </a: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→共有者間の定めがないまま共有物を使用する共有者の同意なく、　</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持分の過半数でそれ以外の共有者に使用させる旨を決定すること</a:t>
                      </a:r>
                      <a:endParaRPr kumimoji="1" lang="en-US" altLang="ja-JP"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endParaRPr>
                    </a:p>
                    <a:p>
                      <a:r>
                        <a:rPr kumimoji="1" lang="ja-JP" altLang="en-US" sz="2000" b="0" i="0" u="none" strike="noStrike" kern="1200" baseline="0" dirty="0">
                          <a:solidFill>
                            <a:schemeClr val="tx1"/>
                          </a:solidFill>
                          <a:latin typeface="UD デジタル 教科書体 N-R" panose="02020400000000000000" pitchFamily="17" charset="-128"/>
                          <a:ea typeface="UD デジタル 教科書体 N-R" panose="02020400000000000000" pitchFamily="17" charset="-128"/>
                          <a:cs typeface="+mn-cs"/>
                        </a:rPr>
                        <a:t>　も当然に可能。</a:t>
                      </a:r>
                      <a:endParaRPr lang="ja-JP" altLang="en-US" sz="2000" dirty="0">
                        <a:latin typeface="UD デジタル 教科書体 N-R" panose="02020400000000000000" pitchFamily="17" charset="-128"/>
                        <a:ea typeface="UD デジタル 教科書体 N-R" panose="02020400000000000000" pitchFamily="17" charset="-128"/>
                      </a:endParaRPr>
                    </a:p>
                  </a:txBody>
                  <a:tcPr/>
                </a:tc>
                <a:extLst>
                  <a:ext uri="{0D108BD9-81ED-4DB2-BD59-A6C34878D82A}">
                    <a16:rowId xmlns:a16="http://schemas.microsoft.com/office/drawing/2014/main" val="2458967142"/>
                  </a:ext>
                </a:extLst>
              </a:tr>
            </a:tbl>
          </a:graphicData>
        </a:graphic>
      </p:graphicFrame>
      <p:pic>
        <p:nvPicPr>
          <p:cNvPr id="4" name="録音したサウンド">
            <a:hlinkClick r:id="" action="ppaction://media"/>
            <a:extLst>
              <a:ext uri="{FF2B5EF4-FFF2-40B4-BE49-F238E27FC236}">
                <a16:creationId xmlns:a16="http://schemas.microsoft.com/office/drawing/2014/main" id="{11BE0D99-5235-595C-F3B4-C4A098ED2C4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93136" y="683095"/>
            <a:ext cx="487363" cy="487363"/>
          </a:xfrm>
          <a:prstGeom prst="rect">
            <a:avLst/>
          </a:prstGeom>
        </p:spPr>
      </p:pic>
      <p:sp>
        <p:nvSpPr>
          <p:cNvPr id="5" name="正方形/長方形 4">
            <a:extLst>
              <a:ext uri="{FF2B5EF4-FFF2-40B4-BE49-F238E27FC236}">
                <a16:creationId xmlns:a16="http://schemas.microsoft.com/office/drawing/2014/main" id="{0162931A-C469-EBA9-F661-E611E0F3FCE5}"/>
              </a:ext>
            </a:extLst>
          </p:cNvPr>
          <p:cNvSpPr/>
          <p:nvPr/>
        </p:nvSpPr>
        <p:spPr>
          <a:xfrm>
            <a:off x="801251" y="6469067"/>
            <a:ext cx="7595287" cy="250134"/>
          </a:xfrm>
          <a:prstGeom prst="rect">
            <a:avLst/>
          </a:prstGeom>
          <a:noFill/>
        </p:spPr>
        <p:txBody>
          <a:bodyPr wrap="square" lIns="74295" tIns="37148" rIns="74295" bIns="37148">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138"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138"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1837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3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レトロスペクト">
  <a:themeElements>
    <a:clrScheme name="レトロスペクト">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レトロスペク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docProps/app.xml><?xml version="1.0" encoding="utf-8"?>
<Properties xmlns="http://schemas.openxmlformats.org/officeDocument/2006/extended-properties" xmlns:vt="http://schemas.openxmlformats.org/officeDocument/2006/docPropsVTypes">
  <Template>Retrospect</Template>
  <TotalTime>655</TotalTime>
  <Words>5013</Words>
  <Application>Microsoft Office PowerPoint</Application>
  <PresentationFormat>A4 210 x 297 mm</PresentationFormat>
  <Paragraphs>358</Paragraphs>
  <Slides>20</Slides>
  <Notes>0</Notes>
  <HiddenSlides>0</HiddenSlides>
  <MMClips>20</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20</vt:i4>
      </vt:variant>
    </vt:vector>
  </HeadingPairs>
  <TitlesOfParts>
    <vt:vector size="24" baseType="lpstr">
      <vt:lpstr>UD デジタル 教科書体 N-R</vt:lpstr>
      <vt:lpstr>Calibri</vt:lpstr>
      <vt:lpstr>Calibri Light</vt:lpstr>
      <vt:lpstr>レトロスペクト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基文 栂村</dc:creator>
  <cp:lastModifiedBy>基文 栂村</cp:lastModifiedBy>
  <cp:revision>16</cp:revision>
  <dcterms:created xsi:type="dcterms:W3CDTF">2024-02-08T06:51:32Z</dcterms:created>
  <dcterms:modified xsi:type="dcterms:W3CDTF">2024-02-22T09:04:38Z</dcterms:modified>
</cp:coreProperties>
</file>