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78" r:id="rId6"/>
    <p:sldId id="260" r:id="rId7"/>
    <p:sldId id="276" r:id="rId8"/>
    <p:sldId id="274" r:id="rId9"/>
    <p:sldId id="275" r:id="rId10"/>
    <p:sldId id="261" r:id="rId11"/>
    <p:sldId id="262" r:id="rId12"/>
    <p:sldId id="263" r:id="rId13"/>
    <p:sldId id="277" r:id="rId14"/>
    <p:sldId id="273" r:id="rId15"/>
    <p:sldId id="264" r:id="rId16"/>
    <p:sldId id="265" r:id="rId17"/>
    <p:sldId id="266" r:id="rId18"/>
    <p:sldId id="267" r:id="rId19"/>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053" autoAdjust="0"/>
    <p:restoredTop sz="94660"/>
  </p:normalViewPr>
  <p:slideViewPr>
    <p:cSldViewPr snapToGrid="0">
      <p:cViewPr varScale="1">
        <p:scale>
          <a:sx n="85" d="100"/>
          <a:sy n="85" d="100"/>
        </p:scale>
        <p:origin x="157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53F2D39-3846-461A-B943-7853689EF4BA}" type="datetimeFigureOut">
              <a:rPr kumimoji="1" lang="ja-JP" altLang="en-US" smtClean="0"/>
              <a:t>2024/6/13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65E7D12-B5A3-4099-8DD9-1E5E55CBA550}"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865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53F2D39-3846-461A-B943-7853689EF4BA}" type="datetimeFigureOut">
              <a:rPr kumimoji="1" lang="ja-JP" altLang="en-US" smtClean="0"/>
              <a:t>2024/6/13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65E7D12-B5A3-4099-8DD9-1E5E55CBA550}" type="slidenum">
              <a:rPr kumimoji="1" lang="ja-JP" altLang="en-US" smtClean="0"/>
              <a:t>‹#›</a:t>
            </a:fld>
            <a:endParaRPr kumimoji="1" lang="ja-JP" altLang="en-US"/>
          </a:p>
        </p:txBody>
      </p:sp>
    </p:spTree>
    <p:extLst>
      <p:ext uri="{BB962C8B-B14F-4D97-AF65-F5344CB8AC3E}">
        <p14:creationId xmlns:p14="http://schemas.microsoft.com/office/powerpoint/2010/main" val="888054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53F2D39-3846-461A-B943-7853689EF4BA}" type="datetimeFigureOut">
              <a:rPr kumimoji="1" lang="ja-JP" altLang="en-US" smtClean="0"/>
              <a:t>2024/6/13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65E7D12-B5A3-4099-8DD9-1E5E55CBA550}" type="slidenum">
              <a:rPr kumimoji="1" lang="ja-JP" altLang="en-US" smtClean="0"/>
              <a:t>‹#›</a:t>
            </a:fld>
            <a:endParaRPr kumimoji="1" lang="ja-JP" altLang="en-US"/>
          </a:p>
        </p:txBody>
      </p:sp>
    </p:spTree>
    <p:extLst>
      <p:ext uri="{BB962C8B-B14F-4D97-AF65-F5344CB8AC3E}">
        <p14:creationId xmlns:p14="http://schemas.microsoft.com/office/powerpoint/2010/main" val="4046320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53F2D39-3846-461A-B943-7853689EF4BA}" type="datetimeFigureOut">
              <a:rPr kumimoji="1" lang="ja-JP" altLang="en-US" smtClean="0"/>
              <a:t>2024/6/13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65E7D12-B5A3-4099-8DD9-1E5E55CBA550}" type="slidenum">
              <a:rPr kumimoji="1" lang="ja-JP" altLang="en-US" smtClean="0"/>
              <a:t>‹#›</a:t>
            </a:fld>
            <a:endParaRPr kumimoji="1" lang="ja-JP" altLang="en-US"/>
          </a:p>
        </p:txBody>
      </p:sp>
    </p:spTree>
    <p:extLst>
      <p:ext uri="{BB962C8B-B14F-4D97-AF65-F5344CB8AC3E}">
        <p14:creationId xmlns:p14="http://schemas.microsoft.com/office/powerpoint/2010/main" val="2475732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53F2D39-3846-461A-B943-7853689EF4BA}" type="datetimeFigureOut">
              <a:rPr kumimoji="1" lang="ja-JP" altLang="en-US" smtClean="0"/>
              <a:t>2024/6/13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65E7D12-B5A3-4099-8DD9-1E5E55CBA550}"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509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53F2D39-3846-461A-B943-7853689EF4BA}" type="datetimeFigureOut">
              <a:rPr kumimoji="1" lang="ja-JP" altLang="en-US" smtClean="0"/>
              <a:t>2024/6/13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65E7D12-B5A3-4099-8DD9-1E5E55CBA550}" type="slidenum">
              <a:rPr kumimoji="1" lang="ja-JP" altLang="en-US" smtClean="0"/>
              <a:t>‹#›</a:t>
            </a:fld>
            <a:endParaRPr kumimoji="1" lang="ja-JP" altLang="en-US"/>
          </a:p>
        </p:txBody>
      </p:sp>
    </p:spTree>
    <p:extLst>
      <p:ext uri="{BB962C8B-B14F-4D97-AF65-F5344CB8AC3E}">
        <p14:creationId xmlns:p14="http://schemas.microsoft.com/office/powerpoint/2010/main" val="1171056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53F2D39-3846-461A-B943-7853689EF4BA}" type="datetimeFigureOut">
              <a:rPr kumimoji="1" lang="ja-JP" altLang="en-US" smtClean="0"/>
              <a:t>2024/6/13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65E7D12-B5A3-4099-8DD9-1E5E55CBA550}" type="slidenum">
              <a:rPr kumimoji="1" lang="ja-JP" altLang="en-US" smtClean="0"/>
              <a:t>‹#›</a:t>
            </a:fld>
            <a:endParaRPr kumimoji="1" lang="ja-JP" altLang="en-US"/>
          </a:p>
        </p:txBody>
      </p:sp>
    </p:spTree>
    <p:extLst>
      <p:ext uri="{BB962C8B-B14F-4D97-AF65-F5344CB8AC3E}">
        <p14:creationId xmlns:p14="http://schemas.microsoft.com/office/powerpoint/2010/main" val="3540418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53F2D39-3846-461A-B943-7853689EF4BA}" type="datetimeFigureOut">
              <a:rPr kumimoji="1" lang="ja-JP" altLang="en-US" smtClean="0"/>
              <a:t>2024/6/13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65E7D12-B5A3-4099-8DD9-1E5E55CBA550}" type="slidenum">
              <a:rPr kumimoji="1" lang="ja-JP" altLang="en-US" smtClean="0"/>
              <a:t>‹#›</a:t>
            </a:fld>
            <a:endParaRPr kumimoji="1" lang="ja-JP" altLang="en-US"/>
          </a:p>
        </p:txBody>
      </p:sp>
    </p:spTree>
    <p:extLst>
      <p:ext uri="{BB962C8B-B14F-4D97-AF65-F5344CB8AC3E}">
        <p14:creationId xmlns:p14="http://schemas.microsoft.com/office/powerpoint/2010/main" val="322986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53F2D39-3846-461A-B943-7853689EF4BA}" type="datetimeFigureOut">
              <a:rPr kumimoji="1" lang="ja-JP" altLang="en-US" smtClean="0"/>
              <a:t>2024/6/13</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465E7D12-B5A3-4099-8DD9-1E5E55CBA550}" type="slidenum">
              <a:rPr kumimoji="1" lang="ja-JP" altLang="en-US" smtClean="0"/>
              <a:t>‹#›</a:t>
            </a:fld>
            <a:endParaRPr kumimoji="1" lang="ja-JP" altLang="en-US"/>
          </a:p>
        </p:txBody>
      </p:sp>
    </p:spTree>
    <p:extLst>
      <p:ext uri="{BB962C8B-B14F-4D97-AF65-F5344CB8AC3E}">
        <p14:creationId xmlns:p14="http://schemas.microsoft.com/office/powerpoint/2010/main" val="529065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753F2D39-3846-461A-B943-7853689EF4BA}" type="datetimeFigureOut">
              <a:rPr kumimoji="1" lang="ja-JP" altLang="en-US" smtClean="0"/>
              <a:t>2024/6/13</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65E7D12-B5A3-4099-8DD9-1E5E55CBA550}" type="slidenum">
              <a:rPr kumimoji="1" lang="ja-JP" altLang="en-US" smtClean="0"/>
              <a:t>‹#›</a:t>
            </a:fld>
            <a:endParaRPr kumimoji="1" lang="ja-JP" altLang="en-US"/>
          </a:p>
        </p:txBody>
      </p:sp>
    </p:spTree>
    <p:extLst>
      <p:ext uri="{BB962C8B-B14F-4D97-AF65-F5344CB8AC3E}">
        <p14:creationId xmlns:p14="http://schemas.microsoft.com/office/powerpoint/2010/main" val="26113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53F2D39-3846-461A-B943-7853689EF4BA}" type="datetimeFigureOut">
              <a:rPr kumimoji="1" lang="ja-JP" altLang="en-US" smtClean="0"/>
              <a:t>2024/6/13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65E7D12-B5A3-4099-8DD9-1E5E55CBA550}" type="slidenum">
              <a:rPr kumimoji="1" lang="ja-JP" altLang="en-US" smtClean="0"/>
              <a:t>‹#›</a:t>
            </a:fld>
            <a:endParaRPr kumimoji="1" lang="ja-JP" altLang="en-US"/>
          </a:p>
        </p:txBody>
      </p:sp>
    </p:spTree>
    <p:extLst>
      <p:ext uri="{BB962C8B-B14F-4D97-AF65-F5344CB8AC3E}">
        <p14:creationId xmlns:p14="http://schemas.microsoft.com/office/powerpoint/2010/main" val="190205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753F2D39-3846-461A-B943-7853689EF4BA}" type="datetimeFigureOut">
              <a:rPr kumimoji="1" lang="ja-JP" altLang="en-US" smtClean="0"/>
              <a:t>2024/6/13</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465E7D12-B5A3-4099-8DD9-1E5E55CBA550}"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7792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16F2A07-36BD-F2F6-833F-E0E0AAABADE3}"/>
              </a:ext>
            </a:extLst>
          </p:cNvPr>
          <p:cNvSpPr/>
          <p:nvPr/>
        </p:nvSpPr>
        <p:spPr>
          <a:xfrm>
            <a:off x="837350" y="1546608"/>
            <a:ext cx="8082662" cy="1569660"/>
          </a:xfrm>
          <a:prstGeom prst="rect">
            <a:avLst/>
          </a:prstGeom>
          <a:noFill/>
        </p:spPr>
        <p:txBody>
          <a:bodyPr wrap="none" lIns="91440" tIns="45720" rIns="91440" bIns="45720">
            <a:spAutoFit/>
          </a:bodyPr>
          <a:lstStyle/>
          <a:p>
            <a:pPr algn="ctr"/>
            <a:r>
              <a:rPr lang="ja-JP" altLang="en-US"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所有者不明土地問題に関する</a:t>
            </a:r>
            <a:endParaRPr lang="en-US" altLang="ja-JP"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民法改正その１</a:t>
            </a:r>
          </a:p>
        </p:txBody>
      </p:sp>
      <p:sp>
        <p:nvSpPr>
          <p:cNvPr id="5" name="正方形/長方形 4">
            <a:extLst>
              <a:ext uri="{FF2B5EF4-FFF2-40B4-BE49-F238E27FC236}">
                <a16:creationId xmlns:a16="http://schemas.microsoft.com/office/drawing/2014/main" id="{13BA883B-EDCB-82BC-D9E7-A2E7E2CDDA4D}"/>
              </a:ext>
            </a:extLst>
          </p:cNvPr>
          <p:cNvSpPr/>
          <p:nvPr/>
        </p:nvSpPr>
        <p:spPr>
          <a:xfrm>
            <a:off x="609724" y="3595221"/>
            <a:ext cx="8537915" cy="1908215"/>
          </a:xfrm>
          <a:prstGeom prst="rect">
            <a:avLst/>
          </a:prstGeom>
          <a:noFill/>
        </p:spPr>
        <p:txBody>
          <a:bodyPr wrap="none" lIns="91440" tIns="45720" rIns="91440" bIns="45720">
            <a:spAutoFit/>
          </a:bodyPr>
          <a:lstStyle/>
          <a:p>
            <a:pPr algn="ctr"/>
            <a:r>
              <a:rPr lang="ja-JP" altLang="en-US" sz="4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第１回　相隣（そうりん）関係の見直し</a:t>
            </a:r>
            <a:endParaRPr lang="en-US" altLang="ja-JP" sz="4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3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（お隣の相互の土地利用に関する規定）</a:t>
            </a:r>
            <a:endParaRPr lang="en-US" altLang="ja-JP" sz="3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3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（令和５年４月１日施行）</a:t>
            </a:r>
          </a:p>
        </p:txBody>
      </p:sp>
      <p:sp>
        <p:nvSpPr>
          <p:cNvPr id="3" name="正方形/長方形 2">
            <a:extLst>
              <a:ext uri="{FF2B5EF4-FFF2-40B4-BE49-F238E27FC236}">
                <a16:creationId xmlns:a16="http://schemas.microsoft.com/office/drawing/2014/main" id="{8ACB7BFB-7DA9-27FB-D566-D738E7DBA780}"/>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7" name="録音したサウンド">
            <a:hlinkClick r:id="" action="ppaction://media"/>
            <a:extLst>
              <a:ext uri="{FF2B5EF4-FFF2-40B4-BE49-F238E27FC236}">
                <a16:creationId xmlns:a16="http://schemas.microsoft.com/office/drawing/2014/main" id="{0252CDCB-006E-502B-BB24-4A35D9FD76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75207" y="2389709"/>
            <a:ext cx="487363" cy="487363"/>
          </a:xfrm>
          <a:prstGeom prst="rect">
            <a:avLst/>
          </a:prstGeom>
        </p:spPr>
      </p:pic>
    </p:spTree>
    <p:extLst>
      <p:ext uri="{BB962C8B-B14F-4D97-AF65-F5344CB8AC3E}">
        <p14:creationId xmlns:p14="http://schemas.microsoft.com/office/powerpoint/2010/main" val="99448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61EB990-5F66-498A-879B-6B887747EE0C}"/>
              </a:ext>
            </a:extLst>
          </p:cNvPr>
          <p:cNvSpPr txBox="1"/>
          <p:nvPr/>
        </p:nvSpPr>
        <p:spPr>
          <a:xfrm>
            <a:off x="448235" y="121128"/>
            <a:ext cx="9009529" cy="83099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（２）ライフラインの設備の設置・使用権の見直し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旧民法の課題と見直しによる改正法</a:t>
            </a:r>
          </a:p>
        </p:txBody>
      </p:sp>
      <p:graphicFrame>
        <p:nvGraphicFramePr>
          <p:cNvPr id="3" name="表 2">
            <a:extLst>
              <a:ext uri="{FF2B5EF4-FFF2-40B4-BE49-F238E27FC236}">
                <a16:creationId xmlns:a16="http://schemas.microsoft.com/office/drawing/2014/main" id="{C4A71872-AF85-B08C-4663-4C1675883577}"/>
              </a:ext>
            </a:extLst>
          </p:cNvPr>
          <p:cNvGraphicFramePr>
            <a:graphicFrameLocks noGrp="1"/>
          </p:cNvGraphicFramePr>
          <p:nvPr>
            <p:extLst>
              <p:ext uri="{D42A27DB-BD31-4B8C-83A1-F6EECF244321}">
                <p14:modId xmlns:p14="http://schemas.microsoft.com/office/powerpoint/2010/main" val="127004156"/>
              </p:ext>
            </p:extLst>
          </p:nvPr>
        </p:nvGraphicFramePr>
        <p:xfrm>
          <a:off x="663388" y="952049"/>
          <a:ext cx="9054352" cy="4953000"/>
        </p:xfrm>
        <a:graphic>
          <a:graphicData uri="http://schemas.openxmlformats.org/drawingml/2006/table">
            <a:tbl>
              <a:tblPr firstRow="1" bandRow="1">
                <a:tableStyleId>{5940675A-B579-460E-94D1-54222C63F5DA}</a:tableStyleId>
              </a:tblPr>
              <a:tblGrid>
                <a:gridCol w="1075764">
                  <a:extLst>
                    <a:ext uri="{9D8B030D-6E8A-4147-A177-3AD203B41FA5}">
                      <a16:colId xmlns:a16="http://schemas.microsoft.com/office/drawing/2014/main" val="2493181522"/>
                    </a:ext>
                  </a:extLst>
                </a:gridCol>
                <a:gridCol w="7978588">
                  <a:extLst>
                    <a:ext uri="{9D8B030D-6E8A-4147-A177-3AD203B41FA5}">
                      <a16:colId xmlns:a16="http://schemas.microsoft.com/office/drawing/2014/main" val="3461165622"/>
                    </a:ext>
                  </a:extLst>
                </a:gridCol>
              </a:tblGrid>
              <a:tr h="224318">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旧民法</a:t>
                      </a:r>
                    </a:p>
                  </a:txBody>
                  <a:tcPr anchor="ctr"/>
                </a:tc>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電気、ガス、水道などのライフライン設備を自分の土地で使用するために、他人の土地や設備を使用しなければならない場合、排水のための低地の通水（旧民</a:t>
                      </a:r>
                      <a:r>
                        <a:rPr kumimoji="1" lang="en-US" altLang="ja-JP" sz="2000" b="0" dirty="0">
                          <a:latin typeface="UD デジタル 教科書体 N-R" panose="02020400000000000000" pitchFamily="17" charset="-128"/>
                          <a:ea typeface="UD デジタル 教科書体 N-R" panose="02020400000000000000" pitchFamily="17" charset="-128"/>
                        </a:rPr>
                        <a:t>220</a:t>
                      </a:r>
                      <a:r>
                        <a:rPr kumimoji="1" lang="ja-JP" altLang="en-US" sz="2000" b="0" dirty="0">
                          <a:latin typeface="UD デジタル 教科書体 N-R" panose="02020400000000000000" pitchFamily="17" charset="-128"/>
                          <a:ea typeface="UD デジタル 教科書体 N-R" panose="02020400000000000000" pitchFamily="17" charset="-128"/>
                        </a:rPr>
                        <a:t>条）等の規定しかありませんでした。</a:t>
                      </a:r>
                    </a:p>
                  </a:txBody>
                  <a:tcPr/>
                </a:tc>
                <a:extLst>
                  <a:ext uri="{0D108BD9-81ED-4DB2-BD59-A6C34878D82A}">
                    <a16:rowId xmlns:a16="http://schemas.microsoft.com/office/drawing/2014/main" val="4255029940"/>
                  </a:ext>
                </a:extLst>
              </a:tr>
              <a:tr h="370840">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課　題</a:t>
                      </a:r>
                    </a:p>
                  </a:txBody>
                  <a:tcPr anchor="ctr"/>
                </a:tc>
                <a:tc>
                  <a:txBody>
                    <a:bodyPr/>
                    <a:lstStyle/>
                    <a:p>
                      <a:pPr marL="342900" indent="-342900">
                        <a:buAutoNum type="arabicPeriod"/>
                      </a:pP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明文の規定がないため、設備の設置・使用に応じてもらえないときや、所有者が所在不明であるときなどには、対応が困難</a:t>
                      </a:r>
                    </a:p>
                    <a:p>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 </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権利を行使する際の事前の通知の要否などのルールが不明確</a:t>
                      </a:r>
                    </a:p>
                    <a:p>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3. </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土地・設備の使用に伴う償金の支払義務の有無などのルールが不</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明確で、不当な承諾料を求められるケースも</a:t>
                      </a:r>
                      <a:endParaRPr kumimoji="1" lang="en-US" altLang="ja-JP" sz="20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3832407974"/>
                  </a:ext>
                </a:extLst>
              </a:tr>
              <a:tr h="370840">
                <a:tc gridSpan="2">
                  <a:txBody>
                    <a:bodyPr/>
                    <a:lstStyle/>
                    <a:p>
                      <a:r>
                        <a:rPr kumimoji="1" lang="en-US" altLang="ja-JP" sz="21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1.</a:t>
                      </a:r>
                      <a:r>
                        <a:rPr kumimoji="1" lang="ja-JP" altLang="en-US" sz="21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ライフラインの設備の設置・使用権に関する規律の整備</a:t>
                      </a:r>
                      <a:r>
                        <a:rPr kumimoji="1" lang="en-US" altLang="ja-JP" sz="21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1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新民</a:t>
                      </a:r>
                      <a:r>
                        <a:rPr kumimoji="1" lang="en-US" altLang="ja-JP" sz="21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213</a:t>
                      </a:r>
                      <a:r>
                        <a:rPr kumimoji="1" lang="ja-JP" altLang="en-US" sz="21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条の</a:t>
                      </a:r>
                      <a:r>
                        <a:rPr kumimoji="1" lang="en-US" altLang="ja-JP" sz="21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a:t>
                      </a:r>
                      <a:r>
                        <a:rPr kumimoji="1" lang="en-US" altLang="ja-JP" sz="21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ja-JP" altLang="en-US" sz="21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nchor="ctr"/>
                </a:tc>
                <a:tc hMerge="1">
                  <a:txBody>
                    <a:bodyPr/>
                    <a:lstStyle/>
                    <a:p>
                      <a:endParaRPr dirty="0"/>
                    </a:p>
                  </a:txBody>
                  <a:tcPr/>
                </a:tc>
                <a:extLst>
                  <a:ext uri="{0D108BD9-81ED-4DB2-BD59-A6C34878D82A}">
                    <a16:rowId xmlns:a16="http://schemas.microsoft.com/office/drawing/2014/main" val="40113607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dirty="0">
                          <a:latin typeface="UD デジタル 教科書体 N-R" panose="02020400000000000000" pitchFamily="17" charset="-128"/>
                          <a:ea typeface="UD デジタル 教科書体 N-R" panose="02020400000000000000" pitchFamily="17" charset="-128"/>
                        </a:rPr>
                        <a:t>改正法</a:t>
                      </a:r>
                    </a:p>
                    <a:p>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⑴ 設備設置権（他の土地にライフラインの設備を設置する権利）の</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明確化</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他の土地に設備を設置しなければ電気、ガス又は水道水の供給</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その他これらに類する継続的給付を受けることができない土地の</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所有者は、必要な範囲内で、</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他の土地に設備を設置する権利</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を有</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することを明文化（新民法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213</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の２</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Ⅰ </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txBody>
                  <a:tcPr/>
                </a:tc>
                <a:extLst>
                  <a:ext uri="{0D108BD9-81ED-4DB2-BD59-A6C34878D82A}">
                    <a16:rowId xmlns:a16="http://schemas.microsoft.com/office/drawing/2014/main" val="1138598991"/>
                  </a:ext>
                </a:extLst>
              </a:tr>
            </a:tbl>
          </a:graphicData>
        </a:graphic>
      </p:graphicFrame>
      <p:pic>
        <p:nvPicPr>
          <p:cNvPr id="4" name="録音したサウンド">
            <a:hlinkClick r:id="" action="ppaction://media"/>
            <a:extLst>
              <a:ext uri="{FF2B5EF4-FFF2-40B4-BE49-F238E27FC236}">
                <a16:creationId xmlns:a16="http://schemas.microsoft.com/office/drawing/2014/main" id="{4C43E553-1AA9-8FD9-C221-667F604295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43513" y="487320"/>
            <a:ext cx="487363" cy="487363"/>
          </a:xfrm>
          <a:prstGeom prst="rect">
            <a:avLst/>
          </a:prstGeom>
        </p:spPr>
      </p:pic>
      <p:sp>
        <p:nvSpPr>
          <p:cNvPr id="5" name="正方形/長方形 4">
            <a:extLst>
              <a:ext uri="{FF2B5EF4-FFF2-40B4-BE49-F238E27FC236}">
                <a16:creationId xmlns:a16="http://schemas.microsoft.com/office/drawing/2014/main" id="{19307482-E5E7-79FF-0CA7-75FBC429529A}"/>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40749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2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21207AD0-B5E5-A921-0C74-610DB486F22E}"/>
              </a:ext>
            </a:extLst>
          </p:cNvPr>
          <p:cNvGraphicFramePr>
            <a:graphicFrameLocks noGrp="1"/>
          </p:cNvGraphicFramePr>
          <p:nvPr>
            <p:extLst>
              <p:ext uri="{D42A27DB-BD31-4B8C-83A1-F6EECF244321}">
                <p14:modId xmlns:p14="http://schemas.microsoft.com/office/powerpoint/2010/main" val="2965456921"/>
              </p:ext>
            </p:extLst>
          </p:nvPr>
        </p:nvGraphicFramePr>
        <p:xfrm>
          <a:off x="662152" y="274320"/>
          <a:ext cx="9034569" cy="3718560"/>
        </p:xfrm>
        <a:graphic>
          <a:graphicData uri="http://schemas.openxmlformats.org/drawingml/2006/table">
            <a:tbl>
              <a:tblPr firstRow="1" bandRow="1">
                <a:tableStyleId>{5940675A-B579-460E-94D1-54222C63F5DA}</a:tableStyleId>
              </a:tblPr>
              <a:tblGrid>
                <a:gridCol w="1055981">
                  <a:extLst>
                    <a:ext uri="{9D8B030D-6E8A-4147-A177-3AD203B41FA5}">
                      <a16:colId xmlns:a16="http://schemas.microsoft.com/office/drawing/2014/main" val="2493181522"/>
                    </a:ext>
                  </a:extLst>
                </a:gridCol>
                <a:gridCol w="7978588">
                  <a:extLst>
                    <a:ext uri="{9D8B030D-6E8A-4147-A177-3AD203B41FA5}">
                      <a16:colId xmlns:a16="http://schemas.microsoft.com/office/drawing/2014/main" val="3461165622"/>
                    </a:ext>
                  </a:extLst>
                </a:gridCol>
              </a:tblGrid>
              <a:tr h="224318">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⑵ 設備使用権（他人が所有するライフラインの設備を使用する権</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利）の明確化</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他人が所有する設備を使用しなければ電気、ガス又は水道水の</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供給その他これらに類する継続的給付を引き込むことができない</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土地の所有者は、必要な範囲内で、他人の所有する設備を使用す</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る権利を有することを明文化（新民法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213</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の２</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Ⅰ </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⑶ 場所・方法の限定</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設備の設置・使用の場所・方法は、他の土地及び他人の設備の</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ために損害が最も少ないものに限定（新民法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213</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の２</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Ⅱ </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9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設備の設置工事等のために一時的に他の土地を使用する場合には、</a:t>
                      </a:r>
                      <a:endParaRPr kumimoji="1" lang="en-US" altLang="ja-JP" sz="19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9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隣地使用権の規律が準用される</a:t>
                      </a:r>
                      <a:r>
                        <a:rPr kumimoji="1" lang="en-US" altLang="ja-JP" sz="19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9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新民法</a:t>
                      </a:r>
                      <a:r>
                        <a:rPr kumimoji="1" lang="en-US" altLang="ja-JP" sz="19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213</a:t>
                      </a:r>
                      <a:r>
                        <a:rPr kumimoji="1" lang="ja-JP" altLang="en-US" sz="19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の２</a:t>
                      </a:r>
                      <a:r>
                        <a:rPr kumimoji="1" lang="en-US" altLang="ja-JP" sz="19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Ⅳ</a:t>
                      </a:r>
                      <a:r>
                        <a:rPr kumimoji="1" lang="ja-JP" altLang="en-US" sz="19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19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Ⅴ)</a:t>
                      </a:r>
                      <a:r>
                        <a:rPr kumimoji="1" lang="ja-JP" altLang="en-US" sz="19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19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4255029940"/>
                  </a:ext>
                </a:extLst>
              </a:tr>
            </a:tbl>
          </a:graphicData>
        </a:graphic>
      </p:graphicFrame>
      <p:pic>
        <p:nvPicPr>
          <p:cNvPr id="3" name="録音したサウンド">
            <a:hlinkClick r:id="" action="ppaction://media"/>
            <a:extLst>
              <a:ext uri="{FF2B5EF4-FFF2-40B4-BE49-F238E27FC236}">
                <a16:creationId xmlns:a16="http://schemas.microsoft.com/office/drawing/2014/main" id="{33127FF5-DD61-8705-6DFF-74FAC80BCD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36172" y="522007"/>
            <a:ext cx="487363" cy="487363"/>
          </a:xfrm>
          <a:prstGeom prst="rect">
            <a:avLst/>
          </a:prstGeom>
        </p:spPr>
      </p:pic>
      <p:sp>
        <p:nvSpPr>
          <p:cNvPr id="4" name="正方形/長方形 3">
            <a:extLst>
              <a:ext uri="{FF2B5EF4-FFF2-40B4-BE49-F238E27FC236}">
                <a16:creationId xmlns:a16="http://schemas.microsoft.com/office/drawing/2014/main" id="{BEBE930A-14EA-CDBD-4342-1114B2ACF155}"/>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23422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B9D06225-F871-1515-5AD1-7E558B44F144}"/>
              </a:ext>
            </a:extLst>
          </p:cNvPr>
          <p:cNvGraphicFramePr>
            <a:graphicFrameLocks noGrp="1"/>
          </p:cNvGraphicFramePr>
          <p:nvPr>
            <p:extLst>
              <p:ext uri="{D42A27DB-BD31-4B8C-83A1-F6EECF244321}">
                <p14:modId xmlns:p14="http://schemas.microsoft.com/office/powerpoint/2010/main" val="4150451539"/>
              </p:ext>
            </p:extLst>
          </p:nvPr>
        </p:nvGraphicFramePr>
        <p:xfrm>
          <a:off x="435715" y="351571"/>
          <a:ext cx="9034569" cy="5638800"/>
        </p:xfrm>
        <a:graphic>
          <a:graphicData uri="http://schemas.openxmlformats.org/drawingml/2006/table">
            <a:tbl>
              <a:tblPr firstRow="1" bandRow="1">
                <a:tableStyleId>{5940675A-B579-460E-94D1-54222C63F5DA}</a:tableStyleId>
              </a:tblPr>
              <a:tblGrid>
                <a:gridCol w="1055981">
                  <a:extLst>
                    <a:ext uri="{9D8B030D-6E8A-4147-A177-3AD203B41FA5}">
                      <a16:colId xmlns:a16="http://schemas.microsoft.com/office/drawing/2014/main" val="1530802634"/>
                    </a:ext>
                  </a:extLst>
                </a:gridCol>
                <a:gridCol w="7978588">
                  <a:extLst>
                    <a:ext uri="{9D8B030D-6E8A-4147-A177-3AD203B41FA5}">
                      <a16:colId xmlns:a16="http://schemas.microsoft.com/office/drawing/2014/main" val="2842938569"/>
                    </a:ext>
                  </a:extLst>
                </a:gridCol>
              </a:tblGrid>
              <a:tr h="224318">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２．</a:t>
                      </a:r>
                      <a:r>
                        <a:rPr kumimoji="1" lang="ja-JP" altLang="en-US"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事前通知の規律の整備</a:t>
                      </a:r>
                      <a:endParaRPr kumimoji="1" lang="en-US" altLang="ja-JP"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nchor="ctr"/>
                </a:tc>
                <a:tc hMerge="1">
                  <a:txBody>
                    <a:bodyPr/>
                    <a:lstStyle/>
                    <a:p>
                      <a:endParaRPr dirty="0"/>
                    </a:p>
                  </a:txBody>
                  <a:tcPr/>
                </a:tc>
                <a:extLst>
                  <a:ext uri="{0D108BD9-81ED-4DB2-BD59-A6C34878D82A}">
                    <a16:rowId xmlns:a16="http://schemas.microsoft.com/office/drawing/2014/main" val="3745602862"/>
                  </a:ext>
                </a:extLst>
              </a:tr>
              <a:tr h="224318">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他の土地に設備を設置し又は他人の設備を使用する土地の所有</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者は、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あらかじめ</a:t>
                      </a:r>
                      <a:r>
                        <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、その目的、場所及び方法を</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他の土地・設</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備の所有者</a:t>
                      </a:r>
                      <a:r>
                        <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に通知</a:t>
                      </a:r>
                      <a:r>
                        <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しなければならない</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213</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2Ⅲ</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㋐通知の相手方が、その目的・場所・方法に鑑みて設備設置使用権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の行使に対する準備をするに足りる合理的な期間を置く必要（事</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案によるが、２週間～１か月程度）。</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㋑他の土地に設備を設置する場合に、他の土地に所有者とは別の使</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用者（賃借人等）がいるときは使用者にも通知する必要（新民法</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213</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の２</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Ⅲ</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他人の設備に所有者とは別の使用者がいたとしても、通知は法律</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上は求められていないが、使用者への影響も考慮し、事実上通知</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することが望ましい。</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㋒通知の相手方が不特定又は所在不明である場合にも、例外なく通</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知が必要（簡易裁判所の公示による意思表示（民法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98</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）を活用）。</a:t>
                      </a: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設備の設置工事等のために一時的に他の土地を使用する場合には、当</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該使用についても併せて通知（新民法</a:t>
                      </a:r>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213</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の２</a:t>
                      </a:r>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Ⅳ</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209Ⅲ</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534586179"/>
                  </a:ext>
                </a:extLst>
              </a:tr>
            </a:tbl>
          </a:graphicData>
        </a:graphic>
      </p:graphicFrame>
      <p:pic>
        <p:nvPicPr>
          <p:cNvPr id="4" name="録音したサウンド">
            <a:hlinkClick r:id="" action="ppaction://media"/>
            <a:extLst>
              <a:ext uri="{FF2B5EF4-FFF2-40B4-BE49-F238E27FC236}">
                <a16:creationId xmlns:a16="http://schemas.microsoft.com/office/drawing/2014/main" id="{3D782573-045F-24DB-605C-DCF710C8C9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97537" y="262031"/>
            <a:ext cx="487363" cy="487363"/>
          </a:xfrm>
          <a:prstGeom prst="rect">
            <a:avLst/>
          </a:prstGeom>
        </p:spPr>
      </p:pic>
      <p:sp>
        <p:nvSpPr>
          <p:cNvPr id="3" name="正方形/長方形 2">
            <a:extLst>
              <a:ext uri="{FF2B5EF4-FFF2-40B4-BE49-F238E27FC236}">
                <a16:creationId xmlns:a16="http://schemas.microsoft.com/office/drawing/2014/main" id="{A50B6961-876A-DD6F-14C7-7ABA1EBFBDEE}"/>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56564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9C44065-A937-6210-DF50-3608DBB2F70A}"/>
              </a:ext>
            </a:extLst>
          </p:cNvPr>
          <p:cNvSpPr txBox="1"/>
          <p:nvPr/>
        </p:nvSpPr>
        <p:spPr>
          <a:xfrm>
            <a:off x="358588" y="242047"/>
            <a:ext cx="9439836" cy="5463034"/>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＊通知に関する規定の解釈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300" dirty="0">
                <a:latin typeface="UD デジタル 教科書体 N-R" panose="02020400000000000000" pitchFamily="17" charset="-128"/>
                <a:ea typeface="UD デジタル 教科書体 N-R" panose="02020400000000000000" pitchFamily="17" charset="-128"/>
              </a:rPr>
              <a:t>　「（</a:t>
            </a:r>
            <a:r>
              <a:rPr kumimoji="1" lang="en-US" altLang="ja-JP" sz="2300" dirty="0">
                <a:latin typeface="UD デジタル 教科書体 N-R" panose="02020400000000000000" pitchFamily="17" charset="-128"/>
                <a:ea typeface="UD デジタル 教科書体 N-R" panose="02020400000000000000" pitchFamily="17" charset="-128"/>
              </a:rPr>
              <a:t>1</a:t>
            </a:r>
            <a:r>
              <a:rPr kumimoji="1" lang="ja-JP" altLang="en-US" sz="2300" dirty="0">
                <a:latin typeface="UD デジタル 教科書体 N-R" panose="02020400000000000000" pitchFamily="17" charset="-128"/>
                <a:ea typeface="UD デジタル 教科書体 N-R" panose="02020400000000000000" pitchFamily="17" charset="-128"/>
              </a:rPr>
              <a:t>）隣地使用権」説明した場合と異なり、ライフラインの設置</a:t>
            </a:r>
            <a:endParaRPr kumimoji="1" lang="en-US" altLang="ja-JP" sz="2300" dirty="0">
              <a:latin typeface="UD デジタル 教科書体 N-R" panose="02020400000000000000" pitchFamily="17" charset="-128"/>
              <a:ea typeface="UD デジタル 教科書体 N-R" panose="02020400000000000000" pitchFamily="17" charset="-128"/>
            </a:endParaRPr>
          </a:p>
          <a:p>
            <a:r>
              <a:rPr kumimoji="1" lang="ja-JP" altLang="en-US" sz="2300" dirty="0">
                <a:latin typeface="UD デジタル 教科書体 N-R" panose="02020400000000000000" pitchFamily="17" charset="-128"/>
                <a:ea typeface="UD デジタル 教科書体 N-R" panose="02020400000000000000" pitchFamily="17" charset="-128"/>
              </a:rPr>
              <a:t>　に際しての事前通知に例外はありません。どのような場合にも他の</a:t>
            </a:r>
            <a:endParaRPr kumimoji="1" lang="en-US" altLang="ja-JP" sz="2300" dirty="0">
              <a:latin typeface="UD デジタル 教科書体 N-R" panose="02020400000000000000" pitchFamily="17" charset="-128"/>
              <a:ea typeface="UD デジタル 教科書体 N-R" panose="02020400000000000000" pitchFamily="17" charset="-128"/>
            </a:endParaRPr>
          </a:p>
          <a:p>
            <a:r>
              <a:rPr kumimoji="1" lang="ja-JP" altLang="en-US" sz="2300" dirty="0">
                <a:latin typeface="UD デジタル 教科書体 N-R" panose="02020400000000000000" pitchFamily="17" charset="-128"/>
                <a:ea typeface="UD デジタル 教科書体 N-R" panose="02020400000000000000" pitchFamily="17" charset="-128"/>
              </a:rPr>
              <a:t>　土地等の所有者等に対して事前通知をする必要があります。</a:t>
            </a:r>
            <a:endParaRPr kumimoji="1" lang="en-US" altLang="ja-JP" sz="2300" dirty="0">
              <a:latin typeface="UD デジタル 教科書体 N-R" panose="02020400000000000000" pitchFamily="17" charset="-128"/>
              <a:ea typeface="UD デジタル 教科書体 N-R" panose="02020400000000000000" pitchFamily="17" charset="-128"/>
            </a:endParaRPr>
          </a:p>
          <a:p>
            <a:r>
              <a:rPr kumimoji="1" lang="ja-JP" altLang="en-US" sz="2300" dirty="0">
                <a:latin typeface="UD デジタル 教科書体 N-R" panose="02020400000000000000" pitchFamily="17" charset="-128"/>
                <a:ea typeface="UD デジタル 教科書体 N-R" panose="02020400000000000000" pitchFamily="17" charset="-128"/>
              </a:rPr>
              <a:t>　　これは、隣地使用権の場合と比べて、ライフラインの設置に際し</a:t>
            </a:r>
            <a:endParaRPr kumimoji="1" lang="en-US" altLang="ja-JP" sz="2300" dirty="0">
              <a:latin typeface="UD デジタル 教科書体 N-R" panose="02020400000000000000" pitchFamily="17" charset="-128"/>
              <a:ea typeface="UD デジタル 教科書体 N-R" panose="02020400000000000000" pitchFamily="17" charset="-128"/>
            </a:endParaRPr>
          </a:p>
          <a:p>
            <a:r>
              <a:rPr kumimoji="1" lang="ja-JP" altLang="en-US" sz="2300" dirty="0">
                <a:latin typeface="UD デジタル 教科書体 N-R" panose="02020400000000000000" pitchFamily="17" charset="-128"/>
                <a:ea typeface="UD デジタル 教科書体 N-R" panose="02020400000000000000" pitchFamily="17" charset="-128"/>
              </a:rPr>
              <a:t>　ての設備の設置・使用は継続的に行われることが想定されるため、</a:t>
            </a:r>
            <a:endParaRPr kumimoji="1" lang="en-US" altLang="ja-JP" sz="2300" dirty="0">
              <a:latin typeface="UD デジタル 教科書体 N-R" panose="02020400000000000000" pitchFamily="17" charset="-128"/>
              <a:ea typeface="UD デジタル 教科書体 N-R" panose="02020400000000000000" pitchFamily="17" charset="-128"/>
            </a:endParaRPr>
          </a:p>
          <a:p>
            <a:r>
              <a:rPr kumimoji="1" lang="ja-JP" altLang="en-US" sz="2300" dirty="0">
                <a:latin typeface="UD デジタル 教科書体 N-R" panose="02020400000000000000" pitchFamily="17" charset="-128"/>
                <a:ea typeface="UD デジタル 教科書体 N-R" panose="02020400000000000000" pitchFamily="17" charset="-128"/>
              </a:rPr>
              <a:t>　利益侵害の程度が大きく、他の土地等の所有者等に対し、それぞれ　</a:t>
            </a:r>
            <a:endParaRPr kumimoji="1" lang="en-US" altLang="ja-JP" sz="2300" dirty="0">
              <a:latin typeface="UD デジタル 教科書体 N-R" panose="02020400000000000000" pitchFamily="17" charset="-128"/>
              <a:ea typeface="UD デジタル 教科書体 N-R" panose="02020400000000000000" pitchFamily="17" charset="-128"/>
            </a:endParaRPr>
          </a:p>
          <a:p>
            <a:r>
              <a:rPr kumimoji="1" lang="ja-JP" altLang="en-US" sz="2300" dirty="0">
                <a:latin typeface="UD デジタル 教科書体 N-R" panose="02020400000000000000" pitchFamily="17" charset="-128"/>
                <a:ea typeface="UD デジタル 教科書体 N-R" panose="02020400000000000000" pitchFamily="17" charset="-128"/>
              </a:rPr>
              <a:t>　検討、提案、準備の機会を与えることが必要である上、隣地使用の</a:t>
            </a:r>
            <a:endParaRPr kumimoji="1" lang="en-US" altLang="ja-JP" sz="2300" dirty="0">
              <a:latin typeface="UD デジタル 教科書体 N-R" panose="02020400000000000000" pitchFamily="17" charset="-128"/>
              <a:ea typeface="UD デジタル 教科書体 N-R" panose="02020400000000000000" pitchFamily="17" charset="-128"/>
            </a:endParaRPr>
          </a:p>
          <a:p>
            <a:r>
              <a:rPr kumimoji="1" lang="ja-JP" altLang="en-US" sz="2300" dirty="0">
                <a:latin typeface="UD デジタル 教科書体 N-R" panose="02020400000000000000" pitchFamily="17" charset="-128"/>
                <a:ea typeface="UD デジタル 教科書体 N-R" panose="02020400000000000000" pitchFamily="17" charset="-128"/>
              </a:rPr>
              <a:t>　際にはあり得る急迫性がライフラインの設置においては通常は想定</a:t>
            </a:r>
            <a:endParaRPr kumimoji="1" lang="en-US" altLang="ja-JP" sz="2300" dirty="0">
              <a:latin typeface="UD デジタル 教科書体 N-R" panose="02020400000000000000" pitchFamily="17" charset="-128"/>
              <a:ea typeface="UD デジタル 教科書体 N-R" panose="02020400000000000000" pitchFamily="17" charset="-128"/>
            </a:endParaRPr>
          </a:p>
          <a:p>
            <a:r>
              <a:rPr kumimoji="1" lang="ja-JP" altLang="en-US" sz="2300" dirty="0">
                <a:latin typeface="UD デジタル 教科書体 N-R" panose="02020400000000000000" pitchFamily="17" charset="-128"/>
                <a:ea typeface="UD デジタル 教科書体 N-R" panose="02020400000000000000" pitchFamily="17" charset="-128"/>
              </a:rPr>
              <a:t>　されない（建物が崩落しそうだから直ちに修繕するために隣地を使</a:t>
            </a:r>
            <a:endParaRPr kumimoji="1" lang="en-US" altLang="ja-JP" sz="2300" dirty="0">
              <a:latin typeface="UD デジタル 教科書体 N-R" panose="02020400000000000000" pitchFamily="17" charset="-128"/>
              <a:ea typeface="UD デジタル 教科書体 N-R" panose="02020400000000000000" pitchFamily="17" charset="-128"/>
            </a:endParaRPr>
          </a:p>
          <a:p>
            <a:r>
              <a:rPr kumimoji="1" lang="ja-JP" altLang="en-US" sz="2300" dirty="0">
                <a:latin typeface="UD デジタル 教科書体 N-R" panose="02020400000000000000" pitchFamily="17" charset="-128"/>
                <a:ea typeface="UD デジタル 教科書体 N-R" panose="02020400000000000000" pitchFamily="17" charset="-128"/>
              </a:rPr>
              <a:t>　用する、ということはあり得ても、事前の通知なくライフラインを</a:t>
            </a:r>
            <a:endParaRPr kumimoji="1" lang="en-US" altLang="ja-JP" sz="2300" dirty="0">
              <a:latin typeface="UD デジタル 教科書体 N-R" panose="02020400000000000000" pitchFamily="17" charset="-128"/>
              <a:ea typeface="UD デジタル 教科書体 N-R" panose="02020400000000000000" pitchFamily="17" charset="-128"/>
            </a:endParaRPr>
          </a:p>
          <a:p>
            <a:r>
              <a:rPr kumimoji="1" lang="ja-JP" altLang="en-US" sz="2300" dirty="0">
                <a:latin typeface="UD デジタル 教科書体 N-R" panose="02020400000000000000" pitchFamily="17" charset="-128"/>
                <a:ea typeface="UD デジタル 教科書体 N-R" panose="02020400000000000000" pitchFamily="17" charset="-128"/>
              </a:rPr>
              <a:t>　設置しなければ重大な結果が生じるような場面は通常考え難いとこ</a:t>
            </a:r>
            <a:endParaRPr kumimoji="1" lang="en-US" altLang="ja-JP" sz="2300" dirty="0">
              <a:latin typeface="UD デジタル 教科書体 N-R" panose="02020400000000000000" pitchFamily="17" charset="-128"/>
              <a:ea typeface="UD デジタル 教科書体 N-R" panose="02020400000000000000" pitchFamily="17" charset="-128"/>
            </a:endParaRPr>
          </a:p>
          <a:p>
            <a:r>
              <a:rPr kumimoji="1" lang="ja-JP" altLang="en-US" sz="2300" dirty="0">
                <a:latin typeface="UD デジタル 教科書体 N-R" panose="02020400000000000000" pitchFamily="17" charset="-128"/>
                <a:ea typeface="UD デジタル 教科書体 N-R" panose="02020400000000000000" pitchFamily="17" charset="-128"/>
              </a:rPr>
              <a:t>　ろです。）との考えによります。</a:t>
            </a:r>
            <a:endParaRPr kumimoji="1" lang="en-US" altLang="ja-JP" sz="2300" dirty="0">
              <a:latin typeface="UD デジタル 教科書体 N-R" panose="02020400000000000000" pitchFamily="17" charset="-128"/>
              <a:ea typeface="UD デジタル 教科書体 N-R" panose="02020400000000000000" pitchFamily="17" charset="-128"/>
            </a:endParaRPr>
          </a:p>
          <a:p>
            <a:r>
              <a:rPr kumimoji="1" lang="ja-JP" altLang="en-US" sz="24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行方不明者等についての通知方法は、簡易裁判所の公示による</a:t>
            </a:r>
            <a:endParaRPr kumimoji="1" lang="en-US" altLang="ja-JP" sz="24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意思表示（民法</a:t>
            </a:r>
            <a:r>
              <a:rPr kumimoji="1" lang="en-US" altLang="ja-JP" sz="24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98</a:t>
            </a:r>
            <a:r>
              <a:rPr kumimoji="1" lang="ja-JP" altLang="en-US" sz="24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）を活用することができます。</a:t>
            </a:r>
            <a:endParaRPr kumimoji="1" lang="ja-JP" altLang="en-US" sz="23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8C1C7031-881C-6320-03AA-5E06FF4A9A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91143" y="154455"/>
            <a:ext cx="487363" cy="487363"/>
          </a:xfrm>
          <a:prstGeom prst="rect">
            <a:avLst/>
          </a:prstGeom>
        </p:spPr>
      </p:pic>
      <p:sp>
        <p:nvSpPr>
          <p:cNvPr id="4" name="正方形/長方形 3">
            <a:extLst>
              <a:ext uri="{FF2B5EF4-FFF2-40B4-BE49-F238E27FC236}">
                <a16:creationId xmlns:a16="http://schemas.microsoft.com/office/drawing/2014/main" id="{9C1A3A60-D509-6D25-212E-0B2D3CF5295C}"/>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7407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AD896E8E-6F3D-6951-C465-5AC5BF78E2E0}"/>
              </a:ext>
            </a:extLst>
          </p:cNvPr>
          <p:cNvGraphicFramePr>
            <a:graphicFrameLocks noGrp="1"/>
          </p:cNvGraphicFramePr>
          <p:nvPr>
            <p:extLst>
              <p:ext uri="{D42A27DB-BD31-4B8C-83A1-F6EECF244321}">
                <p14:modId xmlns:p14="http://schemas.microsoft.com/office/powerpoint/2010/main" val="1003275035"/>
              </p:ext>
            </p:extLst>
          </p:nvPr>
        </p:nvGraphicFramePr>
        <p:xfrm>
          <a:off x="642369" y="74626"/>
          <a:ext cx="9054352" cy="6217920"/>
        </p:xfrm>
        <a:graphic>
          <a:graphicData uri="http://schemas.openxmlformats.org/drawingml/2006/table">
            <a:tbl>
              <a:tblPr firstRow="1" bandRow="1">
                <a:tableStyleId>{5940675A-B579-460E-94D1-54222C63F5DA}</a:tableStyleId>
              </a:tblPr>
              <a:tblGrid>
                <a:gridCol w="1075764">
                  <a:extLst>
                    <a:ext uri="{9D8B030D-6E8A-4147-A177-3AD203B41FA5}">
                      <a16:colId xmlns:a16="http://schemas.microsoft.com/office/drawing/2014/main" val="2493181522"/>
                    </a:ext>
                  </a:extLst>
                </a:gridCol>
                <a:gridCol w="7978588">
                  <a:extLst>
                    <a:ext uri="{9D8B030D-6E8A-4147-A177-3AD203B41FA5}">
                      <a16:colId xmlns:a16="http://schemas.microsoft.com/office/drawing/2014/main" val="3461165622"/>
                    </a:ext>
                  </a:extLst>
                </a:gridCol>
              </a:tblGrid>
              <a:tr h="224318">
                <a:tc gridSpan="2">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３．賞金・費用負担の整備</a:t>
                      </a:r>
                    </a:p>
                  </a:txBody>
                  <a:tcPr anchor="ctr"/>
                </a:tc>
                <a:tc hMerge="1">
                  <a:txBody>
                    <a:bodyPr/>
                    <a:lstStyle/>
                    <a:p>
                      <a:endParaRPr kumimoji="1" lang="ja-JP" altLang="en-US" sz="18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2684808380"/>
                  </a:ext>
                </a:extLst>
              </a:tr>
              <a:tr h="224318">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⑴ 他の土地への設備設置権</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土地の所有者は、他の土地に設備を設置する際に次の損害が生</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じた場合には、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償金</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を支払う必要。</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① </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設備設置工事のために</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一時的に他の土地を使用</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する際に、当該土</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地の所有者・使用者に生じた損害（新民法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213</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の２</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Ⅳ</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209Ⅳ</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 </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償金は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一括払い</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（例）他の土地上の工作物や竹木を除去したた　めに生じた損害</a:t>
                      </a: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② </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設備の設置により土地が</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継続的に使用することができなくなる</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こ</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とによって他の土地に生じた損害（新民法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213</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の２</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Ⅴ</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 </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償金は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１年ごとの定期払</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が可能</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（例）給水管等の設備が地上に設置され、その場所の使用が継続</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的に制限されることに伴う損害</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償金の支払を要する「損害」は、①については実損害であり、②については</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設備設置部分の使用料相当額である。事案ごとの判断ではあるが、導管などの　</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設備を地下に設置し、地上の利用自体は制限しないケースでは、損害が認めら</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れないことがあると考えられる。他の土地の所有者等から設備の設置を承諾す</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ることに対するいわゆる承諾料を求められても、応ずる義務はない。</a:t>
                      </a:r>
                    </a:p>
                    <a:p>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土地の分割又は一部譲渡に伴い、分割者又は譲渡者の所有地のみに設備の設</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置しなければならない場合には、②の償金を支払うことを要しない（新民法</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213</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の３</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Ⅰ</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後段・</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Ⅱ</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4255029940"/>
                  </a:ext>
                </a:extLst>
              </a:tr>
            </a:tbl>
          </a:graphicData>
        </a:graphic>
      </p:graphicFrame>
      <p:pic>
        <p:nvPicPr>
          <p:cNvPr id="2" name="録音したサウンド">
            <a:hlinkClick r:id="" action="ppaction://media"/>
            <a:extLst>
              <a:ext uri="{FF2B5EF4-FFF2-40B4-BE49-F238E27FC236}">
                <a16:creationId xmlns:a16="http://schemas.microsoft.com/office/drawing/2014/main" id="{904B500D-100A-FEEE-8FE6-EAE4A00076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64455" y="13447"/>
            <a:ext cx="487363" cy="487363"/>
          </a:xfrm>
          <a:prstGeom prst="rect">
            <a:avLst/>
          </a:prstGeom>
        </p:spPr>
      </p:pic>
      <p:sp>
        <p:nvSpPr>
          <p:cNvPr id="3" name="正方形/長方形 2">
            <a:extLst>
              <a:ext uri="{FF2B5EF4-FFF2-40B4-BE49-F238E27FC236}">
                <a16:creationId xmlns:a16="http://schemas.microsoft.com/office/drawing/2014/main" id="{E8E1B25E-C2E9-97E2-A83B-7A70F607C3FA}"/>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04976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3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E896AA7A-35B4-ED5A-F0E9-6E4B7D74F98D}"/>
              </a:ext>
            </a:extLst>
          </p:cNvPr>
          <p:cNvGraphicFramePr>
            <a:graphicFrameLocks noGrp="1"/>
          </p:cNvGraphicFramePr>
          <p:nvPr>
            <p:extLst>
              <p:ext uri="{D42A27DB-BD31-4B8C-83A1-F6EECF244321}">
                <p14:modId xmlns:p14="http://schemas.microsoft.com/office/powerpoint/2010/main" val="3695102467"/>
              </p:ext>
            </p:extLst>
          </p:nvPr>
        </p:nvGraphicFramePr>
        <p:xfrm>
          <a:off x="662152" y="274320"/>
          <a:ext cx="9034569" cy="2819400"/>
        </p:xfrm>
        <a:graphic>
          <a:graphicData uri="http://schemas.openxmlformats.org/drawingml/2006/table">
            <a:tbl>
              <a:tblPr firstRow="1" bandRow="1">
                <a:tableStyleId>{5940675A-B579-460E-94D1-54222C63F5DA}</a:tableStyleId>
              </a:tblPr>
              <a:tblGrid>
                <a:gridCol w="1055981">
                  <a:extLst>
                    <a:ext uri="{9D8B030D-6E8A-4147-A177-3AD203B41FA5}">
                      <a16:colId xmlns:a16="http://schemas.microsoft.com/office/drawing/2014/main" val="2493181522"/>
                    </a:ext>
                  </a:extLst>
                </a:gridCol>
                <a:gridCol w="7978588">
                  <a:extLst>
                    <a:ext uri="{9D8B030D-6E8A-4147-A177-3AD203B41FA5}">
                      <a16:colId xmlns:a16="http://schemas.microsoft.com/office/drawing/2014/main" val="3461165622"/>
                    </a:ext>
                  </a:extLst>
                </a:gridCol>
              </a:tblGrid>
              <a:tr h="224318">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⑵ 他人が所有する設備の使用権</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① 土地の所有者は、その設備の</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使用開始の際</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に損害が生じた場合に、</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償金</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を支払う必要。</a:t>
                      </a: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償金は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一括払い</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213</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の２</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Ⅵ</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例）設備の接続工事の際に一時的に設備を使用停止したことに</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伴って生じた損害</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② 土地の所有者は、その利益を受ける割合に応じて、</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設備の修繕・</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維持等の費用</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を負担（新民法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213</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の２</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Ⅶ</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ja-JP" altLang="en-US" sz="2000" b="0" dirty="0">
                        <a:latin typeface="UD デジタル 教科書体 N-R" panose="02020400000000000000" pitchFamily="17" charset="-128"/>
                        <a:ea typeface="UD デジタル 教科書体 N-R" panose="02020400000000000000" pitchFamily="17" charset="-128"/>
                      </a:endParaRPr>
                    </a:p>
                    <a:p>
                      <a:endParaRPr kumimoji="1" lang="en-US" altLang="ja-JP" sz="19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4255029940"/>
                  </a:ext>
                </a:extLst>
              </a:tr>
            </a:tbl>
          </a:graphicData>
        </a:graphic>
      </p:graphicFrame>
      <p:pic>
        <p:nvPicPr>
          <p:cNvPr id="2" name="録音したサウンド">
            <a:hlinkClick r:id="" action="ppaction://media"/>
            <a:extLst>
              <a:ext uri="{FF2B5EF4-FFF2-40B4-BE49-F238E27FC236}">
                <a16:creationId xmlns:a16="http://schemas.microsoft.com/office/drawing/2014/main" id="{472F1E8E-4BF7-6E4E-3677-3457418818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67749" y="274320"/>
            <a:ext cx="487363" cy="487363"/>
          </a:xfrm>
          <a:prstGeom prst="rect">
            <a:avLst/>
          </a:prstGeom>
        </p:spPr>
      </p:pic>
      <p:sp>
        <p:nvSpPr>
          <p:cNvPr id="3" name="正方形/長方形 2">
            <a:extLst>
              <a:ext uri="{FF2B5EF4-FFF2-40B4-BE49-F238E27FC236}">
                <a16:creationId xmlns:a16="http://schemas.microsoft.com/office/drawing/2014/main" id="{B6899B34-98CE-6743-8A12-3FDA217E26C5}"/>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11045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8DE5289-B71E-F70E-C480-9C629D08D912}"/>
              </a:ext>
            </a:extLst>
          </p:cNvPr>
          <p:cNvSpPr txBox="1"/>
          <p:nvPr/>
        </p:nvSpPr>
        <p:spPr>
          <a:xfrm>
            <a:off x="543910" y="195231"/>
            <a:ext cx="9020504" cy="830997"/>
          </a:xfrm>
          <a:prstGeom prst="rect">
            <a:avLst/>
          </a:prstGeom>
          <a:noFill/>
        </p:spPr>
        <p:txBody>
          <a:bodyPr wrap="square">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（３）越境した竹木の枝の切り取り規定の見直し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旧民法の課題と見直しによる改正法</a:t>
            </a:r>
          </a:p>
        </p:txBody>
      </p:sp>
      <p:graphicFrame>
        <p:nvGraphicFramePr>
          <p:cNvPr id="4" name="表 3">
            <a:extLst>
              <a:ext uri="{FF2B5EF4-FFF2-40B4-BE49-F238E27FC236}">
                <a16:creationId xmlns:a16="http://schemas.microsoft.com/office/drawing/2014/main" id="{F161C717-9F4D-2271-D72D-65931D60C4F3}"/>
              </a:ext>
            </a:extLst>
          </p:cNvPr>
          <p:cNvGraphicFramePr>
            <a:graphicFrameLocks noGrp="1"/>
          </p:cNvGraphicFramePr>
          <p:nvPr>
            <p:extLst>
              <p:ext uri="{D42A27DB-BD31-4B8C-83A1-F6EECF244321}">
                <p14:modId xmlns:p14="http://schemas.microsoft.com/office/powerpoint/2010/main" val="515344445"/>
              </p:ext>
            </p:extLst>
          </p:nvPr>
        </p:nvGraphicFramePr>
        <p:xfrm>
          <a:off x="620111" y="1172766"/>
          <a:ext cx="9087119" cy="4876800"/>
        </p:xfrm>
        <a:graphic>
          <a:graphicData uri="http://schemas.openxmlformats.org/drawingml/2006/table">
            <a:tbl>
              <a:tblPr firstRow="1" bandRow="1">
                <a:tableStyleId>{5940675A-B579-460E-94D1-54222C63F5DA}</a:tableStyleId>
              </a:tblPr>
              <a:tblGrid>
                <a:gridCol w="1108531">
                  <a:extLst>
                    <a:ext uri="{9D8B030D-6E8A-4147-A177-3AD203B41FA5}">
                      <a16:colId xmlns:a16="http://schemas.microsoft.com/office/drawing/2014/main" val="2493181522"/>
                    </a:ext>
                  </a:extLst>
                </a:gridCol>
                <a:gridCol w="7978588">
                  <a:extLst>
                    <a:ext uri="{9D8B030D-6E8A-4147-A177-3AD203B41FA5}">
                      <a16:colId xmlns:a16="http://schemas.microsoft.com/office/drawing/2014/main" val="3461165622"/>
                    </a:ext>
                  </a:extLst>
                </a:gridCol>
              </a:tblGrid>
              <a:tr h="2243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dirty="0">
                          <a:latin typeface="UD デジタル 教科書体 N-R" panose="02020400000000000000" pitchFamily="17" charset="-128"/>
                          <a:ea typeface="UD デジタル 教科書体 N-R" panose="02020400000000000000" pitchFamily="17" charset="-128"/>
                        </a:rPr>
                        <a:t>課　題</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土地の所有者は、隣地の竹木の根が境界線を越えるときは自らそ</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の根を切り取ることができるが、枝が境界線を越えるときはその</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竹木の所有者に枝を切除させる必要がある（旧民法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233</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1. </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竹木の所有者が枝を切除しない場合には、訴えを提起し切除を命</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ずる判決を得て強制執行の手続をとるほかないが、竹木の枝が越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境する都度、常に訴えを提起しなければならないとすると、救済</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を受けるための手続が過重</a:t>
                      </a:r>
                    </a:p>
                    <a:p>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 </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竹木が共有されている場合に、竹木の共有者が越境した枝を切除</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しようとしても、基本的には、同意が必要と考えられており、竹</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木の円滑な管理を阻害</a:t>
                      </a:r>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4255029940"/>
                  </a:ext>
                </a:extLst>
              </a:tr>
              <a:tr h="370840">
                <a:tc gridSpan="2">
                  <a:txBody>
                    <a:bodyPr/>
                    <a:lstStyle/>
                    <a:p>
                      <a:r>
                        <a:rPr kumimoji="1" lang="en-US" altLang="ja-JP"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1.</a:t>
                      </a:r>
                      <a:r>
                        <a:rPr kumimoji="1" lang="ja-JP" altLang="en-US"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土地所有者による枝の切取り</a:t>
                      </a:r>
                    </a:p>
                  </a:txBody>
                  <a:tcPr anchor="ctr"/>
                </a:tc>
                <a:tc hMerge="1">
                  <a:txBody>
                    <a:bodyPr/>
                    <a:lstStyle/>
                    <a:p>
                      <a:endParaRPr dirty="0"/>
                    </a:p>
                  </a:txBody>
                  <a:tcPr/>
                </a:tc>
                <a:extLst>
                  <a:ext uri="{0D108BD9-81ED-4DB2-BD59-A6C34878D82A}">
                    <a16:rowId xmlns:a16="http://schemas.microsoft.com/office/drawing/2014/main" val="40113607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dirty="0">
                          <a:latin typeface="UD デジタル 教科書体 N-R" panose="02020400000000000000" pitchFamily="17" charset="-128"/>
                          <a:ea typeface="UD デジタル 教科書体 N-R" panose="02020400000000000000" pitchFamily="17" charset="-128"/>
                        </a:rPr>
                        <a:t>改正法</a:t>
                      </a:r>
                    </a:p>
                    <a:p>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越境された土地の所有者は、竹木の所有者に枝を切除させる必</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要があるという原則を維持しつつ、</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次のいずれかの場合には、枝を自ら切り取ることができること</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とする（新民法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233Ⅲ</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txBody>
                  <a:tcPr/>
                </a:tc>
                <a:extLst>
                  <a:ext uri="{0D108BD9-81ED-4DB2-BD59-A6C34878D82A}">
                    <a16:rowId xmlns:a16="http://schemas.microsoft.com/office/drawing/2014/main" val="1138598991"/>
                  </a:ext>
                </a:extLst>
              </a:tr>
            </a:tbl>
          </a:graphicData>
        </a:graphic>
      </p:graphicFrame>
      <p:pic>
        <p:nvPicPr>
          <p:cNvPr id="2" name="録音したサウンド">
            <a:hlinkClick r:id="" action="ppaction://media"/>
            <a:extLst>
              <a:ext uri="{FF2B5EF4-FFF2-40B4-BE49-F238E27FC236}">
                <a16:creationId xmlns:a16="http://schemas.microsoft.com/office/drawing/2014/main" id="{B0DC56AC-E449-BB56-BE94-2338A7DCE7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77984" y="534383"/>
            <a:ext cx="487363" cy="487363"/>
          </a:xfrm>
          <a:prstGeom prst="rect">
            <a:avLst/>
          </a:prstGeom>
        </p:spPr>
      </p:pic>
      <p:sp>
        <p:nvSpPr>
          <p:cNvPr id="5" name="正方形/長方形 4">
            <a:extLst>
              <a:ext uri="{FF2B5EF4-FFF2-40B4-BE49-F238E27FC236}">
                <a16:creationId xmlns:a16="http://schemas.microsoft.com/office/drawing/2014/main" id="{4EFC411F-A563-938C-597E-D3EDC8FCBF69}"/>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1053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E16D9B91-1F79-488B-0B0E-2F431FA9E79E}"/>
              </a:ext>
            </a:extLst>
          </p:cNvPr>
          <p:cNvGraphicFramePr>
            <a:graphicFrameLocks noGrp="1"/>
          </p:cNvGraphicFramePr>
          <p:nvPr>
            <p:extLst>
              <p:ext uri="{D42A27DB-BD31-4B8C-83A1-F6EECF244321}">
                <p14:modId xmlns:p14="http://schemas.microsoft.com/office/powerpoint/2010/main" val="1072470089"/>
              </p:ext>
            </p:extLst>
          </p:nvPr>
        </p:nvGraphicFramePr>
        <p:xfrm>
          <a:off x="599090" y="216324"/>
          <a:ext cx="9087119" cy="5486400"/>
        </p:xfrm>
        <a:graphic>
          <a:graphicData uri="http://schemas.openxmlformats.org/drawingml/2006/table">
            <a:tbl>
              <a:tblPr firstRow="1" bandRow="1">
                <a:tableStyleId>{5940675A-B579-460E-94D1-54222C63F5DA}</a:tableStyleId>
              </a:tblPr>
              <a:tblGrid>
                <a:gridCol w="1108531">
                  <a:extLst>
                    <a:ext uri="{9D8B030D-6E8A-4147-A177-3AD203B41FA5}">
                      <a16:colId xmlns:a16="http://schemas.microsoft.com/office/drawing/2014/main" val="2493181522"/>
                    </a:ext>
                  </a:extLst>
                </a:gridCol>
                <a:gridCol w="7978588">
                  <a:extLst>
                    <a:ext uri="{9D8B030D-6E8A-4147-A177-3AD203B41FA5}">
                      <a16:colId xmlns:a16="http://schemas.microsoft.com/office/drawing/2014/main" val="3461165622"/>
                    </a:ext>
                  </a:extLst>
                </a:gridCol>
              </a:tblGrid>
              <a:tr h="2243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① 竹木の所有者に越境した枝を切除するよう催告したが、竹木の所</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有者が相当の期間内に切除しないとき</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② 竹木の所有者を知ることができず、又はその所在を知ることがで</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きないとき</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③ 急迫の事情があるとき</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2000" b="0" dirty="0">
                        <a:latin typeface="UD デジタル 教科書体 N-R" panose="02020400000000000000" pitchFamily="17" charset="-128"/>
                        <a:ea typeface="UD デジタル 教科書体 N-R" panose="02020400000000000000" pitchFamily="17" charset="-128"/>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道路を所有する国や地方公共団体も、隣接地の竹木が道路に越境してき</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たときは、新たな規律によって枝を切り取ることが可能。</a:t>
                      </a: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①</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の場合に共有物である竹木の枝を切り取るに当たっては、基本的に、　</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竹木の共有者全員に枝を切除するよう催告する必要がある。もっとも、</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一部の共有者を知ることができず、又はその所在を知ることができない</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ときには、その者との関係では②の場合に該当し、催告は不要。</a:t>
                      </a: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①</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の「相当の期間」とは、枝を切除するために必要な時間的猶予を与</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える趣旨であり、事案によるが、基本的には２週間程度と考えられる。</a:t>
                      </a: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越境された土地所有者が自ら枝を切り取る場合の費用については、枝</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が越境して土地所有権を侵害していることや、土地所有者が枝を切り取</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ることにより竹木の所有者が本来負っている枝の切除義務を免れること</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を踏まえ、基本的には、竹木の所有者に請求できると考えられる（民法</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703</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709</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ja-JP" altLang="en-US" sz="18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4255029940"/>
                  </a:ext>
                </a:extLst>
              </a:tr>
            </a:tbl>
          </a:graphicData>
        </a:graphic>
      </p:graphicFrame>
      <p:pic>
        <p:nvPicPr>
          <p:cNvPr id="5" name="録音したサウンド">
            <a:hlinkClick r:id="" action="ppaction://media"/>
            <a:extLst>
              <a:ext uri="{FF2B5EF4-FFF2-40B4-BE49-F238E27FC236}">
                <a16:creationId xmlns:a16="http://schemas.microsoft.com/office/drawing/2014/main" id="{2D98F015-ECD5-94B8-83E9-05FAEF1A52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72548" y="1257113"/>
            <a:ext cx="487363" cy="487363"/>
          </a:xfrm>
          <a:prstGeom prst="rect">
            <a:avLst/>
          </a:prstGeom>
        </p:spPr>
      </p:pic>
      <p:sp>
        <p:nvSpPr>
          <p:cNvPr id="3" name="正方形/長方形 2">
            <a:extLst>
              <a:ext uri="{FF2B5EF4-FFF2-40B4-BE49-F238E27FC236}">
                <a16:creationId xmlns:a16="http://schemas.microsoft.com/office/drawing/2014/main" id="{3B949F20-56C0-CF55-95A6-A7389D3800ED}"/>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1392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BB5BC708-6E7E-B276-27C6-B9CC94543945}"/>
              </a:ext>
            </a:extLst>
          </p:cNvPr>
          <p:cNvGraphicFramePr>
            <a:graphicFrameLocks noGrp="1"/>
          </p:cNvGraphicFramePr>
          <p:nvPr>
            <p:extLst>
              <p:ext uri="{D42A27DB-BD31-4B8C-83A1-F6EECF244321}">
                <p14:modId xmlns:p14="http://schemas.microsoft.com/office/powerpoint/2010/main" val="183589244"/>
              </p:ext>
            </p:extLst>
          </p:nvPr>
        </p:nvGraphicFramePr>
        <p:xfrm>
          <a:off x="598163" y="472440"/>
          <a:ext cx="9066100" cy="2956560"/>
        </p:xfrm>
        <a:graphic>
          <a:graphicData uri="http://schemas.openxmlformats.org/drawingml/2006/table">
            <a:tbl>
              <a:tblPr firstRow="1" bandRow="1">
                <a:tableStyleId>{5940675A-B579-460E-94D1-54222C63F5DA}</a:tableStyleId>
              </a:tblPr>
              <a:tblGrid>
                <a:gridCol w="1087512">
                  <a:extLst>
                    <a:ext uri="{9D8B030D-6E8A-4147-A177-3AD203B41FA5}">
                      <a16:colId xmlns:a16="http://schemas.microsoft.com/office/drawing/2014/main" val="2493181522"/>
                    </a:ext>
                  </a:extLst>
                </a:gridCol>
                <a:gridCol w="7978588">
                  <a:extLst>
                    <a:ext uri="{9D8B030D-6E8A-4147-A177-3AD203B41FA5}">
                      <a16:colId xmlns:a16="http://schemas.microsoft.com/office/drawing/2014/main" val="3461165622"/>
                    </a:ext>
                  </a:extLst>
                </a:gridCol>
              </a:tblGrid>
              <a:tr h="224318">
                <a:tc gridSpan="2">
                  <a:txBody>
                    <a:bodyPr/>
                    <a:lstStyle/>
                    <a:p>
                      <a:r>
                        <a:rPr kumimoji="1" lang="ja-JP" altLang="en-US"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２．竹木の共有者各自による枝の切除</a:t>
                      </a:r>
                      <a:endParaRPr kumimoji="1" lang="ja-JP" altLang="en-US" sz="2200" b="0" dirty="0">
                        <a:latin typeface="UD デジタル 教科書体 N-R" panose="02020400000000000000" pitchFamily="17" charset="-128"/>
                        <a:ea typeface="UD デジタル 教科書体 N-R" panose="02020400000000000000" pitchFamily="17" charset="-128"/>
                      </a:endParaRPr>
                    </a:p>
                  </a:txBody>
                  <a:tcPr anchor="ctr"/>
                </a:tc>
                <a:tc hMerge="1">
                  <a:txBody>
                    <a:bodyPr/>
                    <a:lstStyle/>
                    <a:p>
                      <a:endParaRPr kumimoji="1" lang="ja-JP" altLang="en-US" sz="18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2684808380"/>
                  </a:ext>
                </a:extLst>
              </a:tr>
              <a:tr h="224318">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竹木が共有物である場合には、各共有者が越境している枝を切</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り取ることができる。（新民法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233Ⅱ</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→竹木の共有者の一人から承諾を得れば、越境された土地の所有</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者などの他人がその共有者に代わって枝を切り取ることができ</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る。</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→越境された土地の所有者は、竹木の共有者の一人に対しその枝</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の切除を求めることができ、その切除を命ずる判決を得れば、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代替執行（民事執行法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171Ⅰ</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Ⅳ</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）が可能。</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4255029940"/>
                  </a:ext>
                </a:extLst>
              </a:tr>
            </a:tbl>
          </a:graphicData>
        </a:graphic>
      </p:graphicFrame>
      <p:sp>
        <p:nvSpPr>
          <p:cNvPr id="3" name="テキスト ボックス 2">
            <a:extLst>
              <a:ext uri="{FF2B5EF4-FFF2-40B4-BE49-F238E27FC236}">
                <a16:creationId xmlns:a16="http://schemas.microsoft.com/office/drawing/2014/main" id="{79F1325C-4AE4-6373-80E7-F9DBB1A4E353}"/>
              </a:ext>
            </a:extLst>
          </p:cNvPr>
          <p:cNvSpPr txBox="1"/>
          <p:nvPr/>
        </p:nvSpPr>
        <p:spPr>
          <a:xfrm>
            <a:off x="598163" y="3657600"/>
            <a:ext cx="8895461" cy="646331"/>
          </a:xfrm>
          <a:prstGeom prst="rect">
            <a:avLst/>
          </a:prstGeom>
          <a:noFill/>
        </p:spPr>
        <p:txBody>
          <a:bodyPr wrap="square" rtlCol="0">
            <a:spAutoFit/>
          </a:bodyPr>
          <a:lstStyle/>
          <a:p>
            <a:r>
              <a:rPr kumimoji="1" lang="ja-JP" altLang="en-US" dirty="0"/>
              <a:t>＊「民法の改正（所有者不明土地関係）の主な改正項目について」（法務省）参照</a:t>
            </a:r>
            <a:endParaRPr kumimoji="1" lang="en-US" altLang="ja-JP" dirty="0"/>
          </a:p>
          <a:p>
            <a:r>
              <a:rPr kumimoji="1" lang="ja-JP" altLang="en-US" dirty="0"/>
              <a:t>＊「民法等の一部を改正する法律」（法務省）参照</a:t>
            </a:r>
          </a:p>
        </p:txBody>
      </p:sp>
      <p:pic>
        <p:nvPicPr>
          <p:cNvPr id="4" name="録音したサウンド">
            <a:hlinkClick r:id="" action="ppaction://media"/>
            <a:extLst>
              <a:ext uri="{FF2B5EF4-FFF2-40B4-BE49-F238E27FC236}">
                <a16:creationId xmlns:a16="http://schemas.microsoft.com/office/drawing/2014/main" id="{20BD1D9C-B7F8-E7D6-4848-5DA24D3788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64973" y="472440"/>
            <a:ext cx="487363" cy="487363"/>
          </a:xfrm>
          <a:prstGeom prst="rect">
            <a:avLst/>
          </a:prstGeom>
        </p:spPr>
      </p:pic>
      <p:sp>
        <p:nvSpPr>
          <p:cNvPr id="5" name="正方形/長方形 4">
            <a:extLst>
              <a:ext uri="{FF2B5EF4-FFF2-40B4-BE49-F238E27FC236}">
                <a16:creationId xmlns:a16="http://schemas.microsoft.com/office/drawing/2014/main" id="{246C4197-7BC1-B0D1-47EC-6E6A20D22C7A}"/>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23756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7533BB7-195F-3ED9-5D06-BDB58E22CDED}"/>
              </a:ext>
            </a:extLst>
          </p:cNvPr>
          <p:cNvSpPr txBox="1"/>
          <p:nvPr/>
        </p:nvSpPr>
        <p:spPr>
          <a:xfrm>
            <a:off x="448235" y="304800"/>
            <a:ext cx="9197789" cy="6063198"/>
          </a:xfrm>
          <a:prstGeom prst="rect">
            <a:avLst/>
          </a:prstGeom>
          <a:noFill/>
        </p:spPr>
        <p:txBody>
          <a:bodyPr wrap="square" rtlCol="0">
            <a:spAutoFit/>
          </a:bodyPr>
          <a:lstStyle/>
          <a:p>
            <a:r>
              <a:rPr kumimoji="1" lang="ja-JP" altLang="en-US" sz="2800" dirty="0">
                <a:latin typeface="UD デジタル 教科書体 NP-R" panose="02020400000000000000" pitchFamily="18" charset="-128"/>
                <a:ea typeface="UD デジタル 教科書体 NP-R" panose="02020400000000000000" pitchFamily="18" charset="-128"/>
              </a:rPr>
              <a:t>１．民法改正の目的</a:t>
            </a:r>
            <a:endParaRPr kumimoji="1" lang="en-US" altLang="ja-JP" sz="2800" dirty="0">
              <a:latin typeface="UD デジタル 教科書体 NP-R" panose="02020400000000000000" pitchFamily="18" charset="-128"/>
              <a:ea typeface="UD デジタル 教科書体 NP-R" panose="02020400000000000000" pitchFamily="18" charset="-128"/>
            </a:endParaRPr>
          </a:p>
          <a:p>
            <a:pPr algn="l"/>
            <a:endParaRPr kumimoji="1" lang="en-US" altLang="ja-JP" sz="2400" dirty="0">
              <a:latin typeface="UD デジタル 教科書体 NP-R" panose="02020400000000000000" pitchFamily="18" charset="-128"/>
              <a:ea typeface="UD デジタル 教科書体 NP-R" panose="02020400000000000000" pitchFamily="18" charset="-128"/>
            </a:endParaRPr>
          </a:p>
          <a:p>
            <a:pPr algn="l"/>
            <a:r>
              <a:rPr kumimoji="1" lang="ja-JP" altLang="en-US" sz="2400" dirty="0">
                <a:latin typeface="UD デジタル 教科書体 NP-R" panose="02020400000000000000" pitchFamily="18" charset="-128"/>
                <a:ea typeface="UD デジタル 教科書体 NP-R" panose="02020400000000000000" pitchFamily="18" charset="-128"/>
              </a:rPr>
              <a:t>　　　</a:t>
            </a:r>
            <a:r>
              <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rPr>
              <a:t>2023</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年</a:t>
            </a:r>
            <a:r>
              <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rPr>
              <a:t>4</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月に施行される民法改正は、近年、問題となってい</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る所有者不明土地（所有者が不明な土地・所有者が判明して</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いてもその所在が不明な土地）の問題の解決を目的として、</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不動産登記法等の改正（</a:t>
            </a:r>
            <a:r>
              <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rPr>
              <a:t>2024</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年</a:t>
            </a:r>
            <a:r>
              <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rPr>
              <a:t>4</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月）とともに行われました。</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　　　民法では、所有者不明土地の利用・管理を行いやすくする</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ため諸制度</a:t>
            </a:r>
            <a:r>
              <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rPr>
              <a:t>(</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共有制度・財産管理制度など</a:t>
            </a:r>
            <a:r>
              <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rPr>
              <a:t>)</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の見直しが行われ、</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所有者不明土地を利用しやすくなるような改正がなされてい</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ます。</a:t>
            </a: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今回の改正で、共有制度、財産管理制度、相続制度や相隣　</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関係がどう変わったか、確認していきましょう。</a:t>
            </a:r>
            <a:b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br>
            <a:endPar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P-R" panose="02020400000000000000" pitchFamily="18" charset="-128"/>
              <a:ea typeface="UD デジタル 教科書体 NP-R" panose="02020400000000000000" pitchFamily="18" charset="-128"/>
            </a:endParaRPr>
          </a:p>
        </p:txBody>
      </p:sp>
      <p:pic>
        <p:nvPicPr>
          <p:cNvPr id="3" name="録音したサウンド">
            <a:hlinkClick r:id="" action="ppaction://media"/>
            <a:extLst>
              <a:ext uri="{FF2B5EF4-FFF2-40B4-BE49-F238E27FC236}">
                <a16:creationId xmlns:a16="http://schemas.microsoft.com/office/drawing/2014/main" id="{2FF7D153-1DF9-66F9-AED0-C8CA430AE8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97537" y="396502"/>
            <a:ext cx="487363" cy="487363"/>
          </a:xfrm>
          <a:prstGeom prst="rect">
            <a:avLst/>
          </a:prstGeom>
        </p:spPr>
      </p:pic>
      <p:sp>
        <p:nvSpPr>
          <p:cNvPr id="4" name="正方形/長方形 3">
            <a:extLst>
              <a:ext uri="{FF2B5EF4-FFF2-40B4-BE49-F238E27FC236}">
                <a16:creationId xmlns:a16="http://schemas.microsoft.com/office/drawing/2014/main" id="{02BA6783-737D-758C-1DDA-7CE46209A415}"/>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87378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F2EA2B1-3458-C46C-EF75-B5E992130233}"/>
              </a:ext>
            </a:extLst>
          </p:cNvPr>
          <p:cNvSpPr txBox="1"/>
          <p:nvPr/>
        </p:nvSpPr>
        <p:spPr>
          <a:xfrm>
            <a:off x="555812" y="35857"/>
            <a:ext cx="9135035" cy="6432530"/>
          </a:xfrm>
          <a:prstGeom prst="rect">
            <a:avLst/>
          </a:prstGeom>
          <a:noFill/>
        </p:spPr>
        <p:txBody>
          <a:bodyPr wrap="square" rtlCol="0">
            <a:spAutoFit/>
          </a:bodyPr>
          <a:lstStyle/>
          <a:p>
            <a:r>
              <a:rPr kumimoji="1" lang="ja-JP" altLang="en-US" sz="2800" dirty="0">
                <a:latin typeface="UD デジタル 教科書体 NP-R" panose="02020400000000000000" pitchFamily="18" charset="-128"/>
                <a:ea typeface="UD デジタル 教科書体 NP-R" panose="02020400000000000000" pitchFamily="18" charset="-128"/>
              </a:rPr>
              <a:t>２．旧民法問題点の所在と</a:t>
            </a:r>
            <a:r>
              <a:rPr kumimoji="1" lang="en-US" altLang="ja-JP" sz="2800" dirty="0">
                <a:latin typeface="UD デジタル 教科書体 NP-R" panose="02020400000000000000" pitchFamily="18" charset="-128"/>
                <a:ea typeface="UD デジタル 教科書体 NP-R" panose="02020400000000000000" pitchFamily="18" charset="-128"/>
              </a:rPr>
              <a:t>4</a:t>
            </a:r>
            <a:r>
              <a:rPr kumimoji="1" lang="ja-JP" altLang="en-US" sz="2800" dirty="0">
                <a:latin typeface="UD デジタル 教科書体 NP-R" panose="02020400000000000000" pitchFamily="18" charset="-128"/>
                <a:ea typeface="UD デジタル 教科書体 NP-R" panose="02020400000000000000" pitchFamily="18" charset="-128"/>
              </a:rPr>
              <a:t>つの改正項目</a:t>
            </a:r>
            <a:endParaRPr kumimoji="1" lang="en-US" altLang="ja-JP" sz="2800" dirty="0">
              <a:latin typeface="UD デジタル 教科書体 NP-R" panose="02020400000000000000" pitchFamily="18" charset="-128"/>
              <a:ea typeface="UD デジタル 教科書体 NP-R" panose="02020400000000000000" pitchFamily="18" charset="-128"/>
            </a:endParaRPr>
          </a:p>
          <a:p>
            <a:r>
              <a:rPr kumimoji="1" lang="ja-JP" altLang="en-US" sz="2400" dirty="0">
                <a:latin typeface="UD デジタル 教科書体 NP-R" panose="02020400000000000000" pitchFamily="18" charset="-128"/>
                <a:ea typeface="UD デジタル 教科書体 NP-R" panose="02020400000000000000" pitchFamily="18" charset="-128"/>
              </a:rPr>
              <a:t>（</a:t>
            </a:r>
            <a:r>
              <a:rPr kumimoji="1" lang="en-US" altLang="ja-JP" sz="2400" dirty="0">
                <a:latin typeface="UD デジタル 教科書体 NP-R" panose="02020400000000000000" pitchFamily="18" charset="-128"/>
                <a:ea typeface="UD デジタル 教科書体 NP-R" panose="02020400000000000000" pitchFamily="18" charset="-128"/>
              </a:rPr>
              <a:t>1</a:t>
            </a:r>
            <a:r>
              <a:rPr kumimoji="1" lang="ja-JP" altLang="en-US" sz="2400" dirty="0">
                <a:latin typeface="UD デジタル 教科書体 NP-R" panose="02020400000000000000" pitchFamily="18" charset="-128"/>
                <a:ea typeface="UD デジタル 教科書体 NP-R" panose="02020400000000000000" pitchFamily="18" charset="-128"/>
              </a:rPr>
              <a:t>）問題の所在</a:t>
            </a:r>
            <a:endParaRPr kumimoji="1" lang="en-US" altLang="ja-JP" sz="2400" dirty="0">
              <a:latin typeface="UD デジタル 教科書体 NP-R" panose="02020400000000000000" pitchFamily="18" charset="-128"/>
              <a:ea typeface="UD デジタル 教科書体 NP-R" panose="02020400000000000000" pitchFamily="18" charset="-128"/>
            </a:endParaRPr>
          </a:p>
          <a:p>
            <a:r>
              <a:rPr kumimoji="1" lang="ja-JP" altLang="en-US" sz="2400" dirty="0">
                <a:latin typeface="UD デジタル 教科書体 NP-R" panose="02020400000000000000" pitchFamily="18" charset="-128"/>
                <a:ea typeface="UD デジタル 教科書体 NP-R" panose="02020400000000000000" pitchFamily="18" charset="-128"/>
              </a:rPr>
              <a:t>　　①　調査を尽くしても土地の所在者が特定できず、又は所在</a:t>
            </a:r>
            <a:endParaRPr kumimoji="1" lang="en-US" altLang="ja-JP" sz="2400" dirty="0">
              <a:latin typeface="UD デジタル 教科書体 NP-R" panose="02020400000000000000" pitchFamily="18" charset="-128"/>
              <a:ea typeface="UD デジタル 教科書体 NP-R" panose="02020400000000000000" pitchFamily="18" charset="-128"/>
            </a:endParaRPr>
          </a:p>
          <a:p>
            <a:r>
              <a:rPr kumimoji="1" lang="ja-JP" altLang="en-US" sz="2400" dirty="0">
                <a:latin typeface="UD デジタル 教科書体 NP-R" panose="02020400000000000000" pitchFamily="18" charset="-128"/>
                <a:ea typeface="UD デジタル 教科書体 NP-R" panose="02020400000000000000" pitchFamily="18" charset="-128"/>
              </a:rPr>
              <a:t>　　　　が不明な場合には、土地の円滑な利用が困難</a:t>
            </a:r>
            <a:endParaRPr kumimoji="1" lang="en-US" altLang="ja-JP" sz="2400" dirty="0">
              <a:latin typeface="UD デジタル 教科書体 NP-R" panose="02020400000000000000" pitchFamily="18" charset="-128"/>
              <a:ea typeface="UD デジタル 教科書体 NP-R" panose="02020400000000000000" pitchFamily="18" charset="-128"/>
            </a:endParaRPr>
          </a:p>
          <a:p>
            <a:r>
              <a:rPr kumimoji="1" lang="ja-JP" altLang="en-US" sz="2400" dirty="0">
                <a:latin typeface="UD デジタル 教科書体 NP-R" panose="02020400000000000000" pitchFamily="18" charset="-128"/>
                <a:ea typeface="UD デジタル 教科書体 NP-R" panose="02020400000000000000" pitchFamily="18" charset="-128"/>
              </a:rPr>
              <a:t>　　②　所有者不明土地問題を契機に、旧民法の規律が現代の社</a:t>
            </a:r>
            <a:endParaRPr kumimoji="1" lang="en-US" altLang="ja-JP" sz="2400" dirty="0">
              <a:latin typeface="UD デジタル 教科書体 NP-R" panose="02020400000000000000" pitchFamily="18" charset="-128"/>
              <a:ea typeface="UD デジタル 教科書体 NP-R" panose="02020400000000000000" pitchFamily="18" charset="-128"/>
            </a:endParaRPr>
          </a:p>
          <a:p>
            <a:r>
              <a:rPr kumimoji="1" lang="ja-JP" altLang="en-US" sz="2400" dirty="0">
                <a:latin typeface="UD デジタル 教科書体 NP-R" panose="02020400000000000000" pitchFamily="18" charset="-128"/>
                <a:ea typeface="UD デジタル 教科書体 NP-R" panose="02020400000000000000" pitchFamily="18" charset="-128"/>
              </a:rPr>
              <a:t>　　　　会にそぐわないことが顕在化</a:t>
            </a:r>
            <a:endParaRPr kumimoji="1" lang="en-US" altLang="ja-JP" sz="2400" dirty="0">
              <a:latin typeface="UD デジタル 教科書体 NP-R" panose="02020400000000000000" pitchFamily="18" charset="-128"/>
              <a:ea typeface="UD デジタル 教科書体 NP-R" panose="02020400000000000000" pitchFamily="18" charset="-128"/>
            </a:endParaRPr>
          </a:p>
          <a:p>
            <a:r>
              <a:rPr kumimoji="1" lang="ja-JP" altLang="en-US" sz="2400" dirty="0">
                <a:latin typeface="UD デジタル 教科書体 NP-R" panose="02020400000000000000" pitchFamily="18" charset="-128"/>
                <a:ea typeface="UD デジタル 教科書体 NP-R" panose="02020400000000000000" pitchFamily="18" charset="-128"/>
              </a:rPr>
              <a:t>（</a:t>
            </a:r>
            <a:r>
              <a:rPr kumimoji="1" lang="en-US" altLang="ja-JP" sz="2400" dirty="0">
                <a:latin typeface="UD デジタル 教科書体 NP-R" panose="02020400000000000000" pitchFamily="18" charset="-128"/>
                <a:ea typeface="UD デジタル 教科書体 NP-R" panose="02020400000000000000" pitchFamily="18" charset="-128"/>
              </a:rPr>
              <a:t>2</a:t>
            </a:r>
            <a:r>
              <a:rPr kumimoji="1" lang="ja-JP" altLang="en-US" sz="2400" dirty="0">
                <a:latin typeface="UD デジタル 教科書体 NP-R" panose="02020400000000000000" pitchFamily="18" charset="-128"/>
                <a:ea typeface="UD デジタル 教科書体 NP-R" panose="02020400000000000000" pitchFamily="18" charset="-128"/>
              </a:rPr>
              <a:t>）</a:t>
            </a:r>
            <a:r>
              <a:rPr kumimoji="1" lang="en-US" altLang="ja-JP" sz="2400" dirty="0">
                <a:latin typeface="UD デジタル 教科書体 NP-R" panose="02020400000000000000" pitchFamily="18" charset="-128"/>
                <a:ea typeface="UD デジタル 教科書体 NP-R" panose="02020400000000000000" pitchFamily="18" charset="-128"/>
              </a:rPr>
              <a:t>4</a:t>
            </a:r>
            <a:r>
              <a:rPr kumimoji="1" lang="ja-JP" altLang="en-US" sz="2400" dirty="0">
                <a:latin typeface="UD デジタル 教科書体 NP-R" panose="02020400000000000000" pitchFamily="18" charset="-128"/>
                <a:ea typeface="UD デジタル 教科書体 NP-R" panose="02020400000000000000" pitchFamily="18" charset="-128"/>
              </a:rPr>
              <a:t>つの改正項目</a:t>
            </a:r>
            <a:endParaRPr kumimoji="1" lang="en-US" altLang="ja-JP" sz="2400" dirty="0">
              <a:latin typeface="UD デジタル 教科書体 NP-R" panose="02020400000000000000" pitchFamily="18" charset="-128"/>
              <a:ea typeface="UD デジタル 教科書体 NP-R" panose="02020400000000000000" pitchFamily="18" charset="-128"/>
            </a:endParaRPr>
          </a:p>
          <a:p>
            <a:r>
              <a:rPr kumimoji="1" lang="ja-JP" altLang="en-US" sz="2400" dirty="0">
                <a:latin typeface="UD デジタル 教科書体 NP-R" panose="02020400000000000000" pitchFamily="18" charset="-128"/>
                <a:ea typeface="UD デジタル 教科書体 NP-R" panose="02020400000000000000" pitchFamily="18" charset="-128"/>
              </a:rPr>
              <a:t>　　①　相隣（そうりん）関係規定の見直し</a:t>
            </a:r>
            <a:endParaRPr kumimoji="1" lang="en-US" altLang="ja-JP" sz="2400" dirty="0">
              <a:latin typeface="UD デジタル 教科書体 NP-R" panose="02020400000000000000" pitchFamily="18" charset="-128"/>
              <a:ea typeface="UD デジタル 教科書体 NP-R" panose="02020400000000000000" pitchFamily="18" charset="-128"/>
            </a:endParaRPr>
          </a:p>
          <a:p>
            <a:r>
              <a:rPr kumimoji="1" lang="ja-JP" altLang="en-US" sz="2400" dirty="0">
                <a:latin typeface="UD デジタル 教科書体 NP-R" panose="02020400000000000000" pitchFamily="18" charset="-128"/>
                <a:ea typeface="UD デジタル 教科書体 NP-R" panose="02020400000000000000" pitchFamily="18" charset="-128"/>
              </a:rPr>
              <a:t>　　　　⇒ライフラインの設備設置権等の規律の整備</a:t>
            </a:r>
            <a:endParaRPr kumimoji="1" lang="en-US" altLang="ja-JP" sz="2000" dirty="0">
              <a:latin typeface="UD デジタル 教科書体 NP-R" panose="02020400000000000000" pitchFamily="18" charset="-128"/>
              <a:ea typeface="UD デジタル 教科書体 NP-R" panose="02020400000000000000" pitchFamily="18" charset="-128"/>
            </a:endParaRPr>
          </a:p>
          <a:p>
            <a:r>
              <a:rPr kumimoji="1" lang="ja-JP" altLang="en-US" sz="2400" dirty="0">
                <a:latin typeface="UD デジタル 教科書体 NP-R" panose="02020400000000000000" pitchFamily="18" charset="-128"/>
                <a:ea typeface="UD デジタル 教科書体 NP-R" panose="02020400000000000000" pitchFamily="18" charset="-128"/>
              </a:rPr>
              <a:t>　　②　共有制度の見直し</a:t>
            </a:r>
            <a:endParaRPr kumimoji="1" lang="en-US" altLang="ja-JP" sz="2400" dirty="0">
              <a:latin typeface="UD デジタル 教科書体 NP-R" panose="02020400000000000000" pitchFamily="18" charset="-128"/>
              <a:ea typeface="UD デジタル 教科書体 NP-R" panose="02020400000000000000" pitchFamily="18" charset="-128"/>
            </a:endParaRPr>
          </a:p>
          <a:p>
            <a:r>
              <a:rPr kumimoji="1" lang="ja-JP" altLang="en-US" sz="2400" dirty="0">
                <a:latin typeface="UD デジタル 教科書体 NP-R" panose="02020400000000000000" pitchFamily="18" charset="-128"/>
                <a:ea typeface="UD デジタル 教科書体 NP-R" panose="02020400000000000000" pitchFamily="18" charset="-128"/>
              </a:rPr>
              <a:t>　　　　⇒共有者不明の共有物の利用の円滑化</a:t>
            </a:r>
            <a:endParaRPr kumimoji="1" lang="en-US" altLang="ja-JP" sz="2000" dirty="0">
              <a:latin typeface="UD デジタル 教科書体 NP-R" panose="02020400000000000000" pitchFamily="18" charset="-128"/>
              <a:ea typeface="UD デジタル 教科書体 NP-R" panose="02020400000000000000" pitchFamily="18" charset="-128"/>
            </a:endParaRPr>
          </a:p>
          <a:p>
            <a:r>
              <a:rPr kumimoji="1" lang="ja-JP" altLang="en-US" sz="2400" dirty="0">
                <a:latin typeface="UD デジタル 教科書体 NP-R" panose="02020400000000000000" pitchFamily="18" charset="-128"/>
                <a:ea typeface="UD デジタル 教科書体 NP-R" panose="02020400000000000000" pitchFamily="18" charset="-128"/>
              </a:rPr>
              <a:t>　　③　財産管理制度の見直し</a:t>
            </a:r>
            <a:endParaRPr kumimoji="1" lang="en-US" altLang="ja-JP" sz="2400" dirty="0">
              <a:latin typeface="UD デジタル 教科書体 NP-R" panose="02020400000000000000" pitchFamily="18" charset="-128"/>
              <a:ea typeface="UD デジタル 教科書体 NP-R" panose="02020400000000000000" pitchFamily="18" charset="-128"/>
            </a:endParaRPr>
          </a:p>
          <a:p>
            <a:r>
              <a:rPr kumimoji="1" lang="ja-JP" altLang="en-US" sz="2400" dirty="0">
                <a:latin typeface="UD デジタル 教科書体 NP-R" panose="02020400000000000000" pitchFamily="18" charset="-128"/>
                <a:ea typeface="UD デジタル 教科書体 NP-R" panose="02020400000000000000" pitchFamily="18" charset="-128"/>
              </a:rPr>
              <a:t>　　　　⇒所有者不明・管理不全の土地・建物管理制度の創設</a:t>
            </a:r>
            <a:endParaRPr kumimoji="1" lang="en-US" altLang="ja-JP" sz="2400" dirty="0">
              <a:latin typeface="UD デジタル 教科書体 NP-R" panose="02020400000000000000" pitchFamily="18" charset="-128"/>
              <a:ea typeface="UD デジタル 教科書体 NP-R" panose="02020400000000000000" pitchFamily="18" charset="-128"/>
            </a:endParaRPr>
          </a:p>
          <a:p>
            <a:r>
              <a:rPr kumimoji="1" lang="ja-JP" altLang="en-US" sz="2400" dirty="0">
                <a:latin typeface="UD デジタル 教科書体 NP-R" panose="02020400000000000000" pitchFamily="18" charset="-128"/>
                <a:ea typeface="UD デジタル 教科書体 NP-R" panose="02020400000000000000" pitchFamily="18" charset="-128"/>
              </a:rPr>
              <a:t>　　④　相続制度（遺産分割）の見直し</a:t>
            </a:r>
            <a:endParaRPr kumimoji="1" lang="en-US" altLang="ja-JP" sz="2400" dirty="0">
              <a:latin typeface="UD デジタル 教科書体 NP-R" panose="02020400000000000000" pitchFamily="18" charset="-128"/>
              <a:ea typeface="UD デジタル 教科書体 NP-R" panose="02020400000000000000" pitchFamily="18" charset="-128"/>
            </a:endParaRPr>
          </a:p>
          <a:p>
            <a:r>
              <a:rPr kumimoji="1" lang="ja-JP" altLang="en-US" sz="2400" dirty="0">
                <a:latin typeface="UD デジタル 教科書体 NP-R" panose="02020400000000000000" pitchFamily="18" charset="-128"/>
                <a:ea typeface="UD デジタル 教科書体 NP-R" panose="02020400000000000000" pitchFamily="18" charset="-128"/>
              </a:rPr>
              <a:t>　　　　⇒長期間経過後の遺産分割</a:t>
            </a:r>
            <a:endParaRPr kumimoji="1" lang="en-US" altLang="ja-JP" sz="2400" dirty="0">
              <a:latin typeface="UD デジタル 教科書体 NP-R" panose="02020400000000000000" pitchFamily="18" charset="-128"/>
              <a:ea typeface="UD デジタル 教科書体 NP-R" panose="02020400000000000000" pitchFamily="18" charset="-128"/>
            </a:endParaRPr>
          </a:p>
          <a:p>
            <a:endParaRPr kumimoji="1" lang="en-US" altLang="ja-JP" sz="2400" dirty="0">
              <a:latin typeface="UD デジタル 教科書体 NP-R" panose="02020400000000000000" pitchFamily="18" charset="-128"/>
              <a:ea typeface="UD デジタル 教科書体 NP-R" panose="02020400000000000000" pitchFamily="18" charset="-128"/>
            </a:endParaRPr>
          </a:p>
          <a:p>
            <a:r>
              <a:rPr kumimoji="1" lang="ja-JP" altLang="en-US" sz="2400" dirty="0">
                <a:latin typeface="UD デジタル 教科書体 NP-R" panose="02020400000000000000" pitchFamily="18" charset="-128"/>
                <a:ea typeface="UD デジタル 教科書体 NP-R" panose="02020400000000000000" pitchFamily="18" charset="-128"/>
              </a:rPr>
              <a:t>　今回は、①の相隣関係規定の見直しについて解説します。</a:t>
            </a:r>
            <a:endParaRPr kumimoji="1" lang="ja-JP" altLang="en-US" sz="2000" dirty="0">
              <a:latin typeface="UD デジタル 教科書体 NP-R" panose="02020400000000000000" pitchFamily="18" charset="-128"/>
              <a:ea typeface="UD デジタル 教科書体 NP-R" panose="02020400000000000000" pitchFamily="18" charset="-128"/>
            </a:endParaRPr>
          </a:p>
        </p:txBody>
      </p:sp>
      <p:pic>
        <p:nvPicPr>
          <p:cNvPr id="3" name="録音したサウンド">
            <a:hlinkClick r:id="" action="ppaction://media"/>
            <a:extLst>
              <a:ext uri="{FF2B5EF4-FFF2-40B4-BE49-F238E27FC236}">
                <a16:creationId xmlns:a16="http://schemas.microsoft.com/office/drawing/2014/main" id="{BC7384CF-F40B-C907-40E9-D7A5126405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41372" y="226172"/>
            <a:ext cx="487363" cy="487363"/>
          </a:xfrm>
          <a:prstGeom prst="rect">
            <a:avLst/>
          </a:prstGeom>
        </p:spPr>
      </p:pic>
      <p:sp>
        <p:nvSpPr>
          <p:cNvPr id="4" name="正方形/長方形 3">
            <a:extLst>
              <a:ext uri="{FF2B5EF4-FFF2-40B4-BE49-F238E27FC236}">
                <a16:creationId xmlns:a16="http://schemas.microsoft.com/office/drawing/2014/main" id="{5B95D4D9-E07D-4139-9ABB-39E9CD20245D}"/>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13953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55EAE24-1D22-B925-A95B-89C118AFD16A}"/>
              </a:ext>
            </a:extLst>
          </p:cNvPr>
          <p:cNvSpPr txBox="1"/>
          <p:nvPr/>
        </p:nvSpPr>
        <p:spPr>
          <a:xfrm>
            <a:off x="484094" y="259976"/>
            <a:ext cx="9224682" cy="5693866"/>
          </a:xfrm>
          <a:prstGeom prst="rect">
            <a:avLst/>
          </a:prstGeom>
          <a:noFill/>
        </p:spPr>
        <p:txBody>
          <a:bodyPr wrap="square" rtlCol="0">
            <a:spAutoFit/>
          </a:bodyPr>
          <a:lstStyle/>
          <a:p>
            <a:r>
              <a:rPr kumimoji="1" lang="ja-JP" altLang="en-US" sz="2800" dirty="0"/>
              <a:t>３．</a:t>
            </a:r>
            <a:r>
              <a:rPr kumimoji="1" lang="ja-JP" altLang="en-US" sz="2800" dirty="0">
                <a:latin typeface="UD デジタル 教科書体 NP-R" panose="02020400000000000000" pitchFamily="18" charset="-128"/>
                <a:ea typeface="UD デジタル 教科書体 NP-R" panose="02020400000000000000" pitchFamily="18" charset="-128"/>
              </a:rPr>
              <a:t>相隣関係規定の見直し</a:t>
            </a:r>
            <a:endParaRPr kumimoji="1" lang="en-US" altLang="ja-JP" sz="2800" dirty="0">
              <a:latin typeface="UD デジタル 教科書体 NP-R" panose="02020400000000000000" pitchFamily="18" charset="-128"/>
              <a:ea typeface="UD デジタル 教科書体 NP-R" panose="02020400000000000000" pitchFamily="18"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相隣関係とは、「隣接する不動産の所有者間において、通行、</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流水、排水、境界などの問題に関して相互の土地利用を円滑に</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するために、相互にその利用や機能を調整し合う関係」のこと</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を言います。</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旧民法の相隣関係の規定では、隣地使用についてあらかじめ</a:t>
            </a:r>
            <a:endParaRPr kumimoji="1" lang="en-US" altLang="ja-JP" sz="2400" dirty="0">
              <a:solidFill>
                <a:srgbClr val="444444"/>
              </a:solidFill>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通知することとしています。しかし、原則隣人が所在不明であ</a:t>
            </a:r>
            <a:endParaRPr kumimoji="1" lang="en-US" altLang="ja-JP" sz="2400" dirty="0">
              <a:solidFill>
                <a:srgbClr val="444444"/>
              </a:solidFill>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る場合、通知ができないという課題がありました。</a:t>
            </a:r>
            <a:endParaRPr kumimoji="1" lang="en-US" altLang="ja-JP" sz="2400" dirty="0">
              <a:solidFill>
                <a:srgbClr val="444444"/>
              </a:solidFill>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444444"/>
              </a:solidFill>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今回の民法改正では、隣地使用は原則、所有者に通知するこ</a:t>
            </a:r>
            <a:endParaRPr kumimoji="1" lang="en-US" altLang="ja-JP" sz="2400" dirty="0">
              <a:solidFill>
                <a:srgbClr val="444444"/>
              </a:solidFill>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ととし、「あらかじめ通知することが困難な場合、隣地の使用</a:t>
            </a:r>
            <a:endParaRPr kumimoji="1" lang="en-US" altLang="ja-JP" sz="2400" dirty="0">
              <a:solidFill>
                <a:srgbClr val="444444"/>
              </a:solidFill>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を開始した後、遅滞なく、通知することをもって足りる」（民</a:t>
            </a:r>
            <a:endParaRPr kumimoji="1" lang="en-US" altLang="ja-JP" sz="2400" dirty="0">
              <a:solidFill>
                <a:srgbClr val="444444"/>
              </a:solidFill>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kumimoji="1" lang="en-US" altLang="ja-JP" sz="2400" dirty="0">
                <a:solidFill>
                  <a:srgbClr val="444444"/>
                </a:solidFill>
                <a:latin typeface="UD デジタル 教科書体 N-R" panose="02020400000000000000" pitchFamily="17" charset="-128"/>
                <a:ea typeface="UD デジタル 教科書体 N-R" panose="02020400000000000000" pitchFamily="17" charset="-128"/>
              </a:rPr>
              <a:t>209</a:t>
            </a:r>
            <a:r>
              <a:rPr kumimoji="1" lang="ja-JP" altLang="en-US" sz="2400" dirty="0">
                <a:solidFill>
                  <a:srgbClr val="444444"/>
                </a:solidFill>
                <a:latin typeface="UD デジタル 教科書体 N-R" panose="02020400000000000000" pitchFamily="17" charset="-128"/>
                <a:ea typeface="UD デジタル 教科書体 N-R" panose="02020400000000000000" pitchFamily="17" charset="-128"/>
              </a:rPr>
              <a:t>条</a:t>
            </a:r>
            <a:r>
              <a:rPr kumimoji="1" lang="en-US" altLang="ja-JP" sz="2400" dirty="0">
                <a:solidFill>
                  <a:srgbClr val="444444"/>
                </a:solidFill>
                <a:latin typeface="UD デジタル 教科書体 N-R" panose="02020400000000000000" pitchFamily="17" charset="-128"/>
                <a:ea typeface="UD デジタル 教科書体 N-R" panose="02020400000000000000" pitchFamily="17" charset="-128"/>
              </a:rPr>
              <a:t>3</a:t>
            </a:r>
            <a:r>
              <a:rPr kumimoji="1" lang="ja-JP" altLang="en-US" sz="2400" dirty="0">
                <a:solidFill>
                  <a:srgbClr val="444444"/>
                </a:solidFill>
                <a:latin typeface="UD デジタル 教科書体 N-R" panose="02020400000000000000" pitchFamily="17" charset="-128"/>
                <a:ea typeface="UD デジタル 教科書体 N-R" panose="02020400000000000000" pitchFamily="17" charset="-128"/>
              </a:rPr>
              <a:t>項但書）としている。</a:t>
            </a:r>
            <a:endParaRPr kumimoji="1" lang="en-US" altLang="ja-JP" sz="2400" dirty="0">
              <a:solidFill>
                <a:srgbClr val="444444"/>
              </a:solidFill>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主な相隣関係の見直しは、次のとおりです。</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0DDBE09B-6F15-E19A-CB47-839D0063DF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27090" y="376454"/>
            <a:ext cx="487363" cy="487363"/>
          </a:xfrm>
          <a:prstGeom prst="rect">
            <a:avLst/>
          </a:prstGeom>
        </p:spPr>
      </p:pic>
      <p:sp>
        <p:nvSpPr>
          <p:cNvPr id="4" name="正方形/長方形 3">
            <a:extLst>
              <a:ext uri="{FF2B5EF4-FFF2-40B4-BE49-F238E27FC236}">
                <a16:creationId xmlns:a16="http://schemas.microsoft.com/office/drawing/2014/main" id="{FF2402FC-8526-E212-036F-AF5B9C91DA11}"/>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04024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05F47CC-989E-0F7D-6445-A2E153A6C48B}"/>
              </a:ext>
            </a:extLst>
          </p:cNvPr>
          <p:cNvSpPr txBox="1"/>
          <p:nvPr/>
        </p:nvSpPr>
        <p:spPr>
          <a:xfrm>
            <a:off x="385482" y="143435"/>
            <a:ext cx="9323294" cy="6370975"/>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　隣地使用権の見直し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rPr>
              <a:t>　　　隣地使用権の内容を明確化するとともに、隣地が空き家の　</a:t>
            </a:r>
            <a:endParaRPr kumimoji="1" lang="en-US" altLang="ja-JP" sz="240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rPr>
              <a:t>場合、必要に応じ隣地使用を認めるなどの見直しをしました。</a:t>
            </a:r>
            <a:endParaRPr kumimoji="1" lang="en-US" altLang="ja-JP" sz="240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　隣地所有者及び隣地使用者への通知</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急をゆする場合</a:t>
            </a:r>
            <a:r>
              <a:rPr lang="ja-JP" altLang="en-US" sz="240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、隣地の使用を開始した後、遅滞なく、通</a:t>
            </a:r>
            <a:endParaRPr lang="en-US" altLang="ja-JP" sz="240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知することをもって足りるなどの見直しをしました。</a:t>
            </a:r>
            <a:endParaRPr lang="en-US" altLang="ja-JP" sz="240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endParaRPr kumimoji="1" lang="en-US" altLang="ja-JP" sz="120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rPr>
              <a:t>(3)</a:t>
            </a:r>
            <a:r>
              <a:rPr kumimoji="1"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kumimoji="1" lang="ja-JP" altLang="en-US" sz="2400" dirty="0">
                <a:latin typeface="UD デジタル 教科書体 N-R" panose="02020400000000000000" pitchFamily="17" charset="-128"/>
                <a:ea typeface="UD デジタル 教科書体 N-R" panose="02020400000000000000" pitchFamily="17" charset="-128"/>
              </a:rPr>
              <a:t>ライフラインの設備の設置・使用権の見直し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電気、ガス、水道などのライフライン設備</a:t>
            </a:r>
            <a:r>
              <a:rPr kumimoji="1" lang="ja-JP" altLang="en-US" sz="240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rPr>
              <a:t>設置権の明確化</a:t>
            </a:r>
            <a:endParaRPr kumimoji="1" lang="en-US" altLang="ja-JP" sz="240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とその設備を近隣の人が使用する権利等の見直しをしました。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en-US" altLang="ja-JP" sz="240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rPr>
              <a:t>(4)</a:t>
            </a:r>
            <a:r>
              <a:rPr kumimoji="1" lang="ja-JP" altLang="en-US" sz="240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sz="240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事前通知の規律の整備</a:t>
            </a:r>
            <a:endParaRPr kumimoji="1" lang="en-US" altLang="ja-JP" sz="240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事前通知方法等の内容の明確化</a:t>
            </a:r>
            <a:endParaRPr kumimoji="1" lang="en-US" altLang="ja-JP" sz="240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en-US" altLang="ja-JP" sz="2400" dirty="0">
                <a:latin typeface="UD デジタル 教科書体 N-R" panose="02020400000000000000" pitchFamily="17" charset="-128"/>
                <a:ea typeface="UD デジタル 教科書体 N-R" panose="02020400000000000000" pitchFamily="17" charset="-128"/>
              </a:rPr>
              <a:t>(5)</a:t>
            </a:r>
            <a:r>
              <a:rPr kumimoji="1" lang="ja-JP" altLang="en-US" sz="2400" dirty="0">
                <a:latin typeface="UD デジタル 教科書体 N-R" panose="02020400000000000000" pitchFamily="17" charset="-128"/>
                <a:ea typeface="UD デジタル 教科書体 N-R" panose="02020400000000000000" pitchFamily="17" charset="-128"/>
              </a:rPr>
              <a:t>　越境した竹木の枝の切り取り規定の見直し</a:t>
            </a:r>
            <a:endParaRPr kumimoji="1" lang="en-US" altLang="ja-JP" sz="240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自らが枝の切り取りできる例外規定などの見直し</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endParaRPr kumimoji="1" lang="en-US" altLang="ja-JP" sz="1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次に規定見直しの詳細について解説します。</a:t>
            </a:r>
          </a:p>
        </p:txBody>
      </p:sp>
    </p:spTree>
    <p:extLst>
      <p:ext uri="{BB962C8B-B14F-4D97-AF65-F5344CB8AC3E}">
        <p14:creationId xmlns:p14="http://schemas.microsoft.com/office/powerpoint/2010/main" val="2006491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343E509-9F8E-9BAC-D079-8C4554802FC9}"/>
              </a:ext>
            </a:extLst>
          </p:cNvPr>
          <p:cNvSpPr txBox="1"/>
          <p:nvPr/>
        </p:nvSpPr>
        <p:spPr>
          <a:xfrm>
            <a:off x="358588" y="90467"/>
            <a:ext cx="8866094" cy="1508105"/>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４．相隣関係の見直しの詳細</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）隣地使用権の見直し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200" dirty="0">
                <a:latin typeface="UD デジタル 教科書体 N-R" panose="02020400000000000000" pitchFamily="17" charset="-128"/>
                <a:ea typeface="UD デジタル 教科書体 N-R" panose="02020400000000000000" pitchFamily="17" charset="-128"/>
              </a:rPr>
              <a:t>①　旧民法の課題と見直しによる改正法</a:t>
            </a:r>
            <a:endParaRPr kumimoji="1" lang="en-US" altLang="ja-JP" sz="2200" dirty="0">
              <a:latin typeface="UD デジタル 教科書体 N-R" panose="02020400000000000000" pitchFamily="17" charset="-128"/>
              <a:ea typeface="UD デジタル 教科書体 N-R" panose="02020400000000000000" pitchFamily="17" charset="-128"/>
            </a:endParaRPr>
          </a:p>
        </p:txBody>
      </p:sp>
      <p:graphicFrame>
        <p:nvGraphicFramePr>
          <p:cNvPr id="3" name="表 2">
            <a:extLst>
              <a:ext uri="{FF2B5EF4-FFF2-40B4-BE49-F238E27FC236}">
                <a16:creationId xmlns:a16="http://schemas.microsoft.com/office/drawing/2014/main" id="{CCF5DCA5-AE87-DA22-D7D4-5B5C3FA2760A}"/>
              </a:ext>
            </a:extLst>
          </p:cNvPr>
          <p:cNvGraphicFramePr>
            <a:graphicFrameLocks noGrp="1"/>
          </p:cNvGraphicFramePr>
          <p:nvPr>
            <p:extLst>
              <p:ext uri="{D42A27DB-BD31-4B8C-83A1-F6EECF244321}">
                <p14:modId xmlns:p14="http://schemas.microsoft.com/office/powerpoint/2010/main" val="1989265308"/>
              </p:ext>
            </p:extLst>
          </p:nvPr>
        </p:nvGraphicFramePr>
        <p:xfrm>
          <a:off x="268941" y="1598572"/>
          <a:ext cx="9529482" cy="4541520"/>
        </p:xfrm>
        <a:graphic>
          <a:graphicData uri="http://schemas.openxmlformats.org/drawingml/2006/table">
            <a:tbl>
              <a:tblPr firstRow="1" bandRow="1">
                <a:tableStyleId>{5940675A-B579-460E-94D1-54222C63F5DA}</a:tableStyleId>
              </a:tblPr>
              <a:tblGrid>
                <a:gridCol w="1132216">
                  <a:extLst>
                    <a:ext uri="{9D8B030D-6E8A-4147-A177-3AD203B41FA5}">
                      <a16:colId xmlns:a16="http://schemas.microsoft.com/office/drawing/2014/main" val="2493181522"/>
                    </a:ext>
                  </a:extLst>
                </a:gridCol>
                <a:gridCol w="8397266">
                  <a:extLst>
                    <a:ext uri="{9D8B030D-6E8A-4147-A177-3AD203B41FA5}">
                      <a16:colId xmlns:a16="http://schemas.microsoft.com/office/drawing/2014/main" val="3461165622"/>
                    </a:ext>
                  </a:extLst>
                </a:gridCol>
              </a:tblGrid>
              <a:tr h="224318">
                <a:tc>
                  <a:txBody>
                    <a:bodyPr/>
                    <a:lstStyle/>
                    <a:p>
                      <a:r>
                        <a:rPr kumimoji="1" lang="ja-JP" altLang="en-US" sz="1800" b="0" dirty="0">
                          <a:latin typeface="UD デジタル 教科書体 N-R" panose="02020400000000000000" pitchFamily="17" charset="-128"/>
                          <a:ea typeface="UD デジタル 教科書体 N-R" panose="02020400000000000000" pitchFamily="17" charset="-128"/>
                        </a:rPr>
                        <a:t>旧民法</a:t>
                      </a:r>
                    </a:p>
                  </a:txBody>
                  <a:tcPr anchor="ctr"/>
                </a:tc>
                <a:tc>
                  <a:txBody>
                    <a:bodyPr/>
                    <a:lstStyle/>
                    <a:p>
                      <a:r>
                        <a:rPr kumimoji="1" lang="ja-JP" altLang="en-US" sz="1800" b="0" dirty="0">
                          <a:latin typeface="UD デジタル 教科書体 N-R" panose="02020400000000000000" pitchFamily="17" charset="-128"/>
                          <a:ea typeface="UD デジタル 教科書体 N-R" panose="02020400000000000000" pitchFamily="17" charset="-128"/>
                        </a:rPr>
                        <a:t>土地の所有者は、境界又はその付近において障壁又は建物を築造し又は修繕するために必要な範囲内で、隣地の使用を請求するこことができる（旧民</a:t>
                      </a:r>
                      <a:r>
                        <a:rPr kumimoji="1" lang="en-US" altLang="ja-JP" sz="1800" b="0" dirty="0">
                          <a:latin typeface="UD デジタル 教科書体 N-R" panose="02020400000000000000" pitchFamily="17" charset="-128"/>
                          <a:ea typeface="UD デジタル 教科書体 N-R" panose="02020400000000000000" pitchFamily="17" charset="-128"/>
                        </a:rPr>
                        <a:t>209</a:t>
                      </a:r>
                      <a:r>
                        <a:rPr kumimoji="1" lang="ja-JP" altLang="en-US" sz="1800" b="0" dirty="0">
                          <a:latin typeface="UD デジタル 教科書体 N-R" panose="02020400000000000000" pitchFamily="17" charset="-128"/>
                          <a:ea typeface="UD デジタル 教科書体 N-R" panose="02020400000000000000" pitchFamily="17" charset="-128"/>
                        </a:rPr>
                        <a:t>条）</a:t>
                      </a:r>
                    </a:p>
                  </a:txBody>
                  <a:tcPr/>
                </a:tc>
                <a:extLst>
                  <a:ext uri="{0D108BD9-81ED-4DB2-BD59-A6C34878D82A}">
                    <a16:rowId xmlns:a16="http://schemas.microsoft.com/office/drawing/2014/main" val="4255029940"/>
                  </a:ext>
                </a:extLst>
              </a:tr>
              <a:tr h="370840">
                <a:tc>
                  <a:txBody>
                    <a:bodyPr/>
                    <a:lstStyle/>
                    <a:p>
                      <a:r>
                        <a:rPr kumimoji="1" lang="ja-JP" altLang="en-US" sz="1800" b="0" dirty="0">
                          <a:latin typeface="UD デジタル 教科書体 N-R" panose="02020400000000000000" pitchFamily="17" charset="-128"/>
                          <a:ea typeface="UD デジタル 教科書体 N-R" panose="02020400000000000000" pitchFamily="17" charset="-128"/>
                        </a:rPr>
                        <a:t>課　題</a:t>
                      </a:r>
                    </a:p>
                  </a:txBody>
                  <a:tcPr anchor="ctr"/>
                </a:tc>
                <a:tc>
                  <a:txBody>
                    <a:bodyPr/>
                    <a:lstStyle/>
                    <a:p>
                      <a:pPr marL="342900" indent="-342900">
                        <a:buAutoNum type="arabicPeriod"/>
                      </a:pP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「隣地の使用を請求することができる」の具体的意味が判然とせず、隣地所有者が所在不明である場合等で対応が困難</a:t>
                      </a:r>
                    </a:p>
                    <a:p>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 </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障壁・建物の築造・修繕以外の目的で隣地を使用することができるかど</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うかが不明確で、土地の利用・処分を阻害</a:t>
                      </a:r>
                      <a:endParaRPr kumimoji="1" lang="en-US" altLang="ja-JP" sz="18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3832407974"/>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1.</a:t>
                      </a:r>
                      <a:r>
                        <a:rPr kumimoji="1" lang="ja-JP" altLang="en-US"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隣地使用権の内容に関する規律の整備</a:t>
                      </a:r>
                      <a:endParaRPr kumimoji="1" lang="en-US" altLang="ja-JP" sz="2200" b="1" dirty="0">
                        <a:latin typeface="UD デジタル 教科書体 N-R" panose="02020400000000000000" pitchFamily="17" charset="-128"/>
                        <a:ea typeface="UD デジタル 教科書体 N-R" panose="02020400000000000000" pitchFamily="17" charset="-128"/>
                      </a:endParaRPr>
                    </a:p>
                  </a:txBody>
                  <a:tcPr anchor="ctr"/>
                </a:tc>
                <a:tc hMerge="1">
                  <a:txBody>
                    <a:bodyPr/>
                    <a:lstStyle/>
                    <a:p>
                      <a:endPar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1226217337"/>
                  </a:ext>
                </a:extLst>
              </a:tr>
              <a:tr h="370840">
                <a:tc>
                  <a:txBody>
                    <a:bodyPr/>
                    <a:lstStyle/>
                    <a:p>
                      <a:r>
                        <a:rPr kumimoji="1" lang="ja-JP" altLang="en-US" sz="18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⑴土地の所有者は、所定の目的のために必要な範囲内で、隣地を使用する権</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利を有する旨を明確化（新民法</a:t>
                      </a:r>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209Ⅰ</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＊隣地を使用できる権利がある場合も、一般的に、自力執行は禁止されている　</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ので、例えば、使用を拒まれた場合には妨害禁止の判決を求めることになる。</a:t>
                      </a: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＊他方で、事案ごとの判断ではあるが、例えば、隣地が空き地となっていて実</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際に使用している者がおらず、隣地の使用を妨害しようとする者もいない</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ケースでは、土地の所有者は裁判を経なくとも適法に隣地を使用できると考</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えられる。　　　　</a:t>
                      </a:r>
                    </a:p>
                  </a:txBody>
                  <a:tcPr/>
                </a:tc>
                <a:extLst>
                  <a:ext uri="{0D108BD9-81ED-4DB2-BD59-A6C34878D82A}">
                    <a16:rowId xmlns:a16="http://schemas.microsoft.com/office/drawing/2014/main" val="2755395915"/>
                  </a:ext>
                </a:extLst>
              </a:tr>
            </a:tbl>
          </a:graphicData>
        </a:graphic>
      </p:graphicFrame>
      <p:pic>
        <p:nvPicPr>
          <p:cNvPr id="4" name="録音したサウンド">
            <a:hlinkClick r:id="" action="ppaction://media"/>
            <a:extLst>
              <a:ext uri="{FF2B5EF4-FFF2-40B4-BE49-F238E27FC236}">
                <a16:creationId xmlns:a16="http://schemas.microsoft.com/office/drawing/2014/main" id="{C3B49EB9-4259-9413-766E-88316A1543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90478" y="133856"/>
            <a:ext cx="487363" cy="487363"/>
          </a:xfrm>
          <a:prstGeom prst="rect">
            <a:avLst/>
          </a:prstGeom>
        </p:spPr>
      </p:pic>
      <p:sp>
        <p:nvSpPr>
          <p:cNvPr id="5" name="正方形/長方形 4">
            <a:extLst>
              <a:ext uri="{FF2B5EF4-FFF2-40B4-BE49-F238E27FC236}">
                <a16:creationId xmlns:a16="http://schemas.microsoft.com/office/drawing/2014/main" id="{FC032878-C379-FC14-D2BD-BCEAE99A0417}"/>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81175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3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756F8FB5-1D70-A91A-4BF5-8E15DD3DF914}"/>
              </a:ext>
            </a:extLst>
          </p:cNvPr>
          <p:cNvGraphicFramePr>
            <a:graphicFrameLocks noGrp="1"/>
          </p:cNvGraphicFramePr>
          <p:nvPr>
            <p:extLst>
              <p:ext uri="{D42A27DB-BD31-4B8C-83A1-F6EECF244321}">
                <p14:modId xmlns:p14="http://schemas.microsoft.com/office/powerpoint/2010/main" val="4239668093"/>
              </p:ext>
            </p:extLst>
          </p:nvPr>
        </p:nvGraphicFramePr>
        <p:xfrm>
          <a:off x="662152" y="274320"/>
          <a:ext cx="9034569" cy="1615440"/>
        </p:xfrm>
        <a:graphic>
          <a:graphicData uri="http://schemas.openxmlformats.org/drawingml/2006/table">
            <a:tbl>
              <a:tblPr firstRow="1" bandRow="1">
                <a:tableStyleId>{5940675A-B579-460E-94D1-54222C63F5DA}</a:tableStyleId>
              </a:tblPr>
              <a:tblGrid>
                <a:gridCol w="1055981">
                  <a:extLst>
                    <a:ext uri="{9D8B030D-6E8A-4147-A177-3AD203B41FA5}">
                      <a16:colId xmlns:a16="http://schemas.microsoft.com/office/drawing/2014/main" val="2493181522"/>
                    </a:ext>
                  </a:extLst>
                </a:gridCol>
                <a:gridCol w="7978588">
                  <a:extLst>
                    <a:ext uri="{9D8B030D-6E8A-4147-A177-3AD203B41FA5}">
                      <a16:colId xmlns:a16="http://schemas.microsoft.com/office/drawing/2014/main" val="3461165622"/>
                    </a:ext>
                  </a:extLst>
                </a:gridCol>
              </a:tblGrid>
              <a:tr h="224318">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⑵ 隣地所有者・隣地使用者（賃借人等）の利益への配慮</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・隣地使用の日時・場所・方法は、隣地所有者及び隣地使用者の</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ために損害が最も少ないものを選ばなければならない（新民法</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209Ⅱ</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4255029940"/>
                  </a:ext>
                </a:extLst>
              </a:tr>
            </a:tbl>
          </a:graphicData>
        </a:graphic>
      </p:graphicFrame>
      <p:pic>
        <p:nvPicPr>
          <p:cNvPr id="3" name="録音したサウンド">
            <a:hlinkClick r:id="" action="ppaction://media"/>
            <a:extLst>
              <a:ext uri="{FF2B5EF4-FFF2-40B4-BE49-F238E27FC236}">
                <a16:creationId xmlns:a16="http://schemas.microsoft.com/office/drawing/2014/main" id="{B1BA3918-6364-64B2-E0F3-30078B4D56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14831" y="1230219"/>
            <a:ext cx="487363" cy="487363"/>
          </a:xfrm>
          <a:prstGeom prst="rect">
            <a:avLst/>
          </a:prstGeom>
        </p:spPr>
      </p:pic>
      <p:sp>
        <p:nvSpPr>
          <p:cNvPr id="4" name="正方形/長方形 3">
            <a:extLst>
              <a:ext uri="{FF2B5EF4-FFF2-40B4-BE49-F238E27FC236}">
                <a16:creationId xmlns:a16="http://schemas.microsoft.com/office/drawing/2014/main" id="{9BBDF706-A99D-1D9E-1A6C-F517FCAB1C43}"/>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61554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E8D479F-7875-2413-7980-DBC5C193C182}"/>
              </a:ext>
            </a:extLst>
          </p:cNvPr>
          <p:cNvGraphicFramePr>
            <a:graphicFrameLocks noGrp="1"/>
          </p:cNvGraphicFramePr>
          <p:nvPr>
            <p:extLst>
              <p:ext uri="{D42A27DB-BD31-4B8C-83A1-F6EECF244321}">
                <p14:modId xmlns:p14="http://schemas.microsoft.com/office/powerpoint/2010/main" val="2960299159"/>
              </p:ext>
            </p:extLst>
          </p:nvPr>
        </p:nvGraphicFramePr>
        <p:xfrm>
          <a:off x="506692" y="232614"/>
          <a:ext cx="9054352" cy="5760720"/>
        </p:xfrm>
        <a:graphic>
          <a:graphicData uri="http://schemas.openxmlformats.org/drawingml/2006/table">
            <a:tbl>
              <a:tblPr firstRow="1" bandRow="1">
                <a:tableStyleId>{5940675A-B579-460E-94D1-54222C63F5DA}</a:tableStyleId>
              </a:tblPr>
              <a:tblGrid>
                <a:gridCol w="1075764">
                  <a:extLst>
                    <a:ext uri="{9D8B030D-6E8A-4147-A177-3AD203B41FA5}">
                      <a16:colId xmlns:a16="http://schemas.microsoft.com/office/drawing/2014/main" val="170854752"/>
                    </a:ext>
                  </a:extLst>
                </a:gridCol>
                <a:gridCol w="7978588">
                  <a:extLst>
                    <a:ext uri="{9D8B030D-6E8A-4147-A177-3AD203B41FA5}">
                      <a16:colId xmlns:a16="http://schemas.microsoft.com/office/drawing/2014/main" val="3355607031"/>
                    </a:ext>
                  </a:extLst>
                </a:gridCol>
              </a:tblGrid>
              <a:tr h="370840">
                <a:tc gridSpan="2">
                  <a:txBody>
                    <a:bodyPr/>
                    <a:lstStyle/>
                    <a:p>
                      <a:r>
                        <a:rPr kumimoji="1" lang="ja-JP" altLang="en-US" sz="2200" b="1" dirty="0">
                          <a:latin typeface="UD デジタル 教科書体 N-R" panose="02020400000000000000" pitchFamily="17" charset="-128"/>
                          <a:ea typeface="UD デジタル 教科書体 N-R" panose="02020400000000000000" pitchFamily="17" charset="-128"/>
                        </a:rPr>
                        <a:t>２．隣地所有者及び隣地使用者への通知</a:t>
                      </a:r>
                    </a:p>
                  </a:txBody>
                  <a:tcPr anchor="ctr"/>
                </a:tc>
                <a:tc hMerge="1">
                  <a:txBody>
                    <a:bodyPr/>
                    <a:lstStyle/>
                    <a:p>
                      <a:endPar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2920972495"/>
                  </a:ext>
                </a:extLst>
              </a:tr>
              <a:tr h="370840">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en-US" altLang="ja-JP" sz="2000" dirty="0">
                          <a:latin typeface="UD デジタル 教科書体 N-R" panose="02020400000000000000" pitchFamily="17" charset="-128"/>
                          <a:ea typeface="UD デジタル 教科書体 N-R" panose="02020400000000000000" pitchFamily="17" charset="-128"/>
                        </a:rPr>
                        <a:t>【</a:t>
                      </a:r>
                      <a:r>
                        <a:rPr kumimoji="1" lang="ja-JP" altLang="en-US" sz="2000" dirty="0">
                          <a:latin typeface="UD デジタル 教科書体 N-R" panose="02020400000000000000" pitchFamily="17" charset="-128"/>
                          <a:ea typeface="UD デジタル 教科書体 N-R" panose="02020400000000000000" pitchFamily="17" charset="-128"/>
                        </a:rPr>
                        <a:t>原則</a:t>
                      </a:r>
                      <a:r>
                        <a:rPr kumimoji="1" lang="en-US" altLang="ja-JP" sz="2000" dirty="0">
                          <a:latin typeface="UD デジタル 教科書体 N-R" panose="02020400000000000000" pitchFamily="17" charset="-128"/>
                          <a:ea typeface="UD デジタル 教科書体 N-R" panose="02020400000000000000" pitchFamily="17" charset="-128"/>
                        </a:rPr>
                        <a:t>】</a:t>
                      </a:r>
                    </a:p>
                    <a:p>
                      <a:pPr algn="l"/>
                      <a:r>
                        <a:rPr kumimoji="1" lang="ja-JP" altLang="en-US" sz="2000" dirty="0">
                          <a:latin typeface="UD デジタル 教科書体 N-R" panose="02020400000000000000" pitchFamily="17" charset="-128"/>
                          <a:ea typeface="UD デジタル 教科書体 N-R" panose="02020400000000000000" pitchFamily="17" charset="-128"/>
                        </a:rPr>
                        <a:t>　</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隣地使用に際しては、</a:t>
                      </a:r>
                      <a:r>
                        <a:rPr lang="ja-JP" altLang="en-US" sz="20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あらかじめ（</a:t>
                      </a:r>
                      <a:r>
                        <a:rPr lang="en-US" altLang="ja-JP" sz="20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a:t>
                      </a:r>
                      <a:r>
                        <a:rPr lang="ja-JP" altLang="en-US" sz="20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、その目的、日時、場所</a:t>
                      </a:r>
                      <a:endParaRPr lang="en-US" altLang="ja-JP"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及び方法を</a:t>
                      </a:r>
                      <a:r>
                        <a:rPr lang="ja-JP" altLang="en-US" sz="20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隣地所有者に</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（隣地所有者とは別に隣地使用者がいる</a:t>
                      </a:r>
                      <a:endParaRPr lang="en-US" altLang="ja-JP"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ときは</a:t>
                      </a:r>
                      <a:r>
                        <a:rPr lang="ja-JP" altLang="en-US" sz="20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隣地使用者にも</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a:t>
                      </a:r>
                      <a:r>
                        <a:rPr lang="ja-JP" altLang="en-US" sz="20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通知</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しなければならない。（</a:t>
                      </a:r>
                      <a:r>
                        <a:rPr lang="en-US" altLang="ja-JP"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209</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条</a:t>
                      </a:r>
                      <a:r>
                        <a:rPr lang="en-US" altLang="ja-JP"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3</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項本</a:t>
                      </a:r>
                      <a:endParaRPr lang="en-US" altLang="ja-JP"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文）</a:t>
                      </a:r>
                      <a:endParaRPr lang="en-US" altLang="ja-JP"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0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a:t>
                      </a:r>
                      <a:r>
                        <a:rPr lang="en-US" altLang="ja-JP"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隣地使用の目的・日時・場所・方法に鑑み、通知の相手方が</a:t>
                      </a:r>
                      <a:r>
                        <a:rPr lang="ja-JP" altLang="en-US" sz="1800" b="0"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準備をす　</a:t>
                      </a:r>
                      <a:endParaRPr lang="en-US" altLang="ja-JP" sz="1800" b="0" i="0" u="none" strike="noStrike" baseline="0" dirty="0">
                        <a:solidFill>
                          <a:srgbClr val="FF0000"/>
                        </a:solidFill>
                        <a:latin typeface="UD デジタル 教科書体 N-R" panose="02020400000000000000" pitchFamily="17" charset="-128"/>
                        <a:ea typeface="UD デジタル 教科書体 N-R" panose="02020400000000000000" pitchFamily="17" charset="-128"/>
                      </a:endParaRPr>
                    </a:p>
                    <a:p>
                      <a:pPr algn="l"/>
                      <a:r>
                        <a:rPr lang="ja-JP" altLang="en-US" sz="1800" b="0"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　　るに足りる合理的な期間</a:t>
                      </a:r>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を置く必要</a:t>
                      </a:r>
                      <a:r>
                        <a:rPr lang="en-US" altLang="ja-JP"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a:t>
                      </a:r>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事案によるが、緊急性がない場合</a:t>
                      </a:r>
                      <a:endParaRPr lang="en-US" altLang="ja-JP"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は通常は２週間程度</a:t>
                      </a:r>
                      <a:r>
                        <a:rPr lang="en-US" altLang="ja-JP"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a:t>
                      </a:r>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a:t>
                      </a:r>
                      <a:endParaRPr lang="en-US" altLang="ja-JP"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en-US" altLang="ja-JP" sz="2000" dirty="0">
                          <a:solidFill>
                            <a:srgbClr val="000000"/>
                          </a:solidFill>
                          <a:latin typeface="UD デジタル 教科書体 N-R" panose="02020400000000000000" pitchFamily="17" charset="-128"/>
                          <a:ea typeface="UD デジタル 教科書体 N-R" panose="02020400000000000000" pitchFamily="17" charset="-128"/>
                        </a:rPr>
                        <a:t>【</a:t>
                      </a:r>
                      <a:r>
                        <a:rPr kumimoji="1" lang="ja-JP" altLang="en-US" sz="2000" dirty="0">
                          <a:solidFill>
                            <a:srgbClr val="000000"/>
                          </a:solidFill>
                          <a:latin typeface="UD デジタル 教科書体 N-R" panose="02020400000000000000" pitchFamily="17" charset="-128"/>
                          <a:ea typeface="UD デジタル 教科書体 N-R" panose="02020400000000000000" pitchFamily="17" charset="-128"/>
                        </a:rPr>
                        <a:t>例外</a:t>
                      </a:r>
                      <a:r>
                        <a:rPr kumimoji="1" lang="en-US" altLang="ja-JP" sz="2000" dirty="0">
                          <a:solidFill>
                            <a:srgbClr val="000000"/>
                          </a:solidFill>
                          <a:latin typeface="UD デジタル 教科書体 N-R" panose="02020400000000000000" pitchFamily="17" charset="-128"/>
                          <a:ea typeface="UD デジタル 教科書体 N-R" panose="02020400000000000000" pitchFamily="17" charset="-128"/>
                        </a:rPr>
                        <a:t>】</a:t>
                      </a:r>
                    </a:p>
                    <a:p>
                      <a:pPr algn="l"/>
                      <a:r>
                        <a:rPr lang="ja-JP" altLang="en-US" sz="20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　あらかじめ通知することが困難なとき</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は、隣地の使用を開始した</a:t>
                      </a:r>
                      <a:endParaRPr lang="en-US" altLang="ja-JP"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後、遅滞なく、通知することをもって足りる。</a:t>
                      </a:r>
                      <a:r>
                        <a:rPr lang="en-US" altLang="ja-JP"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(209</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条</a:t>
                      </a:r>
                      <a:r>
                        <a:rPr lang="en-US" altLang="ja-JP"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3</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項但書</a:t>
                      </a:r>
                      <a:r>
                        <a:rPr lang="en-US" altLang="ja-JP"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a:t>
                      </a:r>
                    </a:p>
                    <a:p>
                      <a:pPr algn="l"/>
                      <a:endPar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例・</a:t>
                      </a:r>
                      <a:r>
                        <a:rPr lang="ja-JP" altLang="en-US" sz="1800" b="0"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急迫の事情がある場合</a:t>
                      </a:r>
                      <a:r>
                        <a:rPr lang="en-US" altLang="ja-JP" sz="1800" b="0"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a:t>
                      </a:r>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建物の外壁が剥落する危険があるときなど</a:t>
                      </a:r>
                      <a:r>
                        <a:rPr lang="en-US" altLang="ja-JP"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a:t>
                      </a:r>
                      <a:endPar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1800" b="0"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隣地所有者が不特定又は所在不明である場合</a:t>
                      </a:r>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（現地や不動産登記</a:t>
                      </a:r>
                      <a:endParaRPr lang="en-US" altLang="ja-JP"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簿・住民票等の公的記録を調査しても所在が判明しないとき）</a:t>
                      </a:r>
                    </a:p>
                    <a:p>
                      <a:pPr algn="l"/>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 隣地所有者が不特定又は所在不明である場合は、隣地所有者が</a:t>
                      </a:r>
                      <a:endParaRPr lang="en-US" altLang="ja-JP"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特定され、その所在が判明した後に遅滞なく通知することで足り</a:t>
                      </a:r>
                      <a:r>
                        <a:rPr lang="ja-JP" altLang="en-US" sz="1800" b="0" i="0" u="none" strike="noStrike" baseline="0" dirty="0">
                          <a:solidFill>
                            <a:srgbClr val="0033CD"/>
                          </a:solidFill>
                          <a:latin typeface="UD デジタル 教科書体 N-R" panose="02020400000000000000" pitchFamily="17" charset="-128"/>
                          <a:ea typeface="UD デジタル 教科書体 N-R" panose="02020400000000000000" pitchFamily="17" charset="-128"/>
                        </a:rPr>
                        <a:t>、</a:t>
                      </a:r>
                      <a:endParaRPr lang="en-US" altLang="ja-JP" sz="1800" b="0" i="0" u="none" strike="noStrike" baseline="0" dirty="0">
                        <a:solidFill>
                          <a:srgbClr val="0033CD"/>
                        </a:solidFill>
                        <a:latin typeface="UD デジタル 教科書体 N-R" panose="02020400000000000000" pitchFamily="17" charset="-128"/>
                        <a:ea typeface="UD デジタル 教科書体 N-R" panose="02020400000000000000" pitchFamily="17" charset="-128"/>
                      </a:endParaRPr>
                    </a:p>
                    <a:p>
                      <a:pPr algn="l"/>
                      <a:r>
                        <a:rPr lang="ja-JP" altLang="en-US" sz="1800" b="0" i="0" u="none" strike="noStrike" baseline="0" dirty="0">
                          <a:solidFill>
                            <a:srgbClr val="0033CD"/>
                          </a:solidFill>
                          <a:latin typeface="UD デジタル 教科書体 N-R" panose="02020400000000000000" pitchFamily="17" charset="-128"/>
                          <a:ea typeface="UD デジタル 教科書体 N-R" panose="02020400000000000000" pitchFamily="17" charset="-128"/>
                        </a:rPr>
                        <a:t>　　　　　</a:t>
                      </a:r>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公示による意思表示（民法</a:t>
                      </a:r>
                      <a:r>
                        <a:rPr lang="en-US" altLang="ja-JP"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98</a:t>
                      </a:r>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）により通知する必要はない。</a:t>
                      </a:r>
                      <a:endParaRPr kumimoji="1" lang="en-US" altLang="ja-JP" sz="1800" dirty="0">
                        <a:solidFill>
                          <a:srgbClr val="000000"/>
                        </a:solidFill>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2258128151"/>
                  </a:ext>
                </a:extLst>
              </a:tr>
            </a:tbl>
          </a:graphicData>
        </a:graphic>
      </p:graphicFrame>
      <p:pic>
        <p:nvPicPr>
          <p:cNvPr id="2" name="録音したサウンド">
            <a:hlinkClick r:id="" action="ppaction://media"/>
            <a:extLst>
              <a:ext uri="{FF2B5EF4-FFF2-40B4-BE49-F238E27FC236}">
                <a16:creationId xmlns:a16="http://schemas.microsoft.com/office/drawing/2014/main" id="{7A8800FA-38DB-4E8F-24D3-AC88ED6F41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3255" y="232614"/>
            <a:ext cx="487363" cy="487363"/>
          </a:xfrm>
          <a:prstGeom prst="rect">
            <a:avLst/>
          </a:prstGeom>
        </p:spPr>
      </p:pic>
      <p:sp>
        <p:nvSpPr>
          <p:cNvPr id="3" name="正方形/長方形 2">
            <a:extLst>
              <a:ext uri="{FF2B5EF4-FFF2-40B4-BE49-F238E27FC236}">
                <a16:creationId xmlns:a16="http://schemas.microsoft.com/office/drawing/2014/main" id="{704F0200-41FA-370D-C71A-2380517B84DF}"/>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87586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9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BB0F7308-E988-6D49-8702-149802CF0FB6}"/>
              </a:ext>
            </a:extLst>
          </p:cNvPr>
          <p:cNvGraphicFramePr>
            <a:graphicFrameLocks noGrp="1"/>
          </p:cNvGraphicFramePr>
          <p:nvPr>
            <p:extLst>
              <p:ext uri="{D42A27DB-BD31-4B8C-83A1-F6EECF244321}">
                <p14:modId xmlns:p14="http://schemas.microsoft.com/office/powerpoint/2010/main" val="3324496382"/>
              </p:ext>
            </p:extLst>
          </p:nvPr>
        </p:nvGraphicFramePr>
        <p:xfrm>
          <a:off x="668056" y="263223"/>
          <a:ext cx="9054352" cy="3169920"/>
        </p:xfrm>
        <a:graphic>
          <a:graphicData uri="http://schemas.openxmlformats.org/drawingml/2006/table">
            <a:tbl>
              <a:tblPr firstRow="1" bandRow="1">
                <a:tableStyleId>{5940675A-B579-460E-94D1-54222C63F5DA}</a:tableStyleId>
              </a:tblPr>
              <a:tblGrid>
                <a:gridCol w="1075764">
                  <a:extLst>
                    <a:ext uri="{9D8B030D-6E8A-4147-A177-3AD203B41FA5}">
                      <a16:colId xmlns:a16="http://schemas.microsoft.com/office/drawing/2014/main" val="170854752"/>
                    </a:ext>
                  </a:extLst>
                </a:gridCol>
                <a:gridCol w="7978588">
                  <a:extLst>
                    <a:ext uri="{9D8B030D-6E8A-4147-A177-3AD203B41FA5}">
                      <a16:colId xmlns:a16="http://schemas.microsoft.com/office/drawing/2014/main" val="3355607031"/>
                    </a:ext>
                  </a:extLst>
                </a:gridCol>
              </a:tblGrid>
              <a:tr h="370840">
                <a:tc gridSpan="2">
                  <a:txBody>
                    <a:bodyPr/>
                    <a:lstStyle/>
                    <a:p>
                      <a:r>
                        <a:rPr kumimoji="1" lang="ja-JP" altLang="en-US" sz="2200" b="1" dirty="0">
                          <a:latin typeface="UD デジタル 教科書体 N-R" panose="02020400000000000000" pitchFamily="17" charset="-128"/>
                          <a:ea typeface="UD デジタル 教科書体 N-R" panose="02020400000000000000" pitchFamily="17" charset="-128"/>
                        </a:rPr>
                        <a:t>３．</a:t>
                      </a:r>
                      <a:r>
                        <a:rPr kumimoji="1" lang="ja-JP" altLang="en-US"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隣地使用が認められる目的を拡充・明確化（</a:t>
                      </a:r>
                      <a:r>
                        <a:rPr kumimoji="1" lang="en-US" altLang="ja-JP"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209</a:t>
                      </a:r>
                      <a:r>
                        <a:rPr kumimoji="1" lang="ja-JP" altLang="en-US"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条</a:t>
                      </a:r>
                      <a:r>
                        <a:rPr kumimoji="1" lang="en-US" altLang="ja-JP"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1</a:t>
                      </a:r>
                      <a:r>
                        <a:rPr kumimoji="1" lang="ja-JP" altLang="en-US"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項）</a:t>
                      </a:r>
                      <a:endParaRPr kumimoji="1" lang="ja-JP" altLang="en-US" sz="2200" b="1" dirty="0">
                        <a:latin typeface="UD デジタル 教科書体 N-R" panose="02020400000000000000" pitchFamily="17" charset="-128"/>
                        <a:ea typeface="UD デジタル 教科書体 N-R" panose="02020400000000000000" pitchFamily="17" charset="-128"/>
                      </a:endParaRPr>
                    </a:p>
                  </a:txBody>
                  <a:tcPr anchor="ctr"/>
                </a:tc>
                <a:tc hMerge="1">
                  <a:txBody>
                    <a:bodyPr/>
                    <a:lstStyle/>
                    <a:p>
                      <a:endPar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2920972495"/>
                  </a:ext>
                </a:extLst>
              </a:tr>
              <a:tr h="370840">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⑴境界線付近において、障壁、建物その他の工作物の築造、収去、</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修繕する場合</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⑵土地の境界標（土地に境界を示すための目印</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の調査・境界に関す</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る測量する場合</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⑶隣地の枝が自分の土地に越境してきている際に新民法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233</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条</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3</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項の</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規定により、その枝を切除する場合</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pPr algn="l"/>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lang="ja-JP" altLang="en-US" sz="1800" b="0" i="0" dirty="0">
                          <a:solidFill>
                            <a:srgbClr val="000000"/>
                          </a:solidFill>
                          <a:effectLst/>
                          <a:latin typeface="UD デジタル 教科書体 N-R" panose="02020400000000000000" pitchFamily="17" charset="-128"/>
                          <a:ea typeface="UD デジタル 教科書体 N-R" panose="02020400000000000000" pitchFamily="17" charset="-128"/>
                        </a:rPr>
                        <a:t>なお、隣地使用に伴って隣地所有者や隣地使用者に損害が生じた場合には</a:t>
                      </a:r>
                      <a:endParaRPr lang="en-US" altLang="ja-JP" sz="18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a:r>
                        <a:rPr lang="ja-JP" altLang="en-US" sz="1800" b="0" i="0" dirty="0">
                          <a:solidFill>
                            <a:srgbClr val="000000"/>
                          </a:solidFill>
                          <a:effectLst/>
                          <a:latin typeface="UD デジタル 教科書体 N-R" panose="02020400000000000000" pitchFamily="17" charset="-128"/>
                          <a:ea typeface="UD デジタル 教科書体 N-R" panose="02020400000000000000" pitchFamily="17" charset="-128"/>
                        </a:rPr>
                        <a:t>　償金を支払う必要があります。（民法</a:t>
                      </a:r>
                      <a:r>
                        <a:rPr lang="en-US" altLang="ja-JP" sz="1800" b="0" i="0" dirty="0">
                          <a:solidFill>
                            <a:srgbClr val="000000"/>
                          </a:solidFill>
                          <a:effectLst/>
                          <a:latin typeface="UD デジタル 教科書体 N-R" panose="02020400000000000000" pitchFamily="17" charset="-128"/>
                          <a:ea typeface="UD デジタル 教科書体 N-R" panose="02020400000000000000" pitchFamily="17" charset="-128"/>
                        </a:rPr>
                        <a:t>209</a:t>
                      </a:r>
                      <a:r>
                        <a:rPr lang="ja-JP" altLang="en-US" sz="1800" b="0" i="0" dirty="0">
                          <a:solidFill>
                            <a:srgbClr val="000000"/>
                          </a:solidFill>
                          <a:effectLst/>
                          <a:latin typeface="UD デジタル 教科書体 N-R" panose="02020400000000000000" pitchFamily="17" charset="-128"/>
                          <a:ea typeface="UD デジタル 教科書体 N-R" panose="02020400000000000000" pitchFamily="17" charset="-128"/>
                        </a:rPr>
                        <a:t>条</a:t>
                      </a:r>
                      <a:r>
                        <a:rPr lang="en-US" altLang="ja-JP" sz="1800" b="0" i="0" dirty="0">
                          <a:solidFill>
                            <a:srgbClr val="000000"/>
                          </a:solidFill>
                          <a:effectLst/>
                          <a:latin typeface="UD デジタル 教科書体 N-R" panose="02020400000000000000" pitchFamily="17" charset="-128"/>
                          <a:ea typeface="UD デジタル 教科書体 N-R" panose="02020400000000000000" pitchFamily="17" charset="-128"/>
                        </a:rPr>
                        <a:t>4</a:t>
                      </a:r>
                      <a:r>
                        <a:rPr lang="ja-JP" altLang="en-US" sz="1800" b="0" i="0" dirty="0">
                          <a:solidFill>
                            <a:srgbClr val="000000"/>
                          </a:solidFill>
                          <a:effectLst/>
                          <a:latin typeface="UD デジタル 教科書体 N-R" panose="02020400000000000000" pitchFamily="17" charset="-128"/>
                          <a:ea typeface="UD デジタル 教科書体 N-R" panose="02020400000000000000" pitchFamily="17" charset="-128"/>
                        </a:rPr>
                        <a:t>項）</a:t>
                      </a:r>
                    </a:p>
                  </a:txBody>
                  <a:tcPr/>
                </a:tc>
                <a:extLst>
                  <a:ext uri="{0D108BD9-81ED-4DB2-BD59-A6C34878D82A}">
                    <a16:rowId xmlns:a16="http://schemas.microsoft.com/office/drawing/2014/main" val="2258128151"/>
                  </a:ext>
                </a:extLst>
              </a:tr>
            </a:tbl>
          </a:graphicData>
        </a:graphic>
      </p:graphicFrame>
      <p:pic>
        <p:nvPicPr>
          <p:cNvPr id="3" name="録音したサウンド">
            <a:hlinkClick r:id="" action="ppaction://media"/>
            <a:extLst>
              <a:ext uri="{FF2B5EF4-FFF2-40B4-BE49-F238E27FC236}">
                <a16:creationId xmlns:a16="http://schemas.microsoft.com/office/drawing/2014/main" id="{3E3F0065-A07B-532F-2EBA-747F9A2A3D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0595" y="263223"/>
            <a:ext cx="487363" cy="487363"/>
          </a:xfrm>
          <a:prstGeom prst="rect">
            <a:avLst/>
          </a:prstGeom>
        </p:spPr>
      </p:pic>
      <p:sp>
        <p:nvSpPr>
          <p:cNvPr id="4" name="正方形/長方形 3">
            <a:extLst>
              <a:ext uri="{FF2B5EF4-FFF2-40B4-BE49-F238E27FC236}">
                <a16:creationId xmlns:a16="http://schemas.microsoft.com/office/drawing/2014/main" id="{187D6295-15F8-9CC7-FE0F-9F497AA9CC6F}"/>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81598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1023</TotalTime>
  <Words>4064</Words>
  <Application>Microsoft Office PowerPoint</Application>
  <PresentationFormat>A4 210 x 297 mm</PresentationFormat>
  <Paragraphs>288</Paragraphs>
  <Slides>18</Slides>
  <Notes>0</Notes>
  <HiddenSlides>0</HiddenSlides>
  <MMClips>17</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18</vt:i4>
      </vt:variant>
    </vt:vector>
  </HeadingPairs>
  <TitlesOfParts>
    <vt:vector size="23" baseType="lpstr">
      <vt:lpstr>UD デジタル 教科書体 NP-R</vt: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基文 栂村</dc:creator>
  <cp:lastModifiedBy>基文 栂村</cp:lastModifiedBy>
  <cp:revision>22</cp:revision>
  <dcterms:created xsi:type="dcterms:W3CDTF">2024-02-03T02:09:09Z</dcterms:created>
  <dcterms:modified xsi:type="dcterms:W3CDTF">2024-06-13T02:50:40Z</dcterms:modified>
</cp:coreProperties>
</file>