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2" r:id="rId7"/>
    <p:sldId id="263" r:id="rId8"/>
    <p:sldId id="264" r:id="rId9"/>
    <p:sldId id="265" r:id="rId10"/>
    <p:sldId id="261" r:id="rId11"/>
    <p:sldId id="270" r:id="rId12"/>
    <p:sldId id="271" r:id="rId13"/>
    <p:sldId id="266" r:id="rId14"/>
    <p:sldId id="267" r:id="rId15"/>
    <p:sldId id="268" r:id="rId16"/>
    <p:sldId id="269" r:id="rId17"/>
    <p:sldId id="272" r:id="rId18"/>
    <p:sldId id="273" r:id="rId19"/>
    <p:sldId id="274" r:id="rId2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44" autoAdjust="0"/>
    <p:restoredTop sz="94660"/>
  </p:normalViewPr>
  <p:slideViewPr>
    <p:cSldViewPr snapToGrid="0">
      <p:cViewPr varScale="1">
        <p:scale>
          <a:sx n="72" d="100"/>
          <a:sy n="72" d="100"/>
        </p:scale>
        <p:origin x="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16DCF8B-E008-4E20-905B-78BF03AB75F4}" type="datetimeFigureOut">
              <a:rPr kumimoji="1" lang="ja-JP" altLang="en-US" smtClean="0"/>
              <a:t>2024/5/30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057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6DCF8B-E008-4E20-905B-78BF03AB75F4}" type="datetimeFigureOut">
              <a:rPr kumimoji="1" lang="ja-JP" altLang="en-US" smtClean="0"/>
              <a:t>2024/5/30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11442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6DCF8B-E008-4E20-905B-78BF03AB75F4}" type="datetimeFigureOut">
              <a:rPr kumimoji="1" lang="ja-JP" altLang="en-US" smtClean="0"/>
              <a:t>2024/5/30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353542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6DCF8B-E008-4E20-905B-78BF03AB75F4}" type="datetimeFigureOut">
              <a:rPr kumimoji="1" lang="ja-JP" altLang="en-US" smtClean="0"/>
              <a:t>2024/5/30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1296825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16DCF8B-E008-4E20-905B-78BF03AB75F4}" type="datetimeFigureOut">
              <a:rPr kumimoji="1" lang="ja-JP" altLang="en-US" smtClean="0"/>
              <a:t>2024/5/30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83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16DCF8B-E008-4E20-905B-78BF03AB75F4}" type="datetimeFigureOut">
              <a:rPr kumimoji="1" lang="ja-JP" altLang="en-US" smtClean="0"/>
              <a:t>2024/5/30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1363230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16DCF8B-E008-4E20-905B-78BF03AB75F4}" type="datetimeFigureOut">
              <a:rPr kumimoji="1" lang="ja-JP" altLang="en-US" smtClean="0"/>
              <a:t>2024/5/30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208050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6DCF8B-E008-4E20-905B-78BF03AB75F4}" type="datetimeFigureOut">
              <a:rPr kumimoji="1" lang="ja-JP" altLang="en-US" smtClean="0"/>
              <a:t>2024/5/30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16328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16DCF8B-E008-4E20-905B-78BF03AB75F4}" type="datetimeFigureOut">
              <a:rPr kumimoji="1" lang="ja-JP" altLang="en-US" smtClean="0"/>
              <a:t>2024/5/30</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3720117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716DCF8B-E008-4E20-905B-78BF03AB75F4}" type="datetimeFigureOut">
              <a:rPr kumimoji="1" lang="ja-JP" altLang="en-US" smtClean="0"/>
              <a:t>2024/5/30</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573542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16DCF8B-E008-4E20-905B-78BF03AB75F4}" type="datetimeFigureOut">
              <a:rPr kumimoji="1" lang="ja-JP" altLang="en-US" smtClean="0"/>
              <a:t>2024/5/30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1693876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716DCF8B-E008-4E20-905B-78BF03AB75F4}" type="datetimeFigureOut">
              <a:rPr kumimoji="1" lang="ja-JP" altLang="en-US" smtClean="0"/>
              <a:t>2024/5/30</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D460779E-7170-4840-A7B8-0386787218CE}"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7198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905B2733-4048-3114-AD36-7B5D905E6B5F}"/>
              </a:ext>
            </a:extLst>
          </p:cNvPr>
          <p:cNvSpPr/>
          <p:nvPr/>
        </p:nvSpPr>
        <p:spPr>
          <a:xfrm>
            <a:off x="686447" y="1963288"/>
            <a:ext cx="8533105" cy="923330"/>
          </a:xfrm>
          <a:prstGeom prst="rect">
            <a:avLst/>
          </a:prstGeom>
          <a:noFill/>
        </p:spPr>
        <p:txBody>
          <a:bodyPr wrap="none" lIns="91440" tIns="45720" rIns="91440" bIns="45720">
            <a:spAutoFit/>
          </a:bodyPr>
          <a:lstStyle/>
          <a:p>
            <a:pPr algn="ct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空家対策特別措置法の改正</a:t>
            </a:r>
          </a:p>
        </p:txBody>
      </p:sp>
      <p:sp>
        <p:nvSpPr>
          <p:cNvPr id="3" name="正方形/長方形 2">
            <a:extLst>
              <a:ext uri="{FF2B5EF4-FFF2-40B4-BE49-F238E27FC236}">
                <a16:creationId xmlns:a16="http://schemas.microsoft.com/office/drawing/2014/main" id="{5ED9F4BF-5FB4-6887-34DC-0FA64D21B1FF}"/>
              </a:ext>
            </a:extLst>
          </p:cNvPr>
          <p:cNvSpPr/>
          <p:nvPr/>
        </p:nvSpPr>
        <p:spPr>
          <a:xfrm>
            <a:off x="988612" y="3567698"/>
            <a:ext cx="7928774" cy="1446550"/>
          </a:xfrm>
          <a:prstGeom prst="rect">
            <a:avLst/>
          </a:prstGeom>
          <a:noFill/>
        </p:spPr>
        <p:txBody>
          <a:bodyPr wrap="none" lIns="91440" tIns="45720" rIns="91440" bIns="45720">
            <a:spAutoFit/>
          </a:bodyPr>
          <a:lstStyle/>
          <a:p>
            <a:pPr algn="ctr"/>
            <a:r>
              <a:rPr lang="ja-JP" altLang="en-U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現行法と改正の</a:t>
            </a:r>
            <a:r>
              <a:rPr lang="en-US" altLang="ja-JP"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a:t>
            </a:r>
            <a:r>
              <a:rPr lang="ja-JP" altLang="en-U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つのポイント</a:t>
            </a:r>
            <a:endParaRPr lang="en-US" altLang="ja-JP"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令和５年１２月１３日施行</a:t>
            </a:r>
          </a:p>
        </p:txBody>
      </p:sp>
      <p:sp>
        <p:nvSpPr>
          <p:cNvPr id="4" name="正方形/長方形 3">
            <a:extLst>
              <a:ext uri="{FF2B5EF4-FFF2-40B4-BE49-F238E27FC236}">
                <a16:creationId xmlns:a16="http://schemas.microsoft.com/office/drawing/2014/main" id="{AB653951-BB27-7E76-45AB-686C5D3560BE}"/>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6015F0A1-9FD3-9B42-9006-85B0E86539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2856" y="3046620"/>
            <a:ext cx="487363" cy="487363"/>
          </a:xfrm>
          <a:prstGeom prst="rect">
            <a:avLst/>
          </a:prstGeom>
        </p:spPr>
      </p:pic>
    </p:spTree>
    <p:extLst>
      <p:ext uri="{BB962C8B-B14F-4D97-AF65-F5344CB8AC3E}">
        <p14:creationId xmlns:p14="http://schemas.microsoft.com/office/powerpoint/2010/main" val="183623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6592534-B107-BF10-08B1-CF7B4BBCFB44}"/>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5" name="テキスト ボックス 4">
            <a:extLst>
              <a:ext uri="{FF2B5EF4-FFF2-40B4-BE49-F238E27FC236}">
                <a16:creationId xmlns:a16="http://schemas.microsoft.com/office/drawing/2014/main" id="{540D48FE-2215-478C-6884-D95E8ADE2BEC}"/>
              </a:ext>
            </a:extLst>
          </p:cNvPr>
          <p:cNvSpPr txBox="1"/>
          <p:nvPr/>
        </p:nvSpPr>
        <p:spPr>
          <a:xfrm>
            <a:off x="224118" y="102150"/>
            <a:ext cx="9403976" cy="6370975"/>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４．改正</a:t>
            </a:r>
            <a:r>
              <a:rPr lang="ja-JP" altLang="en-US" sz="2800" b="1" i="0" dirty="0">
                <a:effectLst/>
                <a:latin typeface="UD デジタル 教科書体 N-R" panose="02020400000000000000" pitchFamily="17" charset="-128"/>
                <a:ea typeface="UD デジタル 教科書体 N-R" panose="02020400000000000000" pitchFamily="17" charset="-128"/>
              </a:rPr>
              <a:t>空家等対策特別措置法の</a:t>
            </a:r>
            <a:r>
              <a:rPr lang="en-US" altLang="ja-JP" sz="2800" b="1" i="0" dirty="0">
                <a:effectLst/>
                <a:latin typeface="UD デジタル 教科書体 N-R" panose="02020400000000000000" pitchFamily="17" charset="-128"/>
                <a:ea typeface="UD デジタル 教科書体 N-R" panose="02020400000000000000" pitchFamily="17" charset="-128"/>
              </a:rPr>
              <a:t>3</a:t>
            </a:r>
            <a:r>
              <a:rPr lang="ja-JP" altLang="en-US" sz="2800" b="1" i="0" dirty="0">
                <a:effectLst/>
                <a:latin typeface="UD デジタル 教科書体 N-R" panose="02020400000000000000" pitchFamily="17" charset="-128"/>
                <a:ea typeface="UD デジタル 教科書体 N-R" panose="02020400000000000000" pitchFamily="17" charset="-128"/>
              </a:rPr>
              <a:t>つのポイント</a:t>
            </a:r>
            <a:endParaRPr lang="en-US" altLang="ja-JP" sz="2800" b="1" i="0" dirty="0">
              <a:effectLst/>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令和</a:t>
            </a:r>
            <a:r>
              <a:rPr lang="en-US" altLang="ja-JP" sz="2400" b="0" i="0" dirty="0">
                <a:effectLst/>
                <a:latin typeface="UD デジタル 教科書体 N-R" panose="02020400000000000000" pitchFamily="17" charset="-128"/>
                <a:ea typeface="UD デジタル 教科書体 N-R" panose="02020400000000000000" pitchFamily="17" charset="-128"/>
              </a:rPr>
              <a:t>5</a:t>
            </a:r>
            <a:r>
              <a:rPr lang="ja-JP" altLang="en-US" sz="2400" b="0" i="0" dirty="0">
                <a:effectLst/>
                <a:latin typeface="UD デジタル 教科書体 N-R" panose="02020400000000000000" pitchFamily="17" charset="-128"/>
                <a:ea typeface="UD デジタル 教科書体 N-R" panose="02020400000000000000" pitchFamily="17" charset="-128"/>
              </a:rPr>
              <a:t>年</a:t>
            </a:r>
            <a:r>
              <a:rPr lang="en-US" altLang="ja-JP" sz="2400" b="0" i="0" dirty="0">
                <a:effectLst/>
                <a:latin typeface="UD デジタル 教科書体 N-R" panose="02020400000000000000" pitchFamily="17" charset="-128"/>
                <a:ea typeface="UD デジタル 教科書体 N-R" panose="02020400000000000000" pitchFamily="17" charset="-128"/>
              </a:rPr>
              <a:t>12</a:t>
            </a:r>
            <a:r>
              <a:rPr lang="ja-JP" altLang="en-US" sz="2400" b="0" i="0" dirty="0">
                <a:effectLst/>
                <a:latin typeface="UD デジタル 教科書体 N-R" panose="02020400000000000000" pitchFamily="17" charset="-128"/>
                <a:ea typeface="UD デジタル 教科書体 N-R" panose="02020400000000000000" pitchFamily="17" charset="-128"/>
              </a:rPr>
              <a:t>月</a:t>
            </a:r>
            <a:r>
              <a:rPr lang="en-US" altLang="ja-JP" sz="2400" b="0" i="0" dirty="0">
                <a:effectLst/>
                <a:latin typeface="UD デジタル 教科書体 N-R" panose="02020400000000000000" pitchFamily="17" charset="-128"/>
                <a:ea typeface="UD デジタル 教科書体 N-R" panose="02020400000000000000" pitchFamily="17" charset="-128"/>
              </a:rPr>
              <a:t>13</a:t>
            </a:r>
            <a:r>
              <a:rPr lang="ja-JP" altLang="en-US" sz="2400" b="0" i="0" dirty="0">
                <a:effectLst/>
                <a:latin typeface="UD デジタル 教科書体 N-R" panose="02020400000000000000" pitchFamily="17" charset="-128"/>
                <a:ea typeface="UD デジタル 教科書体 N-R" panose="02020400000000000000" pitchFamily="17" charset="-128"/>
              </a:rPr>
              <a:t>日、空家等対策の推進に関する特別措置法の一</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部を改正する法律（令和</a:t>
            </a:r>
            <a:r>
              <a:rPr lang="en-US" altLang="ja-JP" sz="2400" b="0" i="0" dirty="0">
                <a:effectLst/>
                <a:latin typeface="UD デジタル 教科書体 N-R" panose="02020400000000000000" pitchFamily="17" charset="-128"/>
                <a:ea typeface="UD デジタル 教科書体 N-R" panose="02020400000000000000" pitchFamily="17" charset="-128"/>
              </a:rPr>
              <a:t>5</a:t>
            </a:r>
            <a:r>
              <a:rPr lang="ja-JP" altLang="en-US" sz="2400" b="0" i="0" dirty="0">
                <a:effectLst/>
                <a:latin typeface="UD デジタル 教科書体 N-R" panose="02020400000000000000" pitchFamily="17" charset="-128"/>
                <a:ea typeface="UD デジタル 教科書体 N-R" panose="02020400000000000000" pitchFamily="17" charset="-128"/>
              </a:rPr>
              <a:t>年法律第</a:t>
            </a:r>
            <a:r>
              <a:rPr lang="en-US" altLang="ja-JP" sz="2400" b="0" i="0" dirty="0">
                <a:effectLst/>
                <a:latin typeface="UD デジタル 教科書体 N-R" panose="02020400000000000000" pitchFamily="17" charset="-128"/>
                <a:ea typeface="UD デジタル 教科書体 N-R" panose="02020400000000000000" pitchFamily="17" charset="-128"/>
              </a:rPr>
              <a:t>50</a:t>
            </a:r>
            <a:r>
              <a:rPr lang="ja-JP" altLang="en-US" sz="2400" b="0" i="0" dirty="0">
                <a:effectLst/>
                <a:latin typeface="UD デジタル 教科書体 N-R" panose="02020400000000000000" pitchFamily="17" charset="-128"/>
                <a:ea typeface="UD デジタル 教科書体 N-R" panose="02020400000000000000" pitchFamily="17" charset="-128"/>
              </a:rPr>
              <a:t>号）が施行されました。</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改正法では、所有者責任の強化として、現行の「適切な管理の</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努力」に加え、国・自治体の</a:t>
            </a:r>
            <a:r>
              <a:rPr lang="ja-JP" altLang="en-US" sz="2400" b="0"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施策</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に</a:t>
            </a:r>
            <a:r>
              <a:rPr lang="ja-JP" altLang="en-US" sz="2400" b="0"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協力</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する努力義務を追加しま</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した。</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空き家の状態と対策は以下のとおりです。</a:t>
            </a:r>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p:txBody>
      </p:sp>
      <p:sp>
        <p:nvSpPr>
          <p:cNvPr id="3" name="四角形: 角を丸くする 2">
            <a:extLst>
              <a:ext uri="{FF2B5EF4-FFF2-40B4-BE49-F238E27FC236}">
                <a16:creationId xmlns:a16="http://schemas.microsoft.com/office/drawing/2014/main" id="{62BB6445-BB9A-7D65-635A-467311244C9F}"/>
              </a:ext>
            </a:extLst>
          </p:cNvPr>
          <p:cNvSpPr/>
          <p:nvPr/>
        </p:nvSpPr>
        <p:spPr>
          <a:xfrm>
            <a:off x="2734235" y="3623470"/>
            <a:ext cx="2393577" cy="430306"/>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r>
              <a:rPr kumimoji="1" lang="ja-JP" altLang="en-US" dirty="0">
                <a:solidFill>
                  <a:schemeClr val="tx1"/>
                </a:solidFill>
              </a:rPr>
              <a:t>空家の発生　</a:t>
            </a:r>
          </a:p>
        </p:txBody>
      </p:sp>
      <p:sp>
        <p:nvSpPr>
          <p:cNvPr id="4" name="四角形: 角を丸くする 3">
            <a:extLst>
              <a:ext uri="{FF2B5EF4-FFF2-40B4-BE49-F238E27FC236}">
                <a16:creationId xmlns:a16="http://schemas.microsoft.com/office/drawing/2014/main" id="{27B0680E-BE87-3B80-22F8-B255707A3F39}"/>
              </a:ext>
            </a:extLst>
          </p:cNvPr>
          <p:cNvSpPr/>
          <p:nvPr/>
        </p:nvSpPr>
        <p:spPr>
          <a:xfrm>
            <a:off x="2734235" y="4572002"/>
            <a:ext cx="2393577" cy="43030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r>
              <a:rPr kumimoji="1" lang="ja-JP" altLang="en-US" dirty="0">
                <a:solidFill>
                  <a:schemeClr val="tx1"/>
                </a:solidFill>
              </a:rPr>
              <a:t>管理不全</a:t>
            </a:r>
          </a:p>
        </p:txBody>
      </p:sp>
      <p:sp>
        <p:nvSpPr>
          <p:cNvPr id="6" name="四角形: 角を丸くする 5">
            <a:extLst>
              <a:ext uri="{FF2B5EF4-FFF2-40B4-BE49-F238E27FC236}">
                <a16:creationId xmlns:a16="http://schemas.microsoft.com/office/drawing/2014/main" id="{547FC9EF-727A-0AE6-D0F3-42EE9F7F7335}"/>
              </a:ext>
            </a:extLst>
          </p:cNvPr>
          <p:cNvSpPr/>
          <p:nvPr/>
        </p:nvSpPr>
        <p:spPr>
          <a:xfrm>
            <a:off x="2779055" y="5522265"/>
            <a:ext cx="2393577" cy="430306"/>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r>
              <a:rPr kumimoji="1" lang="ja-JP" altLang="en-US" dirty="0">
                <a:solidFill>
                  <a:schemeClr val="tx1"/>
                </a:solidFill>
              </a:rPr>
              <a:t>特定空家</a:t>
            </a:r>
          </a:p>
        </p:txBody>
      </p:sp>
      <p:sp>
        <p:nvSpPr>
          <p:cNvPr id="7" name="矢印: 下 6">
            <a:extLst>
              <a:ext uri="{FF2B5EF4-FFF2-40B4-BE49-F238E27FC236}">
                <a16:creationId xmlns:a16="http://schemas.microsoft.com/office/drawing/2014/main" id="{4D1B8E1B-93A8-6CE4-3709-115F3C89495A}"/>
              </a:ext>
            </a:extLst>
          </p:cNvPr>
          <p:cNvSpPr/>
          <p:nvPr/>
        </p:nvSpPr>
        <p:spPr>
          <a:xfrm>
            <a:off x="3711387" y="4105835"/>
            <a:ext cx="457200" cy="430306"/>
          </a:xfrm>
          <a:prstGeom prst="down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id="{C885D709-2F0B-B12C-A710-F5FA29C888CB}"/>
              </a:ext>
            </a:extLst>
          </p:cNvPr>
          <p:cNvSpPr/>
          <p:nvPr/>
        </p:nvSpPr>
        <p:spPr>
          <a:xfrm>
            <a:off x="3729316" y="5056098"/>
            <a:ext cx="457200" cy="430306"/>
          </a:xfrm>
          <a:prstGeom prst="down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中かっこ 8">
            <a:extLst>
              <a:ext uri="{FF2B5EF4-FFF2-40B4-BE49-F238E27FC236}">
                <a16:creationId xmlns:a16="http://schemas.microsoft.com/office/drawing/2014/main" id="{39D86055-AF96-A1D5-84ED-A509D5643FA8}"/>
              </a:ext>
            </a:extLst>
          </p:cNvPr>
          <p:cNvSpPr/>
          <p:nvPr/>
        </p:nvSpPr>
        <p:spPr>
          <a:xfrm>
            <a:off x="5123329" y="4315485"/>
            <a:ext cx="328107" cy="106333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CAB6B6DB-FEDB-DCAF-A941-247B0880FC59}"/>
              </a:ext>
            </a:extLst>
          </p:cNvPr>
          <p:cNvCxnSpPr/>
          <p:nvPr/>
        </p:nvCxnSpPr>
        <p:spPr>
          <a:xfrm>
            <a:off x="4061012" y="4222376"/>
            <a:ext cx="1658470"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a:extLst>
              <a:ext uri="{FF2B5EF4-FFF2-40B4-BE49-F238E27FC236}">
                <a16:creationId xmlns:a16="http://schemas.microsoft.com/office/drawing/2014/main" id="{3BF96D9A-A561-4BE6-7E64-4C42B4BFE43A}"/>
              </a:ext>
            </a:extLst>
          </p:cNvPr>
          <p:cNvCxnSpPr>
            <a:cxnSpLocks/>
          </p:cNvCxnSpPr>
          <p:nvPr/>
        </p:nvCxnSpPr>
        <p:spPr>
          <a:xfrm>
            <a:off x="5172635" y="5728446"/>
            <a:ext cx="627529"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58B8F861-09F1-BD7F-491F-83330AD87E6E}"/>
              </a:ext>
            </a:extLst>
          </p:cNvPr>
          <p:cNvSpPr txBox="1"/>
          <p:nvPr/>
        </p:nvSpPr>
        <p:spPr>
          <a:xfrm>
            <a:off x="1407459" y="3180205"/>
            <a:ext cx="1532966" cy="2862322"/>
          </a:xfrm>
          <a:prstGeom prst="rect">
            <a:avLst/>
          </a:prstGeom>
          <a:noFill/>
        </p:spPr>
        <p:txBody>
          <a:bodyPr wrap="square" rtlCol="0">
            <a:spAutoFit/>
          </a:bodyPr>
          <a:lstStyle/>
          <a:p>
            <a:r>
              <a:rPr kumimoji="1" lang="ja-JP" altLang="en-US" sz="2000" dirty="0"/>
              <a:t>＜状態＞</a:t>
            </a:r>
            <a:endParaRPr kumimoji="1" lang="en-US" altLang="ja-JP" sz="2000" dirty="0"/>
          </a:p>
          <a:p>
            <a:r>
              <a:rPr kumimoji="1" lang="ja-JP" altLang="en-US" sz="2000" dirty="0"/>
              <a:t>　　</a:t>
            </a:r>
            <a:r>
              <a:rPr kumimoji="1" lang="en-US" altLang="ja-JP" sz="2000" dirty="0"/>
              <a:t>【</a:t>
            </a:r>
            <a:r>
              <a:rPr kumimoji="1" lang="ja-JP" altLang="en-US" sz="2000" dirty="0"/>
              <a:t>良</a:t>
            </a:r>
            <a:r>
              <a:rPr kumimoji="1" lang="en-US" altLang="ja-JP" sz="2000" dirty="0"/>
              <a:t>】</a:t>
            </a:r>
          </a:p>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p>
            <a:r>
              <a:rPr kumimoji="1" lang="ja-JP" altLang="en-US" sz="2000" dirty="0"/>
              <a:t>　　</a:t>
            </a:r>
            <a:r>
              <a:rPr kumimoji="1" lang="en-US" altLang="ja-JP" sz="2000" dirty="0"/>
              <a:t>【</a:t>
            </a:r>
            <a:r>
              <a:rPr kumimoji="1" lang="ja-JP" altLang="en-US" sz="2000" dirty="0"/>
              <a:t>悪</a:t>
            </a:r>
            <a:r>
              <a:rPr kumimoji="1" lang="en-US" altLang="ja-JP" sz="2000" dirty="0"/>
              <a:t>】</a:t>
            </a:r>
            <a:endParaRPr kumimoji="1" lang="ja-JP" altLang="en-US" sz="2000" dirty="0"/>
          </a:p>
        </p:txBody>
      </p:sp>
      <p:cxnSp>
        <p:nvCxnSpPr>
          <p:cNvPr id="16" name="直線矢印コネクタ 15">
            <a:extLst>
              <a:ext uri="{FF2B5EF4-FFF2-40B4-BE49-F238E27FC236}">
                <a16:creationId xmlns:a16="http://schemas.microsoft.com/office/drawing/2014/main" id="{AE398ABA-DC48-4570-6081-3B5E0806B9F1}"/>
              </a:ext>
            </a:extLst>
          </p:cNvPr>
          <p:cNvCxnSpPr>
            <a:cxnSpLocks/>
          </p:cNvCxnSpPr>
          <p:nvPr/>
        </p:nvCxnSpPr>
        <p:spPr>
          <a:xfrm>
            <a:off x="2084293" y="3888091"/>
            <a:ext cx="0" cy="17058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07E1F582-5CCA-45E5-0530-A4F04FD9C6FB}"/>
              </a:ext>
            </a:extLst>
          </p:cNvPr>
          <p:cNvSpPr txBox="1"/>
          <p:nvPr/>
        </p:nvSpPr>
        <p:spPr>
          <a:xfrm>
            <a:off x="6064625" y="3172614"/>
            <a:ext cx="1107996" cy="369332"/>
          </a:xfrm>
          <a:prstGeom prst="rect">
            <a:avLst/>
          </a:prstGeom>
          <a:noFill/>
        </p:spPr>
        <p:txBody>
          <a:bodyPr wrap="none" rtlCol="0">
            <a:spAutoFit/>
          </a:bodyPr>
          <a:lstStyle/>
          <a:p>
            <a:r>
              <a:rPr kumimoji="1" lang="ja-JP" altLang="en-US" dirty="0"/>
              <a:t>＜対策＞</a:t>
            </a:r>
          </a:p>
        </p:txBody>
      </p:sp>
      <p:sp>
        <p:nvSpPr>
          <p:cNvPr id="18" name="四角形: 角を丸くする 17">
            <a:extLst>
              <a:ext uri="{FF2B5EF4-FFF2-40B4-BE49-F238E27FC236}">
                <a16:creationId xmlns:a16="http://schemas.microsoft.com/office/drawing/2014/main" id="{B2E4A456-1337-FF8D-6858-0F8F1DA0B274}"/>
              </a:ext>
            </a:extLst>
          </p:cNvPr>
          <p:cNvSpPr/>
          <p:nvPr/>
        </p:nvSpPr>
        <p:spPr>
          <a:xfrm>
            <a:off x="5880846" y="3973095"/>
            <a:ext cx="1497107" cy="43030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活　　用</a:t>
            </a:r>
          </a:p>
        </p:txBody>
      </p:sp>
      <p:sp>
        <p:nvSpPr>
          <p:cNvPr id="19" name="四角形: 角を丸くする 18">
            <a:extLst>
              <a:ext uri="{FF2B5EF4-FFF2-40B4-BE49-F238E27FC236}">
                <a16:creationId xmlns:a16="http://schemas.microsoft.com/office/drawing/2014/main" id="{78946FAE-D45E-C1D2-6AEB-F30FAB1CC838}"/>
              </a:ext>
            </a:extLst>
          </p:cNvPr>
          <p:cNvSpPr/>
          <p:nvPr/>
        </p:nvSpPr>
        <p:spPr>
          <a:xfrm>
            <a:off x="5921190" y="4670612"/>
            <a:ext cx="1474691" cy="43030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r>
              <a:rPr kumimoji="1" lang="ja-JP" altLang="en-US" dirty="0">
                <a:solidFill>
                  <a:schemeClr val="tx1"/>
                </a:solidFill>
              </a:rPr>
              <a:t>悪化の防止</a:t>
            </a:r>
          </a:p>
        </p:txBody>
      </p:sp>
      <p:sp>
        <p:nvSpPr>
          <p:cNvPr id="20" name="四角形: 角を丸くする 19">
            <a:extLst>
              <a:ext uri="{FF2B5EF4-FFF2-40B4-BE49-F238E27FC236}">
                <a16:creationId xmlns:a16="http://schemas.microsoft.com/office/drawing/2014/main" id="{72A2B9B5-1251-BF57-0A13-FDD10AA17BA0}"/>
              </a:ext>
            </a:extLst>
          </p:cNvPr>
          <p:cNvSpPr/>
          <p:nvPr/>
        </p:nvSpPr>
        <p:spPr>
          <a:xfrm>
            <a:off x="5939120" y="5522260"/>
            <a:ext cx="1474691" cy="43030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除却等</a:t>
            </a:r>
          </a:p>
        </p:txBody>
      </p:sp>
      <p:pic>
        <p:nvPicPr>
          <p:cNvPr id="10" name="録音したサウンド">
            <a:hlinkClick r:id="" action="ppaction://media"/>
            <a:extLst>
              <a:ext uri="{FF2B5EF4-FFF2-40B4-BE49-F238E27FC236}">
                <a16:creationId xmlns:a16="http://schemas.microsoft.com/office/drawing/2014/main" id="{A8E56C29-9C2B-89EC-873E-54C0FB4900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0432" y="102150"/>
            <a:ext cx="487363" cy="487363"/>
          </a:xfrm>
          <a:prstGeom prst="rect">
            <a:avLst/>
          </a:prstGeom>
        </p:spPr>
      </p:pic>
    </p:spTree>
    <p:extLst>
      <p:ext uri="{BB962C8B-B14F-4D97-AF65-F5344CB8AC3E}">
        <p14:creationId xmlns:p14="http://schemas.microsoft.com/office/powerpoint/2010/main" val="290858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7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98EC99D-33BE-BF3F-73A9-B580284C3A92}"/>
              </a:ext>
            </a:extLst>
          </p:cNvPr>
          <p:cNvSpPr txBox="1"/>
          <p:nvPr/>
        </p:nvSpPr>
        <p:spPr>
          <a:xfrm>
            <a:off x="268941" y="412376"/>
            <a:ext cx="9368118" cy="461665"/>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改正空家対策推進特別措置法の３つのポイント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5" name="表 4">
            <a:extLst>
              <a:ext uri="{FF2B5EF4-FFF2-40B4-BE49-F238E27FC236}">
                <a16:creationId xmlns:a16="http://schemas.microsoft.com/office/drawing/2014/main" id="{D3CFDFF3-8C2D-90CA-2EFF-08F850E7558B}"/>
              </a:ext>
            </a:extLst>
          </p:cNvPr>
          <p:cNvGraphicFramePr>
            <a:graphicFrameLocks noGrp="1"/>
          </p:cNvGraphicFramePr>
          <p:nvPr>
            <p:extLst>
              <p:ext uri="{D42A27DB-BD31-4B8C-83A1-F6EECF244321}">
                <p14:modId xmlns:p14="http://schemas.microsoft.com/office/powerpoint/2010/main" val="4265559911"/>
              </p:ext>
            </p:extLst>
          </p:nvPr>
        </p:nvGraphicFramePr>
        <p:xfrm>
          <a:off x="640808" y="1281448"/>
          <a:ext cx="8996251" cy="4052552"/>
        </p:xfrm>
        <a:graphic>
          <a:graphicData uri="http://schemas.openxmlformats.org/drawingml/2006/table">
            <a:tbl>
              <a:tblPr firstRow="1" bandRow="1">
                <a:tableStyleId>{5940675A-B579-460E-94D1-54222C63F5DA}</a:tableStyleId>
              </a:tblPr>
              <a:tblGrid>
                <a:gridCol w="413068">
                  <a:extLst>
                    <a:ext uri="{9D8B030D-6E8A-4147-A177-3AD203B41FA5}">
                      <a16:colId xmlns:a16="http://schemas.microsoft.com/office/drawing/2014/main" val="1845258529"/>
                    </a:ext>
                  </a:extLst>
                </a:gridCol>
                <a:gridCol w="1510030">
                  <a:extLst>
                    <a:ext uri="{9D8B030D-6E8A-4147-A177-3AD203B41FA5}">
                      <a16:colId xmlns:a16="http://schemas.microsoft.com/office/drawing/2014/main" val="1331582582"/>
                    </a:ext>
                  </a:extLst>
                </a:gridCol>
                <a:gridCol w="2018030">
                  <a:extLst>
                    <a:ext uri="{9D8B030D-6E8A-4147-A177-3AD203B41FA5}">
                      <a16:colId xmlns:a16="http://schemas.microsoft.com/office/drawing/2014/main" val="1469486348"/>
                    </a:ext>
                  </a:extLst>
                </a:gridCol>
                <a:gridCol w="5055123">
                  <a:extLst>
                    <a:ext uri="{9D8B030D-6E8A-4147-A177-3AD203B41FA5}">
                      <a16:colId xmlns:a16="http://schemas.microsoft.com/office/drawing/2014/main" val="2207842150"/>
                    </a:ext>
                  </a:extLst>
                </a:gridCol>
              </a:tblGrid>
              <a:tr h="578936">
                <a:tc>
                  <a:txBody>
                    <a:bodyPr/>
                    <a:lstStyle/>
                    <a:p>
                      <a:endParaRPr kumimoji="1" lang="ja-JP" altLang="en-US" sz="20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solidFill>
                      <a:schemeClr val="bg1">
                        <a:lumMod val="85000"/>
                      </a:schemeClr>
                    </a:solidFill>
                  </a:tcPr>
                </a:tc>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状　態</a:t>
                      </a:r>
                    </a:p>
                  </a:txBody>
                  <a:tcPr marL="36000" marR="36000" marT="36000" marB="36000" anchor="ctr">
                    <a:solidFill>
                      <a:schemeClr val="bg1">
                        <a:lumMod val="85000"/>
                      </a:schemeClr>
                    </a:solidFill>
                  </a:tcPr>
                </a:tc>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対　策</a:t>
                      </a:r>
                    </a:p>
                  </a:txBody>
                  <a:tcPr marL="36000" marR="36000" marT="36000" marB="36000" anchor="ctr">
                    <a:solidFill>
                      <a:schemeClr val="bg1">
                        <a:lumMod val="85000"/>
                      </a:schemeClr>
                    </a:solidFill>
                  </a:tcPr>
                </a:tc>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内　　　　　容</a:t>
                      </a:r>
                    </a:p>
                  </a:txBody>
                  <a:tcPr marL="36000" marR="36000" marT="36000" marB="36000" anchor="ctr">
                    <a:solidFill>
                      <a:schemeClr val="bg1">
                        <a:lumMod val="85000"/>
                      </a:schemeClr>
                    </a:solidFill>
                  </a:tcPr>
                </a:tc>
                <a:extLst>
                  <a:ext uri="{0D108BD9-81ED-4DB2-BD59-A6C34878D82A}">
                    <a16:rowId xmlns:a16="http://schemas.microsoft.com/office/drawing/2014/main" val="1386099184"/>
                  </a:ext>
                </a:extLst>
              </a:tr>
              <a:tr h="578936">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１</a:t>
                      </a:r>
                    </a:p>
                  </a:txBody>
                  <a:tcPr marL="36000" marR="36000" marT="36000" marB="36000" anchor="ctr"/>
                </a:tc>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空家の発生</a:t>
                      </a:r>
                    </a:p>
                  </a:txBody>
                  <a:tcPr marL="36000" marR="36000" marT="36000" marB="36000" anchor="ctr"/>
                </a:tc>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利用拡大</a:t>
                      </a:r>
                    </a:p>
                  </a:txBody>
                  <a:tcPr marL="36000" marR="36000" marT="36000" marB="36000" anchor="ct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市町村が用途変更や建替え等を促進</a:t>
                      </a:r>
                    </a:p>
                  </a:txBody>
                  <a:tcPr marL="36000" marR="36000" marT="36000" marB="36000" anchor="ctr"/>
                </a:tc>
                <a:extLst>
                  <a:ext uri="{0D108BD9-81ED-4DB2-BD59-A6C34878D82A}">
                    <a16:rowId xmlns:a16="http://schemas.microsoft.com/office/drawing/2014/main" val="4231702667"/>
                  </a:ext>
                </a:extLst>
              </a:tr>
              <a:tr h="578936">
                <a:tc vMerge="1">
                  <a:txBody>
                    <a:bodyPr/>
                    <a:lstStyle/>
                    <a:p>
                      <a:endParaRPr kumimoji="1" lang="ja-JP" altLang="en-US" sz="2000" dirty="0"/>
                    </a:p>
                  </a:txBody>
                  <a:tcPr/>
                </a:tc>
                <a:tc vMerge="1">
                  <a:txBody>
                    <a:bodyPr/>
                    <a:lstStyle/>
                    <a:p>
                      <a:endParaRPr kumimoji="1" lang="ja-JP" altLang="en-US" sz="2000" dirty="0"/>
                    </a:p>
                  </a:txBody>
                  <a:tcPr/>
                </a:tc>
                <a:tc vMerge="1">
                  <a:txBody>
                    <a:bodyPr/>
                    <a:lstStyle/>
                    <a:p>
                      <a:endParaRPr kumimoji="1" lang="ja-JP" altLang="en-US" sz="2000" dirty="0"/>
                    </a:p>
                  </a:txBody>
                  <a:tcP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ＮＰＯ法人などを空家等管理活用法人へ</a:t>
                      </a:r>
                    </a:p>
                  </a:txBody>
                  <a:tcPr marL="36000" marR="36000" marT="36000" marB="36000" anchor="ctr"/>
                </a:tc>
                <a:extLst>
                  <a:ext uri="{0D108BD9-81ED-4DB2-BD59-A6C34878D82A}">
                    <a16:rowId xmlns:a16="http://schemas.microsoft.com/office/drawing/2014/main" val="3711066956"/>
                  </a:ext>
                </a:extLst>
              </a:tr>
              <a:tr h="578936">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２</a:t>
                      </a:r>
                    </a:p>
                  </a:txBody>
                  <a:tcPr marL="36000" marR="36000" marT="36000" marB="36000" anchor="ctr"/>
                </a:tc>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管理不全</a:t>
                      </a:r>
                    </a:p>
                  </a:txBody>
                  <a:tcPr marL="36000" marR="36000" marT="36000" marB="36000" anchor="ctr"/>
                </a:tc>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管理の確保</a:t>
                      </a:r>
                    </a:p>
                  </a:txBody>
                  <a:tcPr marL="36000" marR="36000" marT="36000" marB="36000" anchor="ct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管理不全空家に市区町村長から指導・勧告</a:t>
                      </a:r>
                    </a:p>
                  </a:txBody>
                  <a:tcPr marL="36000" marR="36000" marT="36000" marB="36000" anchor="ctr"/>
                </a:tc>
                <a:extLst>
                  <a:ext uri="{0D108BD9-81ED-4DB2-BD59-A6C34878D82A}">
                    <a16:rowId xmlns:a16="http://schemas.microsoft.com/office/drawing/2014/main" val="1603228630"/>
                  </a:ext>
                </a:extLst>
              </a:tr>
              <a:tr h="578936">
                <a:tc vMerge="1">
                  <a:txBody>
                    <a:bodyPr/>
                    <a:lstStyle/>
                    <a:p>
                      <a:endParaRPr kumimoji="1" lang="ja-JP" altLang="en-US" sz="2000" dirty="0"/>
                    </a:p>
                  </a:txBody>
                  <a:tcPr/>
                </a:tc>
                <a:tc vMerge="1">
                  <a:txBody>
                    <a:bodyPr/>
                    <a:lstStyle/>
                    <a:p>
                      <a:endParaRPr kumimoji="1" lang="ja-JP" altLang="en-US" sz="2000" dirty="0"/>
                    </a:p>
                  </a:txBody>
                  <a:tcPr/>
                </a:tc>
                <a:tc vMerge="1">
                  <a:txBody>
                    <a:bodyPr/>
                    <a:lstStyle/>
                    <a:p>
                      <a:endParaRPr kumimoji="1" lang="ja-JP" altLang="en-US" sz="2000" dirty="0"/>
                    </a:p>
                  </a:txBody>
                  <a:tcP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緊急代執行の費用は確定判決無しで徴収</a:t>
                      </a:r>
                    </a:p>
                  </a:txBody>
                  <a:tcPr marL="36000" marR="36000" marT="36000" marB="36000" anchor="ctr"/>
                </a:tc>
                <a:extLst>
                  <a:ext uri="{0D108BD9-81ED-4DB2-BD59-A6C34878D82A}">
                    <a16:rowId xmlns:a16="http://schemas.microsoft.com/office/drawing/2014/main" val="2582201836"/>
                  </a:ext>
                </a:extLst>
              </a:tr>
              <a:tr h="578936">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３</a:t>
                      </a:r>
                    </a:p>
                  </a:txBody>
                  <a:tcPr marL="36000" marR="36000" marT="36000" marB="36000" anchor="ctr"/>
                </a:tc>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特定空家</a:t>
                      </a:r>
                    </a:p>
                  </a:txBody>
                  <a:tcPr marL="36000" marR="36000" marT="36000" marB="36000" anchor="ctr"/>
                </a:tc>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特定空家の除却</a:t>
                      </a:r>
                    </a:p>
                  </a:txBody>
                  <a:tcPr marL="36000" marR="36000" marT="36000" marB="36000" anchor="ct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緊急時の代執行制度を創設</a:t>
                      </a:r>
                    </a:p>
                  </a:txBody>
                  <a:tcPr marL="36000" marR="36000" marT="36000" marB="36000" anchor="ctr"/>
                </a:tc>
                <a:extLst>
                  <a:ext uri="{0D108BD9-81ED-4DB2-BD59-A6C34878D82A}">
                    <a16:rowId xmlns:a16="http://schemas.microsoft.com/office/drawing/2014/main" val="2785329447"/>
                  </a:ext>
                </a:extLst>
              </a:tr>
              <a:tr h="578936">
                <a:tc vMerge="1">
                  <a:txBody>
                    <a:bodyPr/>
                    <a:lstStyle/>
                    <a:p>
                      <a:endParaRPr kumimoji="1" lang="ja-JP" altLang="en-US" sz="2000" dirty="0"/>
                    </a:p>
                  </a:txBody>
                  <a:tcPr/>
                </a:tc>
                <a:tc vMerge="1">
                  <a:txBody>
                    <a:bodyPr/>
                    <a:lstStyle/>
                    <a:p>
                      <a:endParaRPr kumimoji="1" lang="ja-JP" altLang="en-US" sz="2000" dirty="0"/>
                    </a:p>
                  </a:txBody>
                  <a:tcPr/>
                </a:tc>
                <a:tc vMerge="1">
                  <a:txBody>
                    <a:bodyPr/>
                    <a:lstStyle/>
                    <a:p>
                      <a:endParaRPr kumimoji="1" lang="ja-JP" altLang="en-US" sz="2000" dirty="0"/>
                    </a:p>
                  </a:txBody>
                  <a:tcP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緊急代執行の費用は確定判決無しで徴収</a:t>
                      </a:r>
                    </a:p>
                  </a:txBody>
                  <a:tcPr marL="36000" marR="36000" marT="36000" marB="36000" anchor="ctr"/>
                </a:tc>
                <a:extLst>
                  <a:ext uri="{0D108BD9-81ED-4DB2-BD59-A6C34878D82A}">
                    <a16:rowId xmlns:a16="http://schemas.microsoft.com/office/drawing/2014/main" val="2020725777"/>
                  </a:ext>
                </a:extLst>
              </a:tr>
            </a:tbl>
          </a:graphicData>
        </a:graphic>
      </p:graphicFrame>
      <p:pic>
        <p:nvPicPr>
          <p:cNvPr id="2" name="録音したサウンド">
            <a:hlinkClick r:id="" action="ppaction://media"/>
            <a:extLst>
              <a:ext uri="{FF2B5EF4-FFF2-40B4-BE49-F238E27FC236}">
                <a16:creationId xmlns:a16="http://schemas.microsoft.com/office/drawing/2014/main" id="{6955134A-4AF4-6DF8-5501-B31BD6FA00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9167" y="386678"/>
            <a:ext cx="487363" cy="487363"/>
          </a:xfrm>
          <a:prstGeom prst="rect">
            <a:avLst/>
          </a:prstGeom>
        </p:spPr>
      </p:pic>
    </p:spTree>
    <p:extLst>
      <p:ext uri="{BB962C8B-B14F-4D97-AF65-F5344CB8AC3E}">
        <p14:creationId xmlns:p14="http://schemas.microsoft.com/office/powerpoint/2010/main" val="70666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8DE94F5-FF6F-B984-CAED-31E78A7DBE33}"/>
              </a:ext>
            </a:extLst>
          </p:cNvPr>
          <p:cNvSpPr txBox="1"/>
          <p:nvPr/>
        </p:nvSpPr>
        <p:spPr>
          <a:xfrm>
            <a:off x="268941" y="59239"/>
            <a:ext cx="9368118" cy="6740307"/>
          </a:xfrm>
          <a:prstGeom prst="rect">
            <a:avLst/>
          </a:prstGeom>
          <a:noFill/>
        </p:spPr>
        <p:txBody>
          <a:bodyPr wrap="square">
            <a:spAutoFit/>
          </a:bodyPr>
          <a:lstStyle/>
          <a:p>
            <a:r>
              <a:rPr kumimoji="1" lang="ja-JP" altLang="en-US" sz="2500" b="1" dirty="0">
                <a:latin typeface="UD デジタル 教科書体 N-R" panose="02020400000000000000" pitchFamily="17" charset="-128"/>
                <a:ea typeface="UD デジタル 教科書体 N-R" panose="02020400000000000000" pitchFamily="17" charset="-128"/>
              </a:rPr>
              <a:t>（</a:t>
            </a:r>
            <a:r>
              <a:rPr kumimoji="1" lang="en-US" altLang="ja-JP" sz="2500" b="1" dirty="0">
                <a:latin typeface="UD デジタル 教科書体 N-R" panose="02020400000000000000" pitchFamily="17" charset="-128"/>
                <a:ea typeface="UD デジタル 教科書体 N-R" panose="02020400000000000000" pitchFamily="17" charset="-128"/>
              </a:rPr>
              <a:t>1</a:t>
            </a:r>
            <a:r>
              <a:rPr kumimoji="1" lang="ja-JP" altLang="en-US" sz="2500" b="1" dirty="0">
                <a:latin typeface="UD デジタル 教科書体 N-R" panose="02020400000000000000" pitchFamily="17" charset="-128"/>
                <a:ea typeface="UD デジタル 教科書体 N-R" panose="02020400000000000000" pitchFamily="17" charset="-128"/>
              </a:rPr>
              <a:t>）活用拡大</a:t>
            </a:r>
            <a:endParaRPr kumimoji="1" lang="en-US" altLang="ja-JP" sz="25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①　重点エリアと方針を定め、現行法では難しかった空家の活用</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　拡大へ</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pPr algn="just"/>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　 令和</a:t>
            </a:r>
            <a:r>
              <a:rPr lang="en-US" altLang="ja-JP" sz="2400" i="0" dirty="0">
                <a:effectLst/>
                <a:latin typeface="UD デジタル 教科書体 N-R" panose="02020400000000000000" pitchFamily="17" charset="-128"/>
                <a:ea typeface="UD デジタル 教科書体 N-R" panose="02020400000000000000" pitchFamily="17" charset="-128"/>
              </a:rPr>
              <a:t>5</a:t>
            </a:r>
            <a:r>
              <a:rPr lang="ja-JP" altLang="en-US" sz="2400" i="0" dirty="0">
                <a:effectLst/>
                <a:latin typeface="UD デジタル 教科書体 N-R" panose="02020400000000000000" pitchFamily="17" charset="-128"/>
                <a:ea typeface="UD デジタル 教科書体 N-R" panose="02020400000000000000" pitchFamily="17" charset="-128"/>
              </a:rPr>
              <a:t>年の改正で「空き家等活用促進区域」制度が創設され</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ました。中心市街地など、地域の拠点となるエリアに空き家が</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集積してくると、その地域本来の機能を低下させるおそれがあ</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ります。　</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また、建築基準法等の規制があるため、古い家屋の建て替え</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や改築を行う際の障壁になるケースもあり、空き家の活用を進</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める上での課題となっていました。</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endParaRPr lang="en-US" altLang="ja-JP" sz="2400" dirty="0">
              <a:latin typeface="UD デジタル 教科書体 N-R" panose="02020400000000000000" pitchFamily="17" charset="-128"/>
              <a:ea typeface="UD デジタル 教科書体 N-R" panose="02020400000000000000" pitchFamily="17" charset="-128"/>
            </a:endParaRPr>
          </a:p>
          <a:p>
            <a:pPr algn="just"/>
            <a:r>
              <a:rPr lang="en-US" altLang="ja-JP" sz="2400" i="0" dirty="0">
                <a:effectLst/>
                <a:latin typeface="UD デジタル 教科書体 N-R" panose="02020400000000000000" pitchFamily="17" charset="-128"/>
                <a:ea typeface="UD デジタル 教科書体 N-R" panose="02020400000000000000" pitchFamily="17" charset="-128"/>
              </a:rPr>
              <a:t> </a:t>
            </a:r>
            <a:r>
              <a:rPr lang="ja-JP" altLang="en-US" sz="2400" b="1" i="0" u="sng" dirty="0">
                <a:effectLst/>
                <a:latin typeface="UD デジタル 教科書体 N-R" panose="02020400000000000000" pitchFamily="17" charset="-128"/>
                <a:ea typeface="UD デジタル 教科書体 N-R" panose="02020400000000000000" pitchFamily="17" charset="-128"/>
              </a:rPr>
              <a:t>②　建築基準法等で定められている接道や用途の規制を緩和</a:t>
            </a:r>
            <a:endParaRPr lang="en-US" altLang="ja-JP" sz="2400" b="1" i="0" u="sng"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i="0" dirty="0">
                <a:effectLst/>
                <a:latin typeface="UD デジタル 教科書体 N-R" panose="02020400000000000000" pitchFamily="17" charset="-128"/>
                <a:ea typeface="UD デジタル 教科書体 N-R" panose="02020400000000000000" pitchFamily="17" charset="-128"/>
              </a:rPr>
              <a:t>　　　空き家等活用促進区域制度では、市区町村が区域と活動方針</a:t>
            </a:r>
            <a:r>
              <a:rPr lang="ja-JP" altLang="en-US" sz="2400" dirty="0">
                <a:latin typeface="UD デジタル 教科書体 N-R" panose="02020400000000000000" pitchFamily="17" charset="-128"/>
                <a:ea typeface="UD デジタル 教科書体 N-R" panose="02020400000000000000" pitchFamily="17" charset="-128"/>
              </a:rPr>
              <a:t>　</a:t>
            </a:r>
            <a:endParaRPr lang="en-US" altLang="ja-JP" sz="2400" dirty="0">
              <a:latin typeface="UD デジタル 教科書体 N-R" panose="02020400000000000000" pitchFamily="17" charset="-128"/>
              <a:ea typeface="UD デジタル 教科書体 N-R" panose="02020400000000000000" pitchFamily="17" charset="-128"/>
            </a:endParaRPr>
          </a:p>
          <a:p>
            <a:pPr algn="just"/>
            <a:r>
              <a:rPr lang="ja-JP" altLang="en-US" sz="2400" i="0" dirty="0">
                <a:effectLst/>
                <a:latin typeface="UD デジタル 教科書体 N-R" panose="02020400000000000000" pitchFamily="17" charset="-128"/>
                <a:ea typeface="UD デジタル 教科書体 N-R" panose="02020400000000000000" pitchFamily="17" charset="-128"/>
              </a:rPr>
              <a:t>　　を定めることができます。区域内の空き家を対象に、建築基準</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法等で定められている接道や用途の規制を緩和できるようにな</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りました。この制度により、現行法では難しかった空き家の建</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て替えや用途変更を進めるねらいがあります。</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endParaRPr lang="ja-JP" altLang="en-US" sz="2400" i="0" dirty="0">
              <a:effectLst/>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08F27330-D299-2C4F-A295-3A6D362982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13372" y="85035"/>
            <a:ext cx="487363" cy="487363"/>
          </a:xfrm>
          <a:prstGeom prst="rect">
            <a:avLst/>
          </a:prstGeom>
        </p:spPr>
      </p:pic>
    </p:spTree>
    <p:extLst>
      <p:ext uri="{BB962C8B-B14F-4D97-AF65-F5344CB8AC3E}">
        <p14:creationId xmlns:p14="http://schemas.microsoft.com/office/powerpoint/2010/main" val="202694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49C18AD-9A5D-3DC2-351C-CF9B70750AFD}"/>
              </a:ext>
            </a:extLst>
          </p:cNvPr>
          <p:cNvSpPr txBox="1"/>
          <p:nvPr/>
        </p:nvSpPr>
        <p:spPr>
          <a:xfrm>
            <a:off x="446567" y="95159"/>
            <a:ext cx="9197163" cy="4893647"/>
          </a:xfrm>
          <a:prstGeom prst="rect">
            <a:avLst/>
          </a:prstGeom>
          <a:noFill/>
        </p:spPr>
        <p:txBody>
          <a:bodyPr wrap="square">
            <a:spAutoFit/>
          </a:bodyPr>
          <a:lstStyle/>
          <a:p>
            <a:pPr algn="just"/>
            <a:r>
              <a:rPr lang="ja-JP" altLang="en-US" sz="2400" b="0" i="0" dirty="0">
                <a:effectLst/>
                <a:latin typeface="UD デジタル 教科書体 N-R" panose="02020400000000000000" pitchFamily="17" charset="-128"/>
                <a:ea typeface="UD デジタル 教科書体 N-R" panose="02020400000000000000" pitchFamily="17" charset="-128"/>
              </a:rPr>
              <a:t>　　</a:t>
            </a:r>
            <a:endParaRPr lang="en-US" altLang="ja-JP" sz="2400" b="1" dirty="0">
              <a:latin typeface="UD デジタル 教科書体 N-R" panose="02020400000000000000" pitchFamily="17" charset="-128"/>
              <a:ea typeface="UD デジタル 教科書体 N-R" panose="02020400000000000000" pitchFamily="17" charset="-128"/>
            </a:endParaRPr>
          </a:p>
          <a:p>
            <a:pPr algn="just"/>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u="sng" dirty="0">
                <a:latin typeface="UD デジタル 教科書体 N-R" panose="02020400000000000000" pitchFamily="17" charset="-128"/>
                <a:ea typeface="UD デジタル 教科書体 N-R" panose="02020400000000000000" pitchFamily="17" charset="-128"/>
              </a:rPr>
              <a:t>➂　</a:t>
            </a:r>
            <a:r>
              <a:rPr lang="ja-JP" altLang="en-US" sz="2400" b="1" i="0" u="sng" dirty="0">
                <a:effectLst/>
                <a:latin typeface="UD デジタル 教科書体 N-R" panose="02020400000000000000" pitchFamily="17" charset="-128"/>
                <a:ea typeface="UD デジタル 教科書体 N-R" panose="02020400000000000000" pitchFamily="17" charset="-128"/>
              </a:rPr>
              <a:t>官民連携により空き家担当者の人手不足・知見不足の解消</a:t>
            </a:r>
            <a:endParaRPr lang="en-US" altLang="ja-JP" sz="2400" b="1" i="0" u="sng"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u="sng" dirty="0">
                <a:latin typeface="UD デジタル 教科書体 N-R" panose="02020400000000000000" pitchFamily="17" charset="-128"/>
                <a:ea typeface="UD デジタル 教科書体 N-R" panose="02020400000000000000" pitchFamily="17" charset="-128"/>
              </a:rPr>
              <a:t>　</a:t>
            </a:r>
            <a:r>
              <a:rPr lang="ja-JP" altLang="en-US" sz="2400" b="1" i="0" u="sng" dirty="0">
                <a:effectLst/>
                <a:latin typeface="UD デジタル 教科書体 N-R" panose="02020400000000000000" pitchFamily="17" charset="-128"/>
                <a:ea typeface="UD デジタル 教科書体 N-R" panose="02020400000000000000" pitchFamily="17" charset="-128"/>
              </a:rPr>
              <a:t>へ</a:t>
            </a:r>
          </a:p>
          <a:p>
            <a:pPr algn="just"/>
            <a:r>
              <a:rPr lang="ja-JP" altLang="en-US" sz="2400" b="0" i="0" dirty="0">
                <a:effectLst/>
                <a:latin typeface="UD デジタル 教科書体 N-R" panose="02020400000000000000" pitchFamily="17" charset="-128"/>
                <a:ea typeface="UD デジタル 教科書体 N-R" panose="02020400000000000000" pitchFamily="17" charset="-128"/>
              </a:rPr>
              <a:t>　　　改正により市区町村が、</a:t>
            </a:r>
            <a:r>
              <a:rPr lang="ja-JP" altLang="en-US" sz="2400" b="1" i="0" dirty="0">
                <a:effectLst/>
                <a:latin typeface="UD デジタル 教科書体 N-R" panose="02020400000000000000" pitchFamily="17" charset="-128"/>
                <a:ea typeface="UD デジタル 教科書体 N-R" panose="02020400000000000000" pitchFamily="17" charset="-128"/>
              </a:rPr>
              <a:t>空き家の活用や管理に取り組む</a:t>
            </a:r>
            <a:r>
              <a:rPr lang="en-US" altLang="ja-JP" sz="2400" b="1" i="0" dirty="0">
                <a:effectLst/>
                <a:latin typeface="UD デジタル 教科書体 N-R" panose="02020400000000000000" pitchFamily="17" charset="-128"/>
                <a:ea typeface="UD デジタル 教科書体 N-R" panose="02020400000000000000" pitchFamily="17" charset="-128"/>
              </a:rPr>
              <a:t>NPO</a:t>
            </a:r>
          </a:p>
          <a:p>
            <a:pPr algn="just"/>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i="0" dirty="0">
                <a:effectLst/>
                <a:latin typeface="UD デジタル 教科書体 N-R" panose="02020400000000000000" pitchFamily="17" charset="-128"/>
                <a:ea typeface="UD デジタル 教科書体 N-R" panose="02020400000000000000" pitchFamily="17" charset="-128"/>
              </a:rPr>
              <a:t>法人や社団法人を「空き家等管理活用支援法人」に指定する</a:t>
            </a:r>
            <a:endParaRPr lang="en-US" altLang="ja-JP" sz="2400" b="1"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i="0" dirty="0">
                <a:effectLst/>
                <a:latin typeface="UD デジタル 教科書体 N-R" panose="02020400000000000000" pitchFamily="17" charset="-128"/>
                <a:ea typeface="UD デジタル 教科書体 N-R" panose="02020400000000000000" pitchFamily="17" charset="-128"/>
              </a:rPr>
              <a:t>ことが可能</a:t>
            </a:r>
            <a:r>
              <a:rPr lang="ja-JP" altLang="en-US" sz="2400" b="0" i="0" dirty="0">
                <a:effectLst/>
                <a:latin typeface="UD デジタル 教科書体 N-R" panose="02020400000000000000" pitchFamily="17" charset="-128"/>
                <a:ea typeface="UD デジタル 教科書体 N-R" panose="02020400000000000000" pitchFamily="17" charset="-128"/>
              </a:rPr>
              <a:t>となりました。</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空き家に関する問題は多岐にわたるため、専門知識やノウ</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ハウを持たない多くの自治体では業務負担の増加が課題とな</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り、所有者への働きかけも十分できていないことも問題と</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なっていました。</a:t>
            </a:r>
          </a:p>
          <a:p>
            <a:pPr algn="just"/>
            <a:r>
              <a:rPr lang="ja-JP" altLang="en-US" sz="2400" b="0" i="0" dirty="0">
                <a:effectLst/>
                <a:latin typeface="UD デジタル 教科書体 N-R" panose="02020400000000000000" pitchFamily="17" charset="-128"/>
                <a:ea typeface="UD デジタル 教科書体 N-R" panose="02020400000000000000" pitchFamily="17" charset="-128"/>
              </a:rPr>
              <a:t>　　　市区町村が空き家の活用や管理に精通した団体を空家等管</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理活用支援法人に指定することで、業務をアウトソースする</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体制が構築しやすくなりました。</a:t>
            </a:r>
          </a:p>
        </p:txBody>
      </p:sp>
      <p:pic>
        <p:nvPicPr>
          <p:cNvPr id="2" name="録音したサウンド">
            <a:hlinkClick r:id="" action="ppaction://media"/>
            <a:extLst>
              <a:ext uri="{FF2B5EF4-FFF2-40B4-BE49-F238E27FC236}">
                <a16:creationId xmlns:a16="http://schemas.microsoft.com/office/drawing/2014/main" id="{63A5CCC1-EDC7-912A-F000-1151BBF6BA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15660" y="824097"/>
            <a:ext cx="487363" cy="487363"/>
          </a:xfrm>
          <a:prstGeom prst="rect">
            <a:avLst/>
          </a:prstGeom>
        </p:spPr>
      </p:pic>
    </p:spTree>
    <p:extLst>
      <p:ext uri="{BB962C8B-B14F-4D97-AF65-F5344CB8AC3E}">
        <p14:creationId xmlns:p14="http://schemas.microsoft.com/office/powerpoint/2010/main" val="19004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CBC8ADF-EE56-E517-FEF5-999293357AD6}"/>
              </a:ext>
            </a:extLst>
          </p:cNvPr>
          <p:cNvSpPr txBox="1"/>
          <p:nvPr/>
        </p:nvSpPr>
        <p:spPr>
          <a:xfrm>
            <a:off x="457200" y="331694"/>
            <a:ext cx="9063318" cy="6017032"/>
          </a:xfrm>
          <a:prstGeom prst="rect">
            <a:avLst/>
          </a:prstGeom>
          <a:noFill/>
        </p:spPr>
        <p:txBody>
          <a:bodyPr wrap="square" rtlCol="0">
            <a:spAutoFit/>
          </a:bodyPr>
          <a:lstStyle/>
          <a:p>
            <a:r>
              <a:rPr kumimoji="1" lang="ja-JP" altLang="en-US" sz="2500" b="1" dirty="0"/>
              <a:t>（</a:t>
            </a:r>
            <a:r>
              <a:rPr kumimoji="1" lang="en-US" altLang="ja-JP" sz="2500" b="1" dirty="0"/>
              <a:t>2</a:t>
            </a:r>
            <a:r>
              <a:rPr kumimoji="1" lang="ja-JP" altLang="en-US" sz="2500" b="1" dirty="0"/>
              <a:t>）管理の確保</a:t>
            </a:r>
            <a:endParaRPr kumimoji="1" lang="en-US" altLang="ja-JP" sz="2500" b="1" dirty="0"/>
          </a:p>
          <a:p>
            <a:r>
              <a:rPr kumimoji="1" lang="ja-JP" altLang="en-US" sz="2400" b="1" i="0" dirty="0">
                <a:effectLst/>
                <a:latin typeface="UD デジタル 教科書体 N-R" panose="02020400000000000000" pitchFamily="17" charset="-128"/>
                <a:ea typeface="UD デジタル 教科書体 N-R" panose="02020400000000000000" pitchFamily="17" charset="-128"/>
              </a:rPr>
              <a:t>　</a:t>
            </a:r>
            <a:r>
              <a:rPr kumimoji="1" lang="ja-JP" altLang="en-US" sz="2400" b="1" i="0" u="sng" dirty="0">
                <a:effectLst/>
                <a:latin typeface="UD デジタル 教科書体 N-R" panose="02020400000000000000" pitchFamily="17" charset="-128"/>
                <a:ea typeface="UD デジタル 教科書体 N-R" panose="02020400000000000000" pitchFamily="17" charset="-128"/>
              </a:rPr>
              <a:t>①　</a:t>
            </a:r>
            <a:r>
              <a:rPr lang="ja-JP" altLang="en-US" sz="2400" b="1" i="0" u="sng" dirty="0">
                <a:effectLst/>
                <a:latin typeface="UD デジタル 教科書体 N-R" panose="02020400000000000000" pitchFamily="17" charset="-128"/>
                <a:ea typeface="UD デジタル 教科書体 N-R" panose="02020400000000000000" pitchFamily="17" charset="-128"/>
              </a:rPr>
              <a:t>「管理不全空き家」の新設、早期介入により“特定空き家</a:t>
            </a:r>
            <a:endParaRPr lang="en-US" altLang="ja-JP" sz="2400" b="1" i="0" u="sng"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u="sng" dirty="0">
                <a:latin typeface="UD デジタル 教科書体 N-R" panose="02020400000000000000" pitchFamily="17" charset="-128"/>
                <a:ea typeface="UD デジタル 教科書体 N-R" panose="02020400000000000000" pitchFamily="17" charset="-128"/>
              </a:rPr>
              <a:t>　</a:t>
            </a:r>
            <a:r>
              <a:rPr lang="ja-JP" altLang="en-US" sz="2400" b="1" i="0" u="sng" dirty="0">
                <a:effectLst/>
                <a:latin typeface="UD デジタル 教科書体 N-R" panose="02020400000000000000" pitchFamily="17" charset="-128"/>
                <a:ea typeface="UD デジタル 教科書体 N-R" panose="02020400000000000000" pitchFamily="17" charset="-128"/>
              </a:rPr>
              <a:t>化”の未然防止へ</a:t>
            </a:r>
          </a:p>
          <a:p>
            <a:pPr algn="just"/>
            <a:r>
              <a:rPr lang="ja-JP" altLang="en-US" sz="2400" b="0" i="0" dirty="0">
                <a:effectLst/>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　今回の改正では現行法上の「特定空き家」の前段階に相当</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する「管理不全空き家」が新設さました。</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行政が早期介入することで空き家所有者に管理を促し、周</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囲へ悪影響を及ぼす“特定空き家化”を未然に防ぐことが目</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i="0" dirty="0">
                <a:effectLst/>
                <a:latin typeface="UD デジタル 教科書体 N-R" panose="02020400000000000000" pitchFamily="17" charset="-128"/>
                <a:ea typeface="UD デジタル 教科書体 N-R" panose="02020400000000000000" pitchFamily="17" charset="-128"/>
              </a:rPr>
              <a:t>　　的です。</a:t>
            </a:r>
          </a:p>
          <a:p>
            <a:pPr algn="just"/>
            <a:r>
              <a:rPr lang="ja-JP" altLang="en-US" sz="2400" i="0" dirty="0">
                <a:effectLst/>
                <a:latin typeface="UD デジタル 教科書体 N-R" panose="02020400000000000000" pitchFamily="17" charset="-128"/>
                <a:ea typeface="UD デジタル 教科書体 N-R" panose="02020400000000000000" pitchFamily="17" charset="-128"/>
              </a:rPr>
              <a:t>　　　市区町村長は、放置すれば現行法上の「特定空き家」にな</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るおそれのある「管理不全空き家」の所有者に対し、管理指</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針に即した措置を「指導」できます。指導してもなお状態が</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改善しない場合には「勧告」が可能となる仕組みです。</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i="0" dirty="0">
                <a:effectLst/>
                <a:latin typeface="UD デジタル 教科書体 N-R" panose="02020400000000000000" pitchFamily="17" charset="-128"/>
                <a:ea typeface="UD デジタル 教科書体 N-R" panose="02020400000000000000" pitchFamily="17" charset="-128"/>
              </a:rPr>
              <a:t>　　　勧告を受けると、当該空き家の敷地に係る固定資産税等の</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住宅用地特例が解除され、所有者は空き家にかかる税金の軽</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減が受けられなくなます。</a:t>
            </a:r>
          </a:p>
          <a:p>
            <a:endParaRPr kumimoji="1" lang="ja-JP" altLang="en-US" sz="2400" dirty="0"/>
          </a:p>
        </p:txBody>
      </p:sp>
      <p:pic>
        <p:nvPicPr>
          <p:cNvPr id="3" name="録音したサウンド">
            <a:hlinkClick r:id="" action="ppaction://media"/>
            <a:extLst>
              <a:ext uri="{FF2B5EF4-FFF2-40B4-BE49-F238E27FC236}">
                <a16:creationId xmlns:a16="http://schemas.microsoft.com/office/drawing/2014/main" id="{7A092408-C1F3-E4DB-49BF-B3B8587913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3102" y="265592"/>
            <a:ext cx="487363" cy="487363"/>
          </a:xfrm>
          <a:prstGeom prst="rect">
            <a:avLst/>
          </a:prstGeom>
        </p:spPr>
      </p:pic>
    </p:spTree>
    <p:extLst>
      <p:ext uri="{BB962C8B-B14F-4D97-AF65-F5344CB8AC3E}">
        <p14:creationId xmlns:p14="http://schemas.microsoft.com/office/powerpoint/2010/main" val="385534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380C545-DD5B-506D-1989-4BD93D9442AA}"/>
              </a:ext>
            </a:extLst>
          </p:cNvPr>
          <p:cNvSpPr txBox="1"/>
          <p:nvPr/>
        </p:nvSpPr>
        <p:spPr>
          <a:xfrm>
            <a:off x="82405" y="184344"/>
            <a:ext cx="6804837" cy="461665"/>
          </a:xfrm>
          <a:prstGeom prst="rect">
            <a:avLst/>
          </a:prstGeom>
          <a:noFill/>
        </p:spPr>
        <p:txBody>
          <a:bodyPr wrap="square">
            <a:spAutoFit/>
          </a:bodyPr>
          <a:lstStyle/>
          <a:p>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　管理不全の空き家への対応フロー　</a:t>
            </a:r>
            <a:r>
              <a:rPr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91303A01-8EF0-902A-CA11-3D1848DBF33A}"/>
              </a:ext>
            </a:extLst>
          </p:cNvPr>
          <p:cNvSpPr/>
          <p:nvPr/>
        </p:nvSpPr>
        <p:spPr>
          <a:xfrm>
            <a:off x="819982" y="789138"/>
            <a:ext cx="561713" cy="471285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000" dirty="0"/>
          </a:p>
        </p:txBody>
      </p:sp>
      <p:sp>
        <p:nvSpPr>
          <p:cNvPr id="5" name="正方形/長方形 4">
            <a:extLst>
              <a:ext uri="{FF2B5EF4-FFF2-40B4-BE49-F238E27FC236}">
                <a16:creationId xmlns:a16="http://schemas.microsoft.com/office/drawing/2014/main" id="{ABD1491D-859D-353D-BE9F-A36FC1A9CBEE}"/>
              </a:ext>
            </a:extLst>
          </p:cNvPr>
          <p:cNvSpPr/>
          <p:nvPr/>
        </p:nvSpPr>
        <p:spPr>
          <a:xfrm>
            <a:off x="1947075" y="770640"/>
            <a:ext cx="1043389" cy="47735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900" dirty="0"/>
          </a:p>
        </p:txBody>
      </p:sp>
      <p:sp>
        <p:nvSpPr>
          <p:cNvPr id="6" name="テキスト ボックス 5">
            <a:extLst>
              <a:ext uri="{FF2B5EF4-FFF2-40B4-BE49-F238E27FC236}">
                <a16:creationId xmlns:a16="http://schemas.microsoft.com/office/drawing/2014/main" id="{FCD8E394-D753-1B54-D2C0-7EE99A953BD2}"/>
              </a:ext>
            </a:extLst>
          </p:cNvPr>
          <p:cNvSpPr txBox="1"/>
          <p:nvPr/>
        </p:nvSpPr>
        <p:spPr>
          <a:xfrm>
            <a:off x="2450420" y="1024920"/>
            <a:ext cx="409720" cy="4401205"/>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状況改善に向けた何らかの対応</a:t>
            </a:r>
          </a:p>
        </p:txBody>
      </p:sp>
      <p:sp>
        <p:nvSpPr>
          <p:cNvPr id="7" name="テキスト ボックス 6">
            <a:extLst>
              <a:ext uri="{FF2B5EF4-FFF2-40B4-BE49-F238E27FC236}">
                <a16:creationId xmlns:a16="http://schemas.microsoft.com/office/drawing/2014/main" id="{59513322-D9F6-4B80-34DC-016BA0B43295}"/>
              </a:ext>
            </a:extLst>
          </p:cNvPr>
          <p:cNvSpPr txBox="1"/>
          <p:nvPr/>
        </p:nvSpPr>
        <p:spPr>
          <a:xfrm>
            <a:off x="2000923" y="717712"/>
            <a:ext cx="461665" cy="4989015"/>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（空家法第</a:t>
            </a:r>
            <a:r>
              <a:rPr kumimoji="1" lang="en-US" altLang="ja-JP" b="1" dirty="0">
                <a:latin typeface="UD デジタル 教科書体 N-R" panose="02020400000000000000" pitchFamily="17" charset="-128"/>
                <a:ea typeface="UD デジタル 教科書体 N-R" panose="02020400000000000000" pitchFamily="17" charset="-128"/>
              </a:rPr>
              <a:t>12</a:t>
            </a:r>
            <a:r>
              <a:rPr kumimoji="1" lang="ja-JP" altLang="en-US" b="1" dirty="0">
                <a:latin typeface="UD デジタル 教科書体 N-R" panose="02020400000000000000" pitchFamily="17" charset="-128"/>
                <a:ea typeface="UD デジタル 教科書体 N-R" panose="02020400000000000000" pitchFamily="17" charset="-128"/>
              </a:rPr>
              <a:t>条（注</a:t>
            </a:r>
            <a:r>
              <a:rPr kumimoji="1" lang="en-US" altLang="ja-JP" b="1" dirty="0">
                <a:latin typeface="UD デジタル 教科書体 N-R" panose="02020400000000000000" pitchFamily="17" charset="-128"/>
                <a:ea typeface="UD デジタル 教科書体 N-R" panose="02020400000000000000" pitchFamily="17" charset="-128"/>
              </a:rPr>
              <a:t>1</a:t>
            </a:r>
            <a:r>
              <a:rPr kumimoji="1" lang="ja-JP" altLang="en-US" b="1" dirty="0">
                <a:latin typeface="UD デジタル 教科書体 N-R" panose="02020400000000000000" pitchFamily="17" charset="-128"/>
                <a:ea typeface="UD デジタル 教科書体 N-R" panose="02020400000000000000" pitchFamily="17" charset="-128"/>
              </a:rPr>
              <a:t>）や条例等による対応）</a:t>
            </a:r>
          </a:p>
        </p:txBody>
      </p:sp>
      <p:sp>
        <p:nvSpPr>
          <p:cNvPr id="8" name="正方形/長方形 7">
            <a:extLst>
              <a:ext uri="{FF2B5EF4-FFF2-40B4-BE49-F238E27FC236}">
                <a16:creationId xmlns:a16="http://schemas.microsoft.com/office/drawing/2014/main" id="{2E7ACDAE-CB46-0C12-28CD-A54D480A7454}"/>
              </a:ext>
            </a:extLst>
          </p:cNvPr>
          <p:cNvSpPr/>
          <p:nvPr/>
        </p:nvSpPr>
        <p:spPr>
          <a:xfrm>
            <a:off x="3484824" y="745355"/>
            <a:ext cx="588600" cy="486265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900" b="1" dirty="0"/>
          </a:p>
        </p:txBody>
      </p:sp>
      <p:sp>
        <p:nvSpPr>
          <p:cNvPr id="9" name="テキスト ボックス 8">
            <a:extLst>
              <a:ext uri="{FF2B5EF4-FFF2-40B4-BE49-F238E27FC236}">
                <a16:creationId xmlns:a16="http://schemas.microsoft.com/office/drawing/2014/main" id="{C6F79D5F-37F6-5F02-1FB3-DAFAC9741096}"/>
              </a:ext>
            </a:extLst>
          </p:cNvPr>
          <p:cNvSpPr txBox="1"/>
          <p:nvPr/>
        </p:nvSpPr>
        <p:spPr>
          <a:xfrm>
            <a:off x="3508260" y="1323847"/>
            <a:ext cx="492443" cy="2633305"/>
          </a:xfrm>
          <a:prstGeom prst="rect">
            <a:avLst/>
          </a:prstGeom>
          <a:noFill/>
        </p:spPr>
        <p:txBody>
          <a:bodyPr vert="eaVert"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特定空家等「判定」</a:t>
            </a:r>
          </a:p>
        </p:txBody>
      </p:sp>
      <p:sp>
        <p:nvSpPr>
          <p:cNvPr id="10" name="正方形/長方形 9">
            <a:extLst>
              <a:ext uri="{FF2B5EF4-FFF2-40B4-BE49-F238E27FC236}">
                <a16:creationId xmlns:a16="http://schemas.microsoft.com/office/drawing/2014/main" id="{DED304BA-6950-A5D3-F625-A4F51FA5EBA0}"/>
              </a:ext>
            </a:extLst>
          </p:cNvPr>
          <p:cNvSpPr/>
          <p:nvPr/>
        </p:nvSpPr>
        <p:spPr>
          <a:xfrm>
            <a:off x="4646013" y="726207"/>
            <a:ext cx="794223" cy="241472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11" name="正方形/長方形 10">
            <a:extLst>
              <a:ext uri="{FF2B5EF4-FFF2-40B4-BE49-F238E27FC236}">
                <a16:creationId xmlns:a16="http://schemas.microsoft.com/office/drawing/2014/main" id="{F7BC16D9-EE62-5497-7B8D-1D9E047AE237}"/>
              </a:ext>
            </a:extLst>
          </p:cNvPr>
          <p:cNvSpPr/>
          <p:nvPr/>
        </p:nvSpPr>
        <p:spPr>
          <a:xfrm>
            <a:off x="5931430" y="745355"/>
            <a:ext cx="729872" cy="23955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12" name="正方形/長方形 11">
            <a:extLst>
              <a:ext uri="{FF2B5EF4-FFF2-40B4-BE49-F238E27FC236}">
                <a16:creationId xmlns:a16="http://schemas.microsoft.com/office/drawing/2014/main" id="{94857A9D-37AC-007D-11FA-E4309A162AC5}"/>
              </a:ext>
            </a:extLst>
          </p:cNvPr>
          <p:cNvSpPr/>
          <p:nvPr/>
        </p:nvSpPr>
        <p:spPr>
          <a:xfrm>
            <a:off x="7113003" y="747474"/>
            <a:ext cx="729872" cy="23955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13" name="テキスト ボックス 12">
            <a:extLst>
              <a:ext uri="{FF2B5EF4-FFF2-40B4-BE49-F238E27FC236}">
                <a16:creationId xmlns:a16="http://schemas.microsoft.com/office/drawing/2014/main" id="{85DE1BBA-61AC-13AB-2419-D445ECAAA2C0}"/>
              </a:ext>
            </a:extLst>
          </p:cNvPr>
          <p:cNvSpPr txBox="1"/>
          <p:nvPr/>
        </p:nvSpPr>
        <p:spPr>
          <a:xfrm>
            <a:off x="4966473" y="838065"/>
            <a:ext cx="461665" cy="2454109"/>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空家法第</a:t>
            </a:r>
            <a:r>
              <a:rPr kumimoji="1" lang="en-US" altLang="ja-JP" b="1" dirty="0">
                <a:latin typeface="UD デジタル 教科書体 N-R" panose="02020400000000000000" pitchFamily="17" charset="-128"/>
                <a:ea typeface="UD デジタル 教科書体 N-R" panose="02020400000000000000" pitchFamily="17" charset="-128"/>
              </a:rPr>
              <a:t>14</a:t>
            </a:r>
            <a:r>
              <a:rPr kumimoji="1" lang="ja-JP" altLang="en-US" b="1" dirty="0">
                <a:latin typeface="UD デジタル 教科書体 N-R" panose="02020400000000000000" pitchFamily="17" charset="-128"/>
                <a:ea typeface="UD デジタル 教科書体 N-R" panose="02020400000000000000" pitchFamily="17" charset="-128"/>
              </a:rPr>
              <a:t>条第</a:t>
            </a:r>
            <a:r>
              <a:rPr kumimoji="1" lang="en-US" altLang="ja-JP" b="1" dirty="0">
                <a:latin typeface="UD デジタル 教科書体 N-R" panose="02020400000000000000" pitchFamily="17" charset="-128"/>
                <a:ea typeface="UD デジタル 教科書体 N-R" panose="02020400000000000000" pitchFamily="17" charset="-128"/>
              </a:rPr>
              <a:t>1</a:t>
            </a:r>
            <a:r>
              <a:rPr kumimoji="1" lang="ja-JP" altLang="en-US" b="1" dirty="0">
                <a:latin typeface="UD デジタル 教科書体 N-R" panose="02020400000000000000" pitchFamily="17" charset="-128"/>
                <a:ea typeface="UD デジタル 教科書体 N-R" panose="02020400000000000000" pitchFamily="17" charset="-128"/>
              </a:rPr>
              <a:t>項</a:t>
            </a:r>
          </a:p>
        </p:txBody>
      </p:sp>
      <p:sp>
        <p:nvSpPr>
          <p:cNvPr id="14" name="テキスト ボックス 13">
            <a:extLst>
              <a:ext uri="{FF2B5EF4-FFF2-40B4-BE49-F238E27FC236}">
                <a16:creationId xmlns:a16="http://schemas.microsoft.com/office/drawing/2014/main" id="{FBB44820-9FAA-2379-D35D-580B803D5453}"/>
              </a:ext>
            </a:extLst>
          </p:cNvPr>
          <p:cNvSpPr txBox="1"/>
          <p:nvPr/>
        </p:nvSpPr>
        <p:spPr>
          <a:xfrm>
            <a:off x="4596487" y="922380"/>
            <a:ext cx="461665" cy="2476381"/>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に基づく助言・指導</a:t>
            </a:r>
          </a:p>
        </p:txBody>
      </p:sp>
      <p:sp>
        <p:nvSpPr>
          <p:cNvPr id="15" name="テキスト ボックス 14">
            <a:extLst>
              <a:ext uri="{FF2B5EF4-FFF2-40B4-BE49-F238E27FC236}">
                <a16:creationId xmlns:a16="http://schemas.microsoft.com/office/drawing/2014/main" id="{C2F5C3A3-0436-BA3A-A979-C903715EE82E}"/>
              </a:ext>
            </a:extLst>
          </p:cNvPr>
          <p:cNvSpPr txBox="1"/>
          <p:nvPr/>
        </p:nvSpPr>
        <p:spPr>
          <a:xfrm>
            <a:off x="6192017" y="866338"/>
            <a:ext cx="461665" cy="2423454"/>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空家法第</a:t>
            </a:r>
            <a:r>
              <a:rPr kumimoji="1" lang="en-US" altLang="ja-JP" b="1" dirty="0">
                <a:latin typeface="UD デジタル 教科書体 N-R" panose="02020400000000000000" pitchFamily="17" charset="-128"/>
                <a:ea typeface="UD デジタル 教科書体 N-R" panose="02020400000000000000" pitchFamily="17" charset="-128"/>
              </a:rPr>
              <a:t>14</a:t>
            </a:r>
            <a:r>
              <a:rPr kumimoji="1" lang="ja-JP" altLang="en-US" b="1" dirty="0">
                <a:latin typeface="UD デジタル 教科書体 N-R" panose="02020400000000000000" pitchFamily="17" charset="-128"/>
                <a:ea typeface="UD デジタル 教科書体 N-R" panose="02020400000000000000" pitchFamily="17" charset="-128"/>
              </a:rPr>
              <a:t>条第２項</a:t>
            </a:r>
          </a:p>
        </p:txBody>
      </p:sp>
      <p:sp>
        <p:nvSpPr>
          <p:cNvPr id="16" name="テキスト ボックス 15">
            <a:extLst>
              <a:ext uri="{FF2B5EF4-FFF2-40B4-BE49-F238E27FC236}">
                <a16:creationId xmlns:a16="http://schemas.microsoft.com/office/drawing/2014/main" id="{A30F707B-BA56-AB01-BEA6-64E9480A01BB}"/>
              </a:ext>
            </a:extLst>
          </p:cNvPr>
          <p:cNvSpPr txBox="1"/>
          <p:nvPr/>
        </p:nvSpPr>
        <p:spPr>
          <a:xfrm>
            <a:off x="5903675" y="1191470"/>
            <a:ext cx="461665" cy="1531340"/>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に基づく勧告</a:t>
            </a:r>
          </a:p>
        </p:txBody>
      </p:sp>
      <p:sp>
        <p:nvSpPr>
          <p:cNvPr id="17" name="テキスト ボックス 16">
            <a:extLst>
              <a:ext uri="{FF2B5EF4-FFF2-40B4-BE49-F238E27FC236}">
                <a16:creationId xmlns:a16="http://schemas.microsoft.com/office/drawing/2014/main" id="{423B1AC0-FD75-7B0D-0D5A-09582947491C}"/>
              </a:ext>
            </a:extLst>
          </p:cNvPr>
          <p:cNvSpPr txBox="1"/>
          <p:nvPr/>
        </p:nvSpPr>
        <p:spPr>
          <a:xfrm>
            <a:off x="7367092" y="908869"/>
            <a:ext cx="461665" cy="2277606"/>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空家法第</a:t>
            </a:r>
            <a:r>
              <a:rPr kumimoji="1" lang="en-US" altLang="ja-JP" b="1" dirty="0">
                <a:latin typeface="UD デジタル 教科書体 N-R" panose="02020400000000000000" pitchFamily="17" charset="-128"/>
                <a:ea typeface="UD デジタル 教科書体 N-R" panose="02020400000000000000" pitchFamily="17" charset="-128"/>
              </a:rPr>
              <a:t>14</a:t>
            </a:r>
            <a:r>
              <a:rPr kumimoji="1" lang="ja-JP" altLang="en-US" b="1" dirty="0">
                <a:latin typeface="UD デジタル 教科書体 N-R" panose="02020400000000000000" pitchFamily="17" charset="-128"/>
                <a:ea typeface="UD デジタル 教科書体 N-R" panose="02020400000000000000" pitchFamily="17" charset="-128"/>
              </a:rPr>
              <a:t>条第３項</a:t>
            </a:r>
          </a:p>
        </p:txBody>
      </p:sp>
      <p:sp>
        <p:nvSpPr>
          <p:cNvPr id="18" name="テキスト ボックス 17">
            <a:extLst>
              <a:ext uri="{FF2B5EF4-FFF2-40B4-BE49-F238E27FC236}">
                <a16:creationId xmlns:a16="http://schemas.microsoft.com/office/drawing/2014/main" id="{6A85512C-57B4-D3BF-C754-7F83104F6C3B}"/>
              </a:ext>
            </a:extLst>
          </p:cNvPr>
          <p:cNvSpPr txBox="1"/>
          <p:nvPr/>
        </p:nvSpPr>
        <p:spPr>
          <a:xfrm>
            <a:off x="7084281" y="1120237"/>
            <a:ext cx="461665" cy="1769143"/>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に基づく命令</a:t>
            </a:r>
          </a:p>
        </p:txBody>
      </p:sp>
      <p:sp>
        <p:nvSpPr>
          <p:cNvPr id="19" name="正方形/長方形 18">
            <a:extLst>
              <a:ext uri="{FF2B5EF4-FFF2-40B4-BE49-F238E27FC236}">
                <a16:creationId xmlns:a16="http://schemas.microsoft.com/office/drawing/2014/main" id="{BBADFD5D-8905-05C4-734C-3045A774D7D7}"/>
              </a:ext>
            </a:extLst>
          </p:cNvPr>
          <p:cNvSpPr/>
          <p:nvPr/>
        </p:nvSpPr>
        <p:spPr>
          <a:xfrm>
            <a:off x="8341835" y="713456"/>
            <a:ext cx="844695" cy="23955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20" name="テキスト ボックス 19">
            <a:extLst>
              <a:ext uri="{FF2B5EF4-FFF2-40B4-BE49-F238E27FC236}">
                <a16:creationId xmlns:a16="http://schemas.microsoft.com/office/drawing/2014/main" id="{6CCC0E65-5201-E37C-1D44-F9BF35FB3039}"/>
              </a:ext>
            </a:extLst>
          </p:cNvPr>
          <p:cNvSpPr txBox="1"/>
          <p:nvPr/>
        </p:nvSpPr>
        <p:spPr>
          <a:xfrm>
            <a:off x="8729307" y="834438"/>
            <a:ext cx="461665" cy="2423455"/>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空家法第</a:t>
            </a:r>
            <a:r>
              <a:rPr kumimoji="1" lang="en-US" altLang="ja-JP" b="1" dirty="0">
                <a:latin typeface="UD デジタル 教科書体 N-R" panose="02020400000000000000" pitchFamily="17" charset="-128"/>
                <a:ea typeface="UD デジタル 教科書体 N-R" panose="02020400000000000000" pitchFamily="17" charset="-128"/>
              </a:rPr>
              <a:t>14</a:t>
            </a:r>
            <a:r>
              <a:rPr kumimoji="1" lang="ja-JP" altLang="en-US" b="1" dirty="0">
                <a:latin typeface="UD デジタル 教科書体 N-R" panose="02020400000000000000" pitchFamily="17" charset="-128"/>
                <a:ea typeface="UD デジタル 教科書体 N-R" panose="02020400000000000000" pitchFamily="17" charset="-128"/>
              </a:rPr>
              <a:t>条第９項</a:t>
            </a:r>
          </a:p>
        </p:txBody>
      </p:sp>
      <p:sp>
        <p:nvSpPr>
          <p:cNvPr id="21" name="テキスト ボックス 20">
            <a:extLst>
              <a:ext uri="{FF2B5EF4-FFF2-40B4-BE49-F238E27FC236}">
                <a16:creationId xmlns:a16="http://schemas.microsoft.com/office/drawing/2014/main" id="{586E5269-42D2-E7BA-8CEB-DBF35391F021}"/>
              </a:ext>
            </a:extLst>
          </p:cNvPr>
          <p:cNvSpPr txBox="1"/>
          <p:nvPr/>
        </p:nvSpPr>
        <p:spPr>
          <a:xfrm>
            <a:off x="8337393" y="1045806"/>
            <a:ext cx="461665" cy="1801158"/>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に基づく代執行</a:t>
            </a:r>
          </a:p>
        </p:txBody>
      </p:sp>
      <p:sp>
        <p:nvSpPr>
          <p:cNvPr id="22" name="正方形/長方形 21">
            <a:extLst>
              <a:ext uri="{FF2B5EF4-FFF2-40B4-BE49-F238E27FC236}">
                <a16:creationId xmlns:a16="http://schemas.microsoft.com/office/drawing/2014/main" id="{2290AEBB-EB12-C098-4FED-4B61FEE18ACB}"/>
              </a:ext>
            </a:extLst>
          </p:cNvPr>
          <p:cNvSpPr/>
          <p:nvPr/>
        </p:nvSpPr>
        <p:spPr>
          <a:xfrm>
            <a:off x="8337393" y="3176853"/>
            <a:ext cx="849137" cy="2618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23" name="テキスト ボックス 22">
            <a:extLst>
              <a:ext uri="{FF2B5EF4-FFF2-40B4-BE49-F238E27FC236}">
                <a16:creationId xmlns:a16="http://schemas.microsoft.com/office/drawing/2014/main" id="{11743A2C-F38E-2A98-6637-2213B4F50798}"/>
              </a:ext>
            </a:extLst>
          </p:cNvPr>
          <p:cNvSpPr txBox="1"/>
          <p:nvPr/>
        </p:nvSpPr>
        <p:spPr>
          <a:xfrm>
            <a:off x="8737981" y="3360543"/>
            <a:ext cx="461665" cy="2384467"/>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空家法第</a:t>
            </a:r>
            <a:r>
              <a:rPr kumimoji="1" lang="en-US" altLang="ja-JP" b="1" dirty="0">
                <a:latin typeface="UD デジタル 教科書体 N-R" panose="02020400000000000000" pitchFamily="17" charset="-128"/>
                <a:ea typeface="UD デジタル 教科書体 N-R" panose="02020400000000000000" pitchFamily="17" charset="-128"/>
              </a:rPr>
              <a:t>14</a:t>
            </a:r>
            <a:r>
              <a:rPr kumimoji="1" lang="ja-JP" altLang="en-US" b="1" dirty="0">
                <a:latin typeface="UD デジタル 教科書体 N-R" panose="02020400000000000000" pitchFamily="17" charset="-128"/>
                <a:ea typeface="UD デジタル 教科書体 N-R" panose="02020400000000000000" pitchFamily="17" charset="-128"/>
              </a:rPr>
              <a:t>条第</a:t>
            </a:r>
            <a:r>
              <a:rPr kumimoji="1" lang="en-US" altLang="ja-JP" b="1" dirty="0">
                <a:latin typeface="UD デジタル 教科書体 N-R" panose="02020400000000000000" pitchFamily="17" charset="-128"/>
                <a:ea typeface="UD デジタル 教科書体 N-R" panose="02020400000000000000" pitchFamily="17" charset="-128"/>
              </a:rPr>
              <a:t>10</a:t>
            </a:r>
            <a:r>
              <a:rPr kumimoji="1" lang="ja-JP" altLang="en-US" b="1" dirty="0">
                <a:latin typeface="UD デジタル 教科書体 N-R" panose="02020400000000000000" pitchFamily="17" charset="-128"/>
                <a:ea typeface="UD デジタル 教科書体 N-R" panose="02020400000000000000" pitchFamily="17" charset="-128"/>
              </a:rPr>
              <a:t>項</a:t>
            </a:r>
          </a:p>
        </p:txBody>
      </p:sp>
      <p:sp>
        <p:nvSpPr>
          <p:cNvPr id="24" name="テキスト ボックス 23">
            <a:extLst>
              <a:ext uri="{FF2B5EF4-FFF2-40B4-BE49-F238E27FC236}">
                <a16:creationId xmlns:a16="http://schemas.microsoft.com/office/drawing/2014/main" id="{A542986E-E01D-E3F2-5A9C-B36B66330B46}"/>
              </a:ext>
            </a:extLst>
          </p:cNvPr>
          <p:cNvSpPr txBox="1"/>
          <p:nvPr/>
        </p:nvSpPr>
        <p:spPr>
          <a:xfrm>
            <a:off x="8358486" y="3397208"/>
            <a:ext cx="461665" cy="2210797"/>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に基づく略式代執行</a:t>
            </a:r>
          </a:p>
        </p:txBody>
      </p:sp>
      <p:sp>
        <p:nvSpPr>
          <p:cNvPr id="25" name="矢印: 右 24">
            <a:extLst>
              <a:ext uri="{FF2B5EF4-FFF2-40B4-BE49-F238E27FC236}">
                <a16:creationId xmlns:a16="http://schemas.microsoft.com/office/drawing/2014/main" id="{EE30D92C-A91F-1F07-F2C5-935950809947}"/>
              </a:ext>
            </a:extLst>
          </p:cNvPr>
          <p:cNvSpPr/>
          <p:nvPr/>
        </p:nvSpPr>
        <p:spPr>
          <a:xfrm>
            <a:off x="1498842" y="2639504"/>
            <a:ext cx="267014" cy="650288"/>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6" name="矢印: 右 25">
            <a:extLst>
              <a:ext uri="{FF2B5EF4-FFF2-40B4-BE49-F238E27FC236}">
                <a16:creationId xmlns:a16="http://schemas.microsoft.com/office/drawing/2014/main" id="{7288A1F5-3ED7-4FE7-BEFF-C0FC4D4C036F}"/>
              </a:ext>
            </a:extLst>
          </p:cNvPr>
          <p:cNvSpPr/>
          <p:nvPr/>
        </p:nvSpPr>
        <p:spPr>
          <a:xfrm>
            <a:off x="3081046" y="2715180"/>
            <a:ext cx="267973" cy="574612"/>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F1A32B0F-A140-12B3-85E8-243A5CCF00C3}"/>
              </a:ext>
            </a:extLst>
          </p:cNvPr>
          <p:cNvSpPr/>
          <p:nvPr/>
        </p:nvSpPr>
        <p:spPr>
          <a:xfrm flipV="1">
            <a:off x="4367386" y="4093201"/>
            <a:ext cx="3729578" cy="493075"/>
          </a:xfrm>
          <a:prstGeom prst="rightArrow">
            <a:avLst>
              <a:gd name="adj1" fmla="val 50000"/>
              <a:gd name="adj2" fmla="val 35455"/>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a:p>
        </p:txBody>
      </p:sp>
      <p:sp>
        <p:nvSpPr>
          <p:cNvPr id="28" name="矢印: 右 27">
            <a:extLst>
              <a:ext uri="{FF2B5EF4-FFF2-40B4-BE49-F238E27FC236}">
                <a16:creationId xmlns:a16="http://schemas.microsoft.com/office/drawing/2014/main" id="{A6166E43-5730-B5EB-1861-3F271080423F}"/>
              </a:ext>
            </a:extLst>
          </p:cNvPr>
          <p:cNvSpPr/>
          <p:nvPr/>
        </p:nvSpPr>
        <p:spPr>
          <a:xfrm>
            <a:off x="4142369" y="1671300"/>
            <a:ext cx="272697" cy="499609"/>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a:p>
        </p:txBody>
      </p:sp>
      <p:sp>
        <p:nvSpPr>
          <p:cNvPr id="29" name="矢印: 右 28">
            <a:extLst>
              <a:ext uri="{FF2B5EF4-FFF2-40B4-BE49-F238E27FC236}">
                <a16:creationId xmlns:a16="http://schemas.microsoft.com/office/drawing/2014/main" id="{1D573722-8B54-E3A6-F9D7-188362D868E9}"/>
              </a:ext>
            </a:extLst>
          </p:cNvPr>
          <p:cNvSpPr/>
          <p:nvPr/>
        </p:nvSpPr>
        <p:spPr>
          <a:xfrm>
            <a:off x="5508451" y="1640541"/>
            <a:ext cx="232801" cy="537249"/>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a:p>
        </p:txBody>
      </p:sp>
      <p:sp>
        <p:nvSpPr>
          <p:cNvPr id="30" name="矢印: 右 29">
            <a:extLst>
              <a:ext uri="{FF2B5EF4-FFF2-40B4-BE49-F238E27FC236}">
                <a16:creationId xmlns:a16="http://schemas.microsoft.com/office/drawing/2014/main" id="{68E1D6ED-4713-F916-34BC-0CB28957DFF1}"/>
              </a:ext>
            </a:extLst>
          </p:cNvPr>
          <p:cNvSpPr/>
          <p:nvPr/>
        </p:nvSpPr>
        <p:spPr>
          <a:xfrm>
            <a:off x="6699402" y="1680181"/>
            <a:ext cx="275621" cy="461664"/>
          </a:xfrm>
          <a:prstGeom prst="rightArrow">
            <a:avLst>
              <a:gd name="adj1" fmla="val 50000"/>
              <a:gd name="adj2" fmla="val 6107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a:p>
        </p:txBody>
      </p:sp>
      <p:sp>
        <p:nvSpPr>
          <p:cNvPr id="31" name="矢印: 右 30">
            <a:extLst>
              <a:ext uri="{FF2B5EF4-FFF2-40B4-BE49-F238E27FC236}">
                <a16:creationId xmlns:a16="http://schemas.microsoft.com/office/drawing/2014/main" id="{2BD29D27-12E1-EE95-FBD7-2C40E732C71B}"/>
              </a:ext>
            </a:extLst>
          </p:cNvPr>
          <p:cNvSpPr/>
          <p:nvPr/>
        </p:nvSpPr>
        <p:spPr>
          <a:xfrm>
            <a:off x="7874637" y="1659238"/>
            <a:ext cx="222327" cy="54608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a:p>
        </p:txBody>
      </p:sp>
      <p:sp>
        <p:nvSpPr>
          <p:cNvPr id="32" name="テキスト ボックス 31">
            <a:extLst>
              <a:ext uri="{FF2B5EF4-FFF2-40B4-BE49-F238E27FC236}">
                <a16:creationId xmlns:a16="http://schemas.microsoft.com/office/drawing/2014/main" id="{74AF2289-9526-197E-2ABA-7C5DD4A76D02}"/>
              </a:ext>
            </a:extLst>
          </p:cNvPr>
          <p:cNvSpPr txBox="1"/>
          <p:nvPr/>
        </p:nvSpPr>
        <p:spPr>
          <a:xfrm>
            <a:off x="215154" y="5753546"/>
            <a:ext cx="9529482" cy="584775"/>
          </a:xfrm>
          <a:prstGeom prst="rect">
            <a:avLst/>
          </a:prstGeom>
          <a:noFill/>
        </p:spPr>
        <p:txBody>
          <a:bodyPr wrap="square" rtlCol="0">
            <a:spAutoFit/>
          </a:bodyPr>
          <a:lstStyle/>
          <a:p>
            <a:r>
              <a:rPr lang="ja-JP" altLang="en-US" sz="1600" b="1" dirty="0">
                <a:latin typeface="UD デジタル 教科書体 N-R" panose="02020400000000000000" pitchFamily="17" charset="-128"/>
                <a:ea typeface="UD デジタル 教科書体 N-R" panose="02020400000000000000" pitchFamily="17" charset="-128"/>
              </a:rPr>
              <a:t>（注）</a:t>
            </a:r>
            <a:r>
              <a:rPr lang="en-US" altLang="ja-JP" sz="1600" b="1" dirty="0">
                <a:latin typeface="UD デジタル 教科書体 N-R" panose="02020400000000000000" pitchFamily="17" charset="-128"/>
                <a:ea typeface="UD デジタル 教科書体 N-R" panose="02020400000000000000" pitchFamily="17" charset="-128"/>
              </a:rPr>
              <a:t>2 </a:t>
            </a:r>
            <a:r>
              <a:rPr lang="ja-JP" altLang="en-US" sz="1600" b="1" dirty="0">
                <a:latin typeface="UD デジタル 教科書体 N-R" panose="02020400000000000000" pitchFamily="17" charset="-128"/>
                <a:ea typeface="UD デジタル 教科書体 N-R" panose="02020400000000000000" pitchFamily="17" charset="-128"/>
              </a:rPr>
              <a:t>空家法第 </a:t>
            </a:r>
            <a:r>
              <a:rPr lang="en-US" altLang="ja-JP" sz="1600" b="1" dirty="0">
                <a:latin typeface="UD デジタル 教科書体 N-R" panose="02020400000000000000" pitchFamily="17" charset="-128"/>
                <a:ea typeface="UD デジタル 教科書体 N-R" panose="02020400000000000000" pitchFamily="17" charset="-128"/>
              </a:rPr>
              <a:t>12 </a:t>
            </a:r>
            <a:r>
              <a:rPr lang="ja-JP" altLang="en-US" sz="1600" b="1" dirty="0">
                <a:latin typeface="UD デジタル 教科書体 N-R" panose="02020400000000000000" pitchFamily="17" charset="-128"/>
                <a:ea typeface="UD デジタル 教科書体 N-R" panose="02020400000000000000" pitchFamily="17" charset="-128"/>
              </a:rPr>
              <a:t>条では「市町村は、所有者等による空家等の適切な管理を促進するため、これ　</a:t>
            </a:r>
            <a:endParaRPr lang="en-US" altLang="ja-JP" sz="1600" b="1" dirty="0">
              <a:latin typeface="UD デジタル 教科書体 N-R" panose="02020400000000000000" pitchFamily="17" charset="-128"/>
              <a:ea typeface="UD デジタル 教科書体 N-R" panose="02020400000000000000" pitchFamily="17" charset="-128"/>
            </a:endParaRPr>
          </a:p>
          <a:p>
            <a:r>
              <a:rPr lang="ja-JP" altLang="en-US" sz="1600" b="1" dirty="0">
                <a:latin typeface="UD デジタル 教科書体 N-R" panose="02020400000000000000" pitchFamily="17" charset="-128"/>
                <a:ea typeface="UD デジタル 教科書体 N-R" panose="02020400000000000000" pitchFamily="17" charset="-128"/>
              </a:rPr>
              <a:t>　　らの者に対し、情報の提供、助言その他必要な援助を行うよう努めるものとする」とされている</a:t>
            </a:r>
            <a:endParaRPr kumimoji="1" lang="ja-JP" altLang="en-US" sz="1600" b="1" dirty="0">
              <a:latin typeface="UD デジタル 教科書体 N-R" panose="02020400000000000000" pitchFamily="17" charset="-128"/>
              <a:ea typeface="UD デジタル 教科書体 N-R" panose="02020400000000000000" pitchFamily="17" charset="-128"/>
            </a:endParaRPr>
          </a:p>
        </p:txBody>
      </p:sp>
      <p:sp>
        <p:nvSpPr>
          <p:cNvPr id="33" name="テキスト ボックス 32">
            <a:extLst>
              <a:ext uri="{FF2B5EF4-FFF2-40B4-BE49-F238E27FC236}">
                <a16:creationId xmlns:a16="http://schemas.microsoft.com/office/drawing/2014/main" id="{D1EC6C48-2C11-8138-AE99-ABB8DBEA9438}"/>
              </a:ext>
            </a:extLst>
          </p:cNvPr>
          <p:cNvSpPr txBox="1"/>
          <p:nvPr/>
        </p:nvSpPr>
        <p:spPr>
          <a:xfrm>
            <a:off x="847811" y="1522123"/>
            <a:ext cx="492443" cy="4019255"/>
          </a:xfrm>
          <a:prstGeom prst="rect">
            <a:avLst/>
          </a:prstGeom>
          <a:noFill/>
        </p:spPr>
        <p:txBody>
          <a:bodyPr vert="eaVert"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管理不全の空家の把握</a:t>
            </a:r>
          </a:p>
        </p:txBody>
      </p:sp>
      <p:pic>
        <p:nvPicPr>
          <p:cNvPr id="2" name="録音したサウンド">
            <a:hlinkClick r:id="" action="ppaction://media"/>
            <a:extLst>
              <a:ext uri="{FF2B5EF4-FFF2-40B4-BE49-F238E27FC236}">
                <a16:creationId xmlns:a16="http://schemas.microsoft.com/office/drawing/2014/main" id="{08A6EF12-D13E-3AAD-1D21-3F3176D92A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12039" y="164068"/>
            <a:ext cx="487363" cy="487363"/>
          </a:xfrm>
          <a:prstGeom prst="rect">
            <a:avLst/>
          </a:prstGeom>
        </p:spPr>
      </p:pic>
    </p:spTree>
    <p:extLst>
      <p:ext uri="{BB962C8B-B14F-4D97-AF65-F5344CB8AC3E}">
        <p14:creationId xmlns:p14="http://schemas.microsoft.com/office/powerpoint/2010/main" val="238612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15C6BAE-658E-17A6-573A-4F3542541BC2}"/>
              </a:ext>
            </a:extLst>
          </p:cNvPr>
          <p:cNvSpPr txBox="1"/>
          <p:nvPr/>
        </p:nvSpPr>
        <p:spPr>
          <a:xfrm>
            <a:off x="510988" y="125502"/>
            <a:ext cx="9305365" cy="7032694"/>
          </a:xfrm>
          <a:prstGeom prst="rect">
            <a:avLst/>
          </a:prstGeom>
          <a:noFill/>
        </p:spPr>
        <p:txBody>
          <a:bodyPr wrap="square" rtlCol="0">
            <a:spAutoFit/>
          </a:bodyPr>
          <a:lstStyle/>
          <a:p>
            <a:r>
              <a:rPr kumimoji="1" lang="ja-JP" altLang="en-US" sz="2500" dirty="0">
                <a:latin typeface="UD デジタル 教科書体 N-R" panose="02020400000000000000" pitchFamily="17" charset="-128"/>
                <a:ea typeface="UD デジタル 教科書体 N-R" panose="02020400000000000000" pitchFamily="17" charset="-128"/>
              </a:rPr>
              <a:t>（</a:t>
            </a:r>
            <a:r>
              <a:rPr kumimoji="1" lang="en-US" altLang="ja-JP" sz="2500" dirty="0">
                <a:latin typeface="UD デジタル 教科書体 N-R" panose="02020400000000000000" pitchFamily="17" charset="-128"/>
                <a:ea typeface="UD デジタル 教科書体 N-R" panose="02020400000000000000" pitchFamily="17" charset="-128"/>
              </a:rPr>
              <a:t>3</a:t>
            </a:r>
            <a:r>
              <a:rPr kumimoji="1" lang="ja-JP" altLang="en-US" sz="2500" dirty="0">
                <a:latin typeface="UD デジタル 教科書体 N-R" panose="02020400000000000000" pitchFamily="17" charset="-128"/>
                <a:ea typeface="UD デジタル 教科書体 N-R" panose="02020400000000000000" pitchFamily="17" charset="-128"/>
              </a:rPr>
              <a:t>）特定空家の除去等</a:t>
            </a:r>
            <a:endParaRPr kumimoji="1" lang="en-US" altLang="ja-JP" sz="25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市区町村長に報告徴収権を付与</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　改正前は、市町村長に特定空家の所有者から報告徴収を行</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う権限がなかったのですが、改正後は、市区</a:t>
            </a:r>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町村長に特定空</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家の所有者に対する報告徴収権を付与し、特定空家への勧</a:t>
            </a:r>
            <a:r>
              <a:rPr lang="ja-JP" altLang="en-US" sz="2400" dirty="0">
                <a:latin typeface="UD デジタル 教科書体 N-R" panose="02020400000000000000" pitchFamily="17" charset="-128"/>
                <a:ea typeface="UD デジタル 教科書体 N-R" panose="02020400000000000000" pitchFamily="17" charset="-128"/>
              </a:rPr>
              <a:t>　</a:t>
            </a:r>
            <a:endParaRPr lang="en-US" altLang="ja-JP" sz="2400" dirty="0">
              <a:latin typeface="UD デジタル 教科書体 N-R" panose="02020400000000000000" pitchFamily="17" charset="-128"/>
              <a:ea typeface="UD デジタル 教科書体 N-R" panose="02020400000000000000" pitchFamily="17" charset="-128"/>
            </a:endParaRPr>
          </a:p>
          <a:p>
            <a:pPr algn="l"/>
            <a:r>
              <a:rPr lang="ja-JP" altLang="en-US" sz="2400" b="0" i="0" dirty="0">
                <a:effectLst/>
                <a:latin typeface="UD デジタル 教科書体 N-R" panose="02020400000000000000" pitchFamily="17" charset="-128"/>
                <a:ea typeface="UD デジタル 教科書体 N-R" panose="02020400000000000000" pitchFamily="17" charset="-128"/>
              </a:rPr>
              <a:t>　　告・命令等をより円滑に行うことが可能となりました。</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fontAlgn="base"/>
            <a:r>
              <a:rPr kumimoji="1" lang="ja-JP" altLang="en-US" dirty="0">
                <a:latin typeface="UD デジタル 教科書体 N-R" panose="02020400000000000000" pitchFamily="17" charset="-128"/>
                <a:ea typeface="UD デジタル 教科書体 N-R" panose="02020400000000000000" pitchFamily="17" charset="-128"/>
              </a:rPr>
              <a:t>　</a:t>
            </a:r>
            <a:r>
              <a:rPr lang="ja-JP" altLang="en-US" b="1" dirty="0">
                <a:effectLst/>
                <a:latin typeface="UD デジタル 教科書体 N-R" panose="02020400000000000000" pitchFamily="17" charset="-128"/>
                <a:ea typeface="UD デジタル 教科書体 N-R" panose="02020400000000000000" pitchFamily="17" charset="-128"/>
              </a:rPr>
              <a:t>第９条２項（報告徴収権）</a:t>
            </a:r>
            <a:endParaRPr lang="en-US" altLang="ja-JP" b="1" dirty="0">
              <a:effectLst/>
              <a:latin typeface="UD デジタル 教科書体 N-R" panose="02020400000000000000" pitchFamily="17" charset="-128"/>
              <a:ea typeface="UD デジタル 教科書体 N-R" panose="02020400000000000000" pitchFamily="17" charset="-128"/>
            </a:endParaRPr>
          </a:p>
          <a:p>
            <a:pPr fontAlgn="base"/>
            <a:r>
              <a:rPr lang="ja-JP" altLang="en-US" b="1" dirty="0">
                <a:latin typeface="UD デジタル 教科書体 N-R" panose="02020400000000000000" pitchFamily="17" charset="-128"/>
                <a:ea typeface="UD デジタル 教科書体 N-R" panose="02020400000000000000" pitchFamily="17" charset="-128"/>
              </a:rPr>
              <a:t>　</a:t>
            </a:r>
            <a:r>
              <a:rPr lang="ja-JP" altLang="en-US" b="1" dirty="0">
                <a:effectLst/>
                <a:latin typeface="UD デジタル 教科書体 N-R" panose="02020400000000000000" pitchFamily="17" charset="-128"/>
                <a:ea typeface="UD デジタル 教科書体 N-R" panose="02020400000000000000" pitchFamily="17" charset="-128"/>
              </a:rPr>
              <a:t>２</a:t>
            </a:r>
            <a:r>
              <a:rPr lang="ja-JP" altLang="en-US" dirty="0">
                <a:effectLst/>
                <a:latin typeface="UD デジタル 教科書体 N-R" panose="02020400000000000000" pitchFamily="17" charset="-128"/>
                <a:ea typeface="UD デジタル 教科書体 N-R" panose="02020400000000000000" pitchFamily="17" charset="-128"/>
              </a:rPr>
              <a:t>　市町村長は、第二十二条第一項から第三項までの規定の施行に必要な限度におい</a:t>
            </a:r>
            <a:endParaRPr lang="en-US" altLang="ja-JP" dirty="0">
              <a:effectLst/>
              <a:latin typeface="UD デジタル 教科書体 N-R" panose="02020400000000000000" pitchFamily="17" charset="-128"/>
              <a:ea typeface="UD デジタル 教科書体 N-R" panose="02020400000000000000" pitchFamily="17" charset="-128"/>
            </a:endParaRPr>
          </a:p>
          <a:p>
            <a:pPr fontAlgn="base"/>
            <a:r>
              <a:rPr lang="ja-JP" altLang="en-US" dirty="0">
                <a:latin typeface="UD デジタル 教科書体 N-R" panose="02020400000000000000" pitchFamily="17" charset="-128"/>
                <a:ea typeface="UD デジタル 教科書体 N-R" panose="02020400000000000000" pitchFamily="17" charset="-128"/>
              </a:rPr>
              <a:t>　　　</a:t>
            </a:r>
            <a:r>
              <a:rPr lang="ja-JP" altLang="en-US" dirty="0">
                <a:effectLst/>
                <a:latin typeface="UD デジタル 教科書体 N-R" panose="02020400000000000000" pitchFamily="17" charset="-128"/>
                <a:ea typeface="UD デジタル 教科書体 N-R" panose="02020400000000000000" pitchFamily="17" charset="-128"/>
              </a:rPr>
              <a:t>て、空家等の所有者等に対し、当該空家等に関する事項に関し報告させ、又はそ</a:t>
            </a:r>
            <a:endParaRPr lang="en-US" altLang="ja-JP" dirty="0">
              <a:effectLst/>
              <a:latin typeface="UD デジタル 教科書体 N-R" panose="02020400000000000000" pitchFamily="17" charset="-128"/>
              <a:ea typeface="UD デジタル 教科書体 N-R" panose="02020400000000000000" pitchFamily="17" charset="-128"/>
            </a:endParaRPr>
          </a:p>
          <a:p>
            <a:pPr fontAlgn="base"/>
            <a:r>
              <a:rPr lang="ja-JP" altLang="en-US" dirty="0">
                <a:latin typeface="UD デジタル 教科書体 N-R" panose="02020400000000000000" pitchFamily="17" charset="-128"/>
                <a:ea typeface="UD デジタル 教科書体 N-R" panose="02020400000000000000" pitchFamily="17" charset="-128"/>
              </a:rPr>
              <a:t>　　　</a:t>
            </a:r>
            <a:r>
              <a:rPr lang="ja-JP" altLang="en-US" dirty="0">
                <a:effectLst/>
                <a:latin typeface="UD デジタル 教科書体 N-R" panose="02020400000000000000" pitchFamily="17" charset="-128"/>
                <a:ea typeface="UD デジタル 教科書体 N-R" panose="02020400000000000000" pitchFamily="17" charset="-128"/>
              </a:rPr>
              <a:t>の職員若しくはその委任した者に、空家等と認められる場所に立ち入って調査を</a:t>
            </a:r>
            <a:endParaRPr lang="en-US" altLang="ja-JP" dirty="0">
              <a:effectLst/>
              <a:latin typeface="UD デジタル 教科書体 N-R" panose="02020400000000000000" pitchFamily="17" charset="-128"/>
              <a:ea typeface="UD デジタル 教科書体 N-R" panose="02020400000000000000" pitchFamily="17" charset="-128"/>
            </a:endParaRPr>
          </a:p>
          <a:p>
            <a:pPr fontAlgn="base"/>
            <a:r>
              <a:rPr lang="ja-JP" altLang="en-US" dirty="0">
                <a:latin typeface="UD デジタル 教科書体 N-R" panose="02020400000000000000" pitchFamily="17" charset="-128"/>
                <a:ea typeface="UD デジタル 教科書体 N-R" panose="02020400000000000000" pitchFamily="17" charset="-128"/>
              </a:rPr>
              <a:t>　　　</a:t>
            </a:r>
            <a:r>
              <a:rPr lang="ja-JP" altLang="en-US" dirty="0">
                <a:effectLst/>
                <a:latin typeface="UD デジタル 教科書体 N-R" panose="02020400000000000000" pitchFamily="17" charset="-128"/>
                <a:ea typeface="UD デジタル 教科書体 N-R" panose="02020400000000000000" pitchFamily="17" charset="-128"/>
              </a:rPr>
              <a:t>させることができる。</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代執行の円滑化</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緊急時には命令等の手続を経ず代執行を可能となりました。</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代執行費用の徴収も、これまでは裁判</a:t>
            </a:r>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所の確定判決が必要</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でしたが、略式代執行時や緊急代執行時においても、行政代</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執行法に定める国税滞納処分の例により、強制的な費用徴収</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を可能となりました。</a:t>
            </a: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2A3E7270-FDF1-ED43-E087-34A0A8919F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74535" y="125502"/>
            <a:ext cx="487363" cy="487363"/>
          </a:xfrm>
          <a:prstGeom prst="rect">
            <a:avLst/>
          </a:prstGeom>
        </p:spPr>
      </p:pic>
    </p:spTree>
    <p:extLst>
      <p:ext uri="{BB962C8B-B14F-4D97-AF65-F5344CB8AC3E}">
        <p14:creationId xmlns:p14="http://schemas.microsoft.com/office/powerpoint/2010/main" val="129593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D22FCE-67D0-9D0E-88E0-A595B01F69F2}"/>
              </a:ext>
            </a:extLst>
          </p:cNvPr>
          <p:cNvSpPr txBox="1"/>
          <p:nvPr/>
        </p:nvSpPr>
        <p:spPr>
          <a:xfrm>
            <a:off x="349624" y="188259"/>
            <a:ext cx="9206752" cy="1938992"/>
          </a:xfrm>
          <a:prstGeom prst="rect">
            <a:avLst/>
          </a:prstGeom>
          <a:noFill/>
        </p:spPr>
        <p:txBody>
          <a:bodyPr wrap="square" rtlCol="0">
            <a:spAutoFit/>
          </a:bodyPr>
          <a:lstStyle/>
          <a:p>
            <a:r>
              <a:rPr kumimoji="1" lang="ja-JP" altLang="en-US" sz="2400" dirty="0"/>
              <a:t>　➂　財産管理人による空家の管理・処分</a:t>
            </a:r>
            <a:endParaRPr kumimoji="1" lang="en-US" altLang="ja-JP" sz="2400" dirty="0"/>
          </a:p>
          <a:p>
            <a:pPr algn="l"/>
            <a:r>
              <a:rPr lang="ja-JP" altLang="en-US" sz="2400" b="0" i="0" dirty="0">
                <a:effectLst/>
                <a:latin typeface="UD デジタル 教科書体 N-R" panose="02020400000000000000" pitchFamily="17" charset="-128"/>
                <a:ea typeface="UD デジタル 教科書体 N-R" panose="02020400000000000000" pitchFamily="17" charset="-128"/>
              </a:rPr>
              <a:t>　　　相続放棄、所有者不明･不在の空家についても、市町村が所</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有者に代わり財産を管理・処分できる「財産管理人」の選任</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を裁判所に請求し、修繕や処分を実施できるようにしました。</a:t>
            </a:r>
          </a:p>
          <a:p>
            <a:endParaRPr kumimoji="1" lang="ja-JP" altLang="en-US" sz="2400" dirty="0"/>
          </a:p>
        </p:txBody>
      </p:sp>
      <p:pic>
        <p:nvPicPr>
          <p:cNvPr id="3" name="録音したサウンド">
            <a:hlinkClick r:id="" action="ppaction://media"/>
            <a:extLst>
              <a:ext uri="{FF2B5EF4-FFF2-40B4-BE49-F238E27FC236}">
                <a16:creationId xmlns:a16="http://schemas.microsoft.com/office/drawing/2014/main" id="{7C5EAB25-BF6E-80DD-1422-D9832CF125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22655" y="188259"/>
            <a:ext cx="487363" cy="487363"/>
          </a:xfrm>
          <a:prstGeom prst="rect">
            <a:avLst/>
          </a:prstGeom>
        </p:spPr>
      </p:pic>
    </p:spTree>
    <p:extLst>
      <p:ext uri="{BB962C8B-B14F-4D97-AF65-F5344CB8AC3E}">
        <p14:creationId xmlns:p14="http://schemas.microsoft.com/office/powerpoint/2010/main" val="41795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B6B15F2-4FC7-F430-F3FD-FDAE110090CE}"/>
              </a:ext>
            </a:extLst>
          </p:cNvPr>
          <p:cNvSpPr txBox="1"/>
          <p:nvPr/>
        </p:nvSpPr>
        <p:spPr>
          <a:xfrm>
            <a:off x="358589" y="125506"/>
            <a:ext cx="9377082" cy="658641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５．今治市役所の空き家バンク取り組み</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10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空き家に関する相談は、地域振興課が担当窓口になっています。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担当窓口では、相続に関すること、空き家になってからの管理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状況、空き家処分方法（売買・賃貸等）親族間の意見調整状況な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どをお聞きした上えで、空き家バンク登録の意思を確認します。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この制度は、市が登録された空き家物件に宅地建物取引業者を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紹介する制度です。紹介業者は、売買価格等を提示し、空き家バ</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ンクに登録するとともに買主を紹介してくれます。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）空き家バンク登録・売買の媒介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不動産所有者からの要請（申込）により今治市の「空き家リ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スト」に物権の搭載します。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市空き家バンクは、市が宅地建物取引業者を紹介し、所有者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と媒介契約した業者が登録します。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a:latin typeface="UD デジタル 教科書体 N-R" panose="02020400000000000000" pitchFamily="17" charset="-128"/>
                <a:ea typeface="UD デジタル 教科書体 N-R" panose="02020400000000000000" pitchFamily="17" charset="-128"/>
              </a:rPr>
              <a:t>③　担当事業者</a:t>
            </a:r>
            <a:r>
              <a:rPr kumimoji="1" lang="ja-JP" altLang="en-US" sz="2400" dirty="0">
                <a:latin typeface="UD デジタル 教科書体 N-R" panose="02020400000000000000" pitchFamily="17" charset="-128"/>
                <a:ea typeface="UD デジタル 教科書体 N-R" panose="02020400000000000000" pitchFamily="17" charset="-128"/>
              </a:rPr>
              <a:t>は、買主を紹介し、売買契約手続をしてくれます。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078A9AE9-875D-EDCE-E495-3CB34D46D2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6423" y="125506"/>
            <a:ext cx="487363" cy="487363"/>
          </a:xfrm>
          <a:prstGeom prst="rect">
            <a:avLst/>
          </a:prstGeom>
        </p:spPr>
      </p:pic>
    </p:spTree>
    <p:extLst>
      <p:ext uri="{BB962C8B-B14F-4D97-AF65-F5344CB8AC3E}">
        <p14:creationId xmlns:p14="http://schemas.microsoft.com/office/powerpoint/2010/main" val="164384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A5C1F82-DEB8-582C-4719-ED3A7803A721}"/>
              </a:ext>
            </a:extLst>
          </p:cNvPr>
          <p:cNvSpPr/>
          <p:nvPr/>
        </p:nvSpPr>
        <p:spPr>
          <a:xfrm>
            <a:off x="406736" y="1246095"/>
            <a:ext cx="404567" cy="419548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相</a:t>
            </a:r>
            <a:endParaRPr kumimoji="1" lang="en-US" altLang="ja-JP" dirty="0"/>
          </a:p>
          <a:p>
            <a:pPr algn="ctr"/>
            <a:endParaRPr kumimoji="1" lang="en-US" altLang="ja-JP" dirty="0"/>
          </a:p>
          <a:p>
            <a:pPr algn="ctr"/>
            <a:r>
              <a:rPr kumimoji="1" lang="ja-JP" altLang="en-US" dirty="0"/>
              <a:t>談</a:t>
            </a:r>
          </a:p>
        </p:txBody>
      </p:sp>
      <p:sp>
        <p:nvSpPr>
          <p:cNvPr id="4" name="正方形/長方形 3">
            <a:extLst>
              <a:ext uri="{FF2B5EF4-FFF2-40B4-BE49-F238E27FC236}">
                <a16:creationId xmlns:a16="http://schemas.microsoft.com/office/drawing/2014/main" id="{8A5ADCD5-AA47-4575-0DA3-065ADFA1BFF0}"/>
              </a:ext>
            </a:extLst>
          </p:cNvPr>
          <p:cNvSpPr/>
          <p:nvPr/>
        </p:nvSpPr>
        <p:spPr>
          <a:xfrm>
            <a:off x="1222560" y="1565176"/>
            <a:ext cx="2828375" cy="112955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空き家バンクへの登録申込</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　➀　空き家バンクへの登録申請書</a:t>
            </a:r>
            <a:endParaRPr kumimoji="1" lang="en-US" altLang="ja-JP" sz="1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　②　固定資産税（土地・家屋）明細</a:t>
            </a:r>
            <a:endParaRPr kumimoji="1" lang="en-US" altLang="ja-JP" sz="1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　➂　写真（外観、各部屋）</a:t>
            </a:r>
            <a:endParaRPr kumimoji="1" lang="en-US" altLang="ja-JP" sz="1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　④　宅内見取り図</a:t>
            </a:r>
          </a:p>
        </p:txBody>
      </p:sp>
      <p:sp>
        <p:nvSpPr>
          <p:cNvPr id="5" name="正方形/長方形 4">
            <a:extLst>
              <a:ext uri="{FF2B5EF4-FFF2-40B4-BE49-F238E27FC236}">
                <a16:creationId xmlns:a16="http://schemas.microsoft.com/office/drawing/2014/main" id="{8090B21F-E01C-78E5-2A0E-2FCE7370E4B8}"/>
              </a:ext>
            </a:extLst>
          </p:cNvPr>
          <p:cNvSpPr/>
          <p:nvPr/>
        </p:nvSpPr>
        <p:spPr>
          <a:xfrm>
            <a:off x="1248906" y="3362266"/>
            <a:ext cx="2617135" cy="86060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現地調査</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シルバー人材センターによる現地調査（要立会）</a:t>
            </a:r>
            <a:endParaRPr kumimoji="1" lang="en-US" altLang="ja-JP" sz="1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CF5C5F57-B271-7C05-45C7-7D102476EA92}"/>
              </a:ext>
            </a:extLst>
          </p:cNvPr>
          <p:cNvSpPr/>
          <p:nvPr/>
        </p:nvSpPr>
        <p:spPr>
          <a:xfrm>
            <a:off x="4708703" y="1206947"/>
            <a:ext cx="459449" cy="432844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空家バ</a:t>
            </a:r>
            <a:endParaRPr kumimoji="1" lang="en-US" altLang="ja-JP" dirty="0"/>
          </a:p>
          <a:p>
            <a:pPr algn="ctr"/>
            <a:r>
              <a:rPr kumimoji="1" lang="ja-JP" altLang="en-US" dirty="0"/>
              <a:t>ン</a:t>
            </a:r>
            <a:endParaRPr kumimoji="1" lang="en-US" altLang="ja-JP" dirty="0"/>
          </a:p>
          <a:p>
            <a:pPr algn="ctr"/>
            <a:r>
              <a:rPr kumimoji="1" lang="ja-JP" altLang="en-US" dirty="0"/>
              <a:t>ク</a:t>
            </a:r>
            <a:endParaRPr kumimoji="1" lang="en-US" altLang="ja-JP" dirty="0"/>
          </a:p>
          <a:p>
            <a:pPr algn="ctr"/>
            <a:r>
              <a:rPr kumimoji="1" lang="ja-JP" altLang="en-US" dirty="0"/>
              <a:t>シ</a:t>
            </a:r>
            <a:endParaRPr kumimoji="1" lang="en-US" altLang="ja-JP" dirty="0"/>
          </a:p>
          <a:p>
            <a:pPr algn="ctr"/>
            <a:r>
              <a:rPr kumimoji="1" lang="ja-JP" altLang="en-US" dirty="0"/>
              <a:t>ス</a:t>
            </a:r>
            <a:endParaRPr kumimoji="1" lang="en-US" altLang="ja-JP" dirty="0"/>
          </a:p>
          <a:p>
            <a:pPr algn="ctr"/>
            <a:r>
              <a:rPr kumimoji="1" lang="ja-JP" altLang="en-US" dirty="0"/>
              <a:t>テムへの登録</a:t>
            </a:r>
          </a:p>
        </p:txBody>
      </p:sp>
      <p:sp>
        <p:nvSpPr>
          <p:cNvPr id="7" name="矢印: 右 6">
            <a:extLst>
              <a:ext uri="{FF2B5EF4-FFF2-40B4-BE49-F238E27FC236}">
                <a16:creationId xmlns:a16="http://schemas.microsoft.com/office/drawing/2014/main" id="{343EAD98-BB15-B28D-EF05-C6BBCBC5790B}"/>
              </a:ext>
            </a:extLst>
          </p:cNvPr>
          <p:cNvSpPr/>
          <p:nvPr/>
        </p:nvSpPr>
        <p:spPr>
          <a:xfrm>
            <a:off x="857261" y="2286001"/>
            <a:ext cx="317114" cy="208508"/>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B298699-52E2-3022-3F61-BD5C4A8DCDEE}"/>
              </a:ext>
            </a:extLst>
          </p:cNvPr>
          <p:cNvSpPr/>
          <p:nvPr/>
        </p:nvSpPr>
        <p:spPr>
          <a:xfrm>
            <a:off x="5893201" y="1206948"/>
            <a:ext cx="459449" cy="428810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媒介</a:t>
            </a:r>
            <a:endParaRPr kumimoji="1" lang="en-US" altLang="ja-JP" dirty="0"/>
          </a:p>
          <a:p>
            <a:pPr algn="ctr"/>
            <a:r>
              <a:rPr kumimoji="1" lang="ja-JP" altLang="en-US" dirty="0"/>
              <a:t>を</a:t>
            </a:r>
            <a:endParaRPr kumimoji="1" lang="en-US" altLang="ja-JP" dirty="0"/>
          </a:p>
          <a:p>
            <a:pPr algn="ctr"/>
            <a:r>
              <a:rPr kumimoji="1" lang="ja-JP" altLang="en-US" dirty="0"/>
              <a:t>希望す</a:t>
            </a:r>
            <a:endParaRPr kumimoji="1" lang="en-US" altLang="ja-JP" dirty="0"/>
          </a:p>
          <a:p>
            <a:pPr algn="ctr"/>
            <a:r>
              <a:rPr kumimoji="1" lang="ja-JP" altLang="en-US" dirty="0"/>
              <a:t>る</a:t>
            </a:r>
            <a:endParaRPr kumimoji="1" lang="en-US" altLang="ja-JP" dirty="0"/>
          </a:p>
          <a:p>
            <a:pPr algn="ctr"/>
            <a:r>
              <a:rPr kumimoji="1" lang="ja-JP" altLang="en-US" dirty="0"/>
              <a:t>宅建業者の公募</a:t>
            </a:r>
          </a:p>
        </p:txBody>
      </p:sp>
      <p:sp>
        <p:nvSpPr>
          <p:cNvPr id="9" name="正方形/長方形 8">
            <a:extLst>
              <a:ext uri="{FF2B5EF4-FFF2-40B4-BE49-F238E27FC236}">
                <a16:creationId xmlns:a16="http://schemas.microsoft.com/office/drawing/2014/main" id="{5B739D7B-9842-999C-21C6-CDF606614DBC}"/>
              </a:ext>
            </a:extLst>
          </p:cNvPr>
          <p:cNvSpPr/>
          <p:nvPr/>
        </p:nvSpPr>
        <p:spPr>
          <a:xfrm>
            <a:off x="7111258" y="1217798"/>
            <a:ext cx="459449" cy="428810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媒介事業者の決定</a:t>
            </a:r>
          </a:p>
        </p:txBody>
      </p:sp>
      <p:sp>
        <p:nvSpPr>
          <p:cNvPr id="2" name="テキスト ボックス 1">
            <a:extLst>
              <a:ext uri="{FF2B5EF4-FFF2-40B4-BE49-F238E27FC236}">
                <a16:creationId xmlns:a16="http://schemas.microsoft.com/office/drawing/2014/main" id="{125EDDDD-47B9-EB12-CB0C-78151EE15209}"/>
              </a:ext>
            </a:extLst>
          </p:cNvPr>
          <p:cNvSpPr txBox="1"/>
          <p:nvPr/>
        </p:nvSpPr>
        <p:spPr>
          <a:xfrm>
            <a:off x="331694" y="259975"/>
            <a:ext cx="9493624" cy="830997"/>
          </a:xfrm>
          <a:prstGeom prst="rect">
            <a:avLst/>
          </a:prstGeom>
          <a:noFill/>
        </p:spPr>
        <p:txBody>
          <a:bodyPr wrap="square" rtlCol="0">
            <a:spAutoFit/>
          </a:bodyPr>
          <a:lstStyle/>
          <a:p>
            <a:r>
              <a:rPr kumimoji="1" lang="ja-JP" altLang="en-US" sz="2400" dirty="0"/>
              <a:t>（</a:t>
            </a:r>
            <a:r>
              <a:rPr kumimoji="1" lang="en-US" altLang="ja-JP" sz="2400" dirty="0"/>
              <a:t>2</a:t>
            </a:r>
            <a:r>
              <a:rPr kumimoji="1" lang="ja-JP" altLang="en-US" sz="2400" dirty="0"/>
              <a:t>）空き家の相談から業者の媒介契約締結までの流れ</a:t>
            </a:r>
            <a:endParaRPr kumimoji="1" lang="en-US" altLang="ja-JP" sz="2400" dirty="0"/>
          </a:p>
          <a:p>
            <a:r>
              <a:rPr kumimoji="1" lang="ja-JP" altLang="en-US" sz="2400" dirty="0">
                <a:latin typeface="UD デジタル 教科書体 N-R" panose="02020400000000000000" pitchFamily="17" charset="-128"/>
                <a:ea typeface="UD デジタル 教科書体 N-R" panose="02020400000000000000" pitchFamily="17" charset="-128"/>
              </a:rPr>
              <a:t>　相談から空き家バンク登録及び媒介等の流れは以下のとおりです。　</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sp>
        <p:nvSpPr>
          <p:cNvPr id="10" name="テキスト ボックス 9">
            <a:extLst>
              <a:ext uri="{FF2B5EF4-FFF2-40B4-BE49-F238E27FC236}">
                <a16:creationId xmlns:a16="http://schemas.microsoft.com/office/drawing/2014/main" id="{F093E3DB-3F89-5C4F-6E68-EED099B7D1F4}"/>
              </a:ext>
            </a:extLst>
          </p:cNvPr>
          <p:cNvSpPr txBox="1"/>
          <p:nvPr/>
        </p:nvSpPr>
        <p:spPr>
          <a:xfrm>
            <a:off x="777677" y="2725010"/>
            <a:ext cx="1721223" cy="292388"/>
          </a:xfrm>
          <a:prstGeom prst="rect">
            <a:avLst/>
          </a:prstGeom>
          <a:noFill/>
        </p:spPr>
        <p:txBody>
          <a:bodyPr wrap="square" rtlCol="0">
            <a:spAutoFit/>
          </a:bodyPr>
          <a:lstStyle/>
          <a:p>
            <a:r>
              <a:rPr kumimoji="1" lang="ja-JP" altLang="en-US" sz="1300" b="1" dirty="0">
                <a:latin typeface="UD デジタル 教科書体 N-R" panose="02020400000000000000" pitchFamily="17" charset="-128"/>
                <a:ea typeface="UD デジタル 教科書体 N-R" panose="02020400000000000000" pitchFamily="17" charset="-128"/>
              </a:rPr>
              <a:t>登録に同意した場合</a:t>
            </a:r>
          </a:p>
        </p:txBody>
      </p:sp>
      <p:sp>
        <p:nvSpPr>
          <p:cNvPr id="13" name="矢印: 下 12">
            <a:extLst>
              <a:ext uri="{FF2B5EF4-FFF2-40B4-BE49-F238E27FC236}">
                <a16:creationId xmlns:a16="http://schemas.microsoft.com/office/drawing/2014/main" id="{0DEECA4D-8E4B-2DA7-4145-5ACEBF6318B0}"/>
              </a:ext>
            </a:extLst>
          </p:cNvPr>
          <p:cNvSpPr/>
          <p:nvPr/>
        </p:nvSpPr>
        <p:spPr>
          <a:xfrm>
            <a:off x="2602553" y="2802359"/>
            <a:ext cx="233082" cy="502024"/>
          </a:xfrm>
          <a:prstGeom prst="down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6B1E5CF3-E039-B169-E4B9-8110DAC50999}"/>
              </a:ext>
            </a:extLst>
          </p:cNvPr>
          <p:cNvSpPr txBox="1"/>
          <p:nvPr/>
        </p:nvSpPr>
        <p:spPr>
          <a:xfrm>
            <a:off x="2903402" y="2812213"/>
            <a:ext cx="927843" cy="338554"/>
          </a:xfrm>
          <a:prstGeom prst="rect">
            <a:avLst/>
          </a:prstGeom>
          <a:noFill/>
        </p:spPr>
        <p:txBody>
          <a:bodyPr wrap="square" rtlCol="0">
            <a:spAutoFit/>
          </a:bodyPr>
          <a:lstStyle/>
          <a:p>
            <a:r>
              <a:rPr kumimoji="1" lang="ja-JP" altLang="en-US" sz="1600" b="1" dirty="0"/>
              <a:t>約１カ月</a:t>
            </a:r>
          </a:p>
        </p:txBody>
      </p:sp>
      <p:sp>
        <p:nvSpPr>
          <p:cNvPr id="15" name="矢印: 右 14">
            <a:extLst>
              <a:ext uri="{FF2B5EF4-FFF2-40B4-BE49-F238E27FC236}">
                <a16:creationId xmlns:a16="http://schemas.microsoft.com/office/drawing/2014/main" id="{7A9E10D9-D21F-F426-1429-703BF906D7C7}"/>
              </a:ext>
            </a:extLst>
          </p:cNvPr>
          <p:cNvSpPr/>
          <p:nvPr/>
        </p:nvSpPr>
        <p:spPr>
          <a:xfrm>
            <a:off x="964804" y="4817526"/>
            <a:ext cx="3445832" cy="242045"/>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B92E97DA-E3E9-9CDF-02E6-8469C5E87049}"/>
              </a:ext>
            </a:extLst>
          </p:cNvPr>
          <p:cNvSpPr/>
          <p:nvPr/>
        </p:nvSpPr>
        <p:spPr>
          <a:xfrm>
            <a:off x="3897947" y="3715879"/>
            <a:ext cx="537299" cy="242045"/>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EA0EDE1A-ECF8-5FA8-5062-2DF0F0F03A26}"/>
              </a:ext>
            </a:extLst>
          </p:cNvPr>
          <p:cNvSpPr txBox="1"/>
          <p:nvPr/>
        </p:nvSpPr>
        <p:spPr>
          <a:xfrm>
            <a:off x="3923191" y="3474857"/>
            <a:ext cx="927843" cy="323165"/>
          </a:xfrm>
          <a:prstGeom prst="rect">
            <a:avLst/>
          </a:prstGeom>
          <a:noFill/>
        </p:spPr>
        <p:txBody>
          <a:bodyPr wrap="square" rtlCol="0">
            <a:spAutoFit/>
          </a:bodyPr>
          <a:lstStyle/>
          <a:p>
            <a:r>
              <a:rPr kumimoji="1" lang="ja-JP" altLang="en-US" sz="1450" b="1" dirty="0"/>
              <a:t>約１カ月</a:t>
            </a:r>
          </a:p>
        </p:txBody>
      </p:sp>
      <p:sp>
        <p:nvSpPr>
          <p:cNvPr id="18" name="テキスト ボックス 17">
            <a:extLst>
              <a:ext uri="{FF2B5EF4-FFF2-40B4-BE49-F238E27FC236}">
                <a16:creationId xmlns:a16="http://schemas.microsoft.com/office/drawing/2014/main" id="{C4E22F6A-3CE6-2489-D70B-370FA620356E}"/>
              </a:ext>
            </a:extLst>
          </p:cNvPr>
          <p:cNvSpPr txBox="1"/>
          <p:nvPr/>
        </p:nvSpPr>
        <p:spPr>
          <a:xfrm>
            <a:off x="2902316" y="4478973"/>
            <a:ext cx="927843" cy="338554"/>
          </a:xfrm>
          <a:prstGeom prst="rect">
            <a:avLst/>
          </a:prstGeom>
          <a:noFill/>
        </p:spPr>
        <p:txBody>
          <a:bodyPr wrap="square" rtlCol="0">
            <a:spAutoFit/>
          </a:bodyPr>
          <a:lstStyle/>
          <a:p>
            <a:r>
              <a:rPr kumimoji="1" lang="ja-JP" altLang="en-US" sz="1600" dirty="0"/>
              <a:t>約</a:t>
            </a:r>
            <a:r>
              <a:rPr kumimoji="1" lang="en-US" altLang="ja-JP" sz="1600" dirty="0"/>
              <a:t>2</a:t>
            </a:r>
            <a:r>
              <a:rPr kumimoji="1" lang="ja-JP" altLang="en-US" sz="1600" dirty="0"/>
              <a:t>週間</a:t>
            </a:r>
          </a:p>
        </p:txBody>
      </p:sp>
      <p:sp>
        <p:nvSpPr>
          <p:cNvPr id="19" name="正方形/長方形 18">
            <a:extLst>
              <a:ext uri="{FF2B5EF4-FFF2-40B4-BE49-F238E27FC236}">
                <a16:creationId xmlns:a16="http://schemas.microsoft.com/office/drawing/2014/main" id="{399F4634-685E-883F-1495-D42D71A6B118}"/>
              </a:ext>
            </a:extLst>
          </p:cNvPr>
          <p:cNvSpPr/>
          <p:nvPr/>
        </p:nvSpPr>
        <p:spPr>
          <a:xfrm>
            <a:off x="8222890" y="1217798"/>
            <a:ext cx="452692" cy="435085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媒介契約の締結</a:t>
            </a:r>
          </a:p>
        </p:txBody>
      </p:sp>
      <p:sp>
        <p:nvSpPr>
          <p:cNvPr id="20" name="矢印: 右 19">
            <a:extLst>
              <a:ext uri="{FF2B5EF4-FFF2-40B4-BE49-F238E27FC236}">
                <a16:creationId xmlns:a16="http://schemas.microsoft.com/office/drawing/2014/main" id="{060DD341-6857-5408-F6E0-09A02F2A59D5}"/>
              </a:ext>
            </a:extLst>
          </p:cNvPr>
          <p:cNvSpPr/>
          <p:nvPr/>
        </p:nvSpPr>
        <p:spPr>
          <a:xfrm>
            <a:off x="5215204" y="3715880"/>
            <a:ext cx="567026" cy="233080"/>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3BCDBADB-BFB9-EA75-1842-ED5070C4956B}"/>
              </a:ext>
            </a:extLst>
          </p:cNvPr>
          <p:cNvSpPr txBox="1"/>
          <p:nvPr/>
        </p:nvSpPr>
        <p:spPr>
          <a:xfrm>
            <a:off x="5094179" y="3395584"/>
            <a:ext cx="927843" cy="315471"/>
          </a:xfrm>
          <a:prstGeom prst="rect">
            <a:avLst/>
          </a:prstGeom>
          <a:noFill/>
        </p:spPr>
        <p:txBody>
          <a:bodyPr wrap="square" rtlCol="0">
            <a:spAutoFit/>
          </a:bodyPr>
          <a:lstStyle/>
          <a:p>
            <a:r>
              <a:rPr kumimoji="1" lang="ja-JP" altLang="en-US" sz="1450" b="1" dirty="0"/>
              <a:t>約１週間</a:t>
            </a:r>
          </a:p>
        </p:txBody>
      </p:sp>
      <p:sp>
        <p:nvSpPr>
          <p:cNvPr id="22" name="矢印: 右 21">
            <a:extLst>
              <a:ext uri="{FF2B5EF4-FFF2-40B4-BE49-F238E27FC236}">
                <a16:creationId xmlns:a16="http://schemas.microsoft.com/office/drawing/2014/main" id="{CCFA0DC8-E4C7-33B8-BB20-D28C2F38D9B3}"/>
              </a:ext>
            </a:extLst>
          </p:cNvPr>
          <p:cNvSpPr/>
          <p:nvPr/>
        </p:nvSpPr>
        <p:spPr>
          <a:xfrm>
            <a:off x="6416477" y="3724845"/>
            <a:ext cx="567026" cy="233080"/>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9FAAD384-C4E9-35E8-2D26-A0800E57D5E2}"/>
              </a:ext>
            </a:extLst>
          </p:cNvPr>
          <p:cNvSpPr txBox="1"/>
          <p:nvPr/>
        </p:nvSpPr>
        <p:spPr>
          <a:xfrm>
            <a:off x="6288741" y="3380196"/>
            <a:ext cx="927843" cy="323165"/>
          </a:xfrm>
          <a:prstGeom prst="rect">
            <a:avLst/>
          </a:prstGeom>
          <a:noFill/>
        </p:spPr>
        <p:txBody>
          <a:bodyPr wrap="square" rtlCol="0">
            <a:spAutoFit/>
          </a:bodyPr>
          <a:lstStyle/>
          <a:p>
            <a:r>
              <a:rPr kumimoji="1" lang="ja-JP" altLang="en-US" sz="1450" b="1" dirty="0"/>
              <a:t>約１週間</a:t>
            </a:r>
          </a:p>
        </p:txBody>
      </p:sp>
      <p:sp>
        <p:nvSpPr>
          <p:cNvPr id="24" name="矢印: 右 23">
            <a:extLst>
              <a:ext uri="{FF2B5EF4-FFF2-40B4-BE49-F238E27FC236}">
                <a16:creationId xmlns:a16="http://schemas.microsoft.com/office/drawing/2014/main" id="{072D3E09-E978-B410-93DA-AFCD37FBF60F}"/>
              </a:ext>
            </a:extLst>
          </p:cNvPr>
          <p:cNvSpPr/>
          <p:nvPr/>
        </p:nvSpPr>
        <p:spPr>
          <a:xfrm>
            <a:off x="7626714" y="3706916"/>
            <a:ext cx="567026" cy="233080"/>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C580D1CF-6A91-3E05-875D-A5C599EA8BA2}"/>
              </a:ext>
            </a:extLst>
          </p:cNvPr>
          <p:cNvSpPr txBox="1"/>
          <p:nvPr/>
        </p:nvSpPr>
        <p:spPr>
          <a:xfrm>
            <a:off x="7498978" y="3389161"/>
            <a:ext cx="927843" cy="323165"/>
          </a:xfrm>
          <a:prstGeom prst="rect">
            <a:avLst/>
          </a:prstGeom>
          <a:noFill/>
        </p:spPr>
        <p:txBody>
          <a:bodyPr wrap="square" rtlCol="0">
            <a:spAutoFit/>
          </a:bodyPr>
          <a:lstStyle/>
          <a:p>
            <a:r>
              <a:rPr kumimoji="1" lang="ja-JP" altLang="en-US" sz="1450" b="1" dirty="0"/>
              <a:t>約１カ月</a:t>
            </a:r>
          </a:p>
        </p:txBody>
      </p:sp>
      <p:sp>
        <p:nvSpPr>
          <p:cNvPr id="26" name="正方形/長方形 25">
            <a:extLst>
              <a:ext uri="{FF2B5EF4-FFF2-40B4-BE49-F238E27FC236}">
                <a16:creationId xmlns:a16="http://schemas.microsoft.com/office/drawing/2014/main" id="{B77E62B7-3032-D26F-49D9-838FF1D697C7}"/>
              </a:ext>
            </a:extLst>
          </p:cNvPr>
          <p:cNvSpPr/>
          <p:nvPr/>
        </p:nvSpPr>
        <p:spPr>
          <a:xfrm>
            <a:off x="9155220" y="1246095"/>
            <a:ext cx="452692" cy="429566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事業者の空き家バンク登録・</a:t>
            </a:r>
            <a:endParaRPr kumimoji="1" lang="en-US" altLang="ja-JP" dirty="0"/>
          </a:p>
          <a:p>
            <a:pPr algn="ctr"/>
            <a:r>
              <a:rPr kumimoji="1" lang="ja-JP" altLang="en-US" dirty="0"/>
              <a:t>仲介</a:t>
            </a:r>
          </a:p>
        </p:txBody>
      </p:sp>
      <p:sp>
        <p:nvSpPr>
          <p:cNvPr id="27" name="正方形/長方形 26">
            <a:extLst>
              <a:ext uri="{FF2B5EF4-FFF2-40B4-BE49-F238E27FC236}">
                <a16:creationId xmlns:a16="http://schemas.microsoft.com/office/drawing/2014/main" id="{9719B0E7-E0AC-7E29-49AC-CDF605CE918F}"/>
              </a:ext>
            </a:extLst>
          </p:cNvPr>
          <p:cNvSpPr/>
          <p:nvPr/>
        </p:nvSpPr>
        <p:spPr>
          <a:xfrm>
            <a:off x="406736" y="5667269"/>
            <a:ext cx="8268846" cy="37559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地　域　振　興　課</a:t>
            </a:r>
          </a:p>
        </p:txBody>
      </p:sp>
      <p:sp>
        <p:nvSpPr>
          <p:cNvPr id="28" name="矢印: 五方向 27">
            <a:extLst>
              <a:ext uri="{FF2B5EF4-FFF2-40B4-BE49-F238E27FC236}">
                <a16:creationId xmlns:a16="http://schemas.microsoft.com/office/drawing/2014/main" id="{31E7DD28-731B-9BE5-A3AD-61CF63574742}"/>
              </a:ext>
            </a:extLst>
          </p:cNvPr>
          <p:cNvSpPr/>
          <p:nvPr/>
        </p:nvSpPr>
        <p:spPr>
          <a:xfrm>
            <a:off x="8901953" y="5667269"/>
            <a:ext cx="923365" cy="375591"/>
          </a:xfrm>
          <a:prstGeom prst="homePlate">
            <a:avLst>
              <a:gd name="adj" fmla="val 2613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事業者</a:t>
            </a:r>
          </a:p>
        </p:txBody>
      </p:sp>
      <p:pic>
        <p:nvPicPr>
          <p:cNvPr id="11" name="録音したサウンド">
            <a:hlinkClick r:id="" action="ppaction://media"/>
            <a:extLst>
              <a:ext uri="{FF2B5EF4-FFF2-40B4-BE49-F238E27FC236}">
                <a16:creationId xmlns:a16="http://schemas.microsoft.com/office/drawing/2014/main" id="{B0FCA5CB-BD9B-0C8B-D485-B381856A6E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6714" y="172161"/>
            <a:ext cx="487363" cy="487363"/>
          </a:xfrm>
          <a:prstGeom prst="rect">
            <a:avLst/>
          </a:prstGeom>
        </p:spPr>
      </p:pic>
    </p:spTree>
    <p:extLst>
      <p:ext uri="{BB962C8B-B14F-4D97-AF65-F5344CB8AC3E}">
        <p14:creationId xmlns:p14="http://schemas.microsoft.com/office/powerpoint/2010/main" val="345591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6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C57648F-F811-BA1E-F574-4FE7A5A1DCA6}"/>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A205D57F-804A-741C-A731-FB8E60AC8ED3}"/>
              </a:ext>
            </a:extLst>
          </p:cNvPr>
          <p:cNvSpPr txBox="1"/>
          <p:nvPr/>
        </p:nvSpPr>
        <p:spPr>
          <a:xfrm>
            <a:off x="421341" y="62751"/>
            <a:ext cx="9135035"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１．空家対策特別措置法の概要</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現行の空家対策特別措置法は、</a:t>
            </a:r>
            <a:r>
              <a:rPr lang="ja-JP" altLang="en-US" sz="2400" i="0" dirty="0">
                <a:effectLst/>
                <a:latin typeface="UD デジタル 教科書体 N-R" panose="02020400000000000000" pitchFamily="17" charset="-128"/>
                <a:ea typeface="UD デジタル 教科書体 N-R" panose="02020400000000000000" pitchFamily="17" charset="-128"/>
              </a:rPr>
              <a:t>平成</a:t>
            </a:r>
            <a:r>
              <a:rPr lang="en-US" altLang="ja-JP" sz="2400" i="0" dirty="0">
                <a:effectLst/>
                <a:latin typeface="UD デジタル 教科書体 N-R" panose="02020400000000000000" pitchFamily="17" charset="-128"/>
                <a:ea typeface="UD デジタル 教科書体 N-R" panose="02020400000000000000" pitchFamily="17" charset="-128"/>
              </a:rPr>
              <a:t>27</a:t>
            </a:r>
            <a:r>
              <a:rPr lang="ja-JP" altLang="en-US" sz="2400" i="0" dirty="0">
                <a:effectLst/>
                <a:latin typeface="UD デジタル 教科書体 N-R" panose="02020400000000000000" pitchFamily="17" charset="-128"/>
                <a:ea typeface="UD デジタル 教科書体 N-R" panose="02020400000000000000" pitchFamily="17" charset="-128"/>
              </a:rPr>
              <a:t>年</a:t>
            </a:r>
            <a:r>
              <a:rPr lang="en-US" altLang="ja-JP" sz="2400" i="0" dirty="0">
                <a:effectLst/>
                <a:latin typeface="UD デジタル 教科書体 N-R" panose="02020400000000000000" pitchFamily="17" charset="-128"/>
                <a:ea typeface="UD デジタル 教科書体 N-R" panose="02020400000000000000" pitchFamily="17" charset="-128"/>
              </a:rPr>
              <a:t>2</a:t>
            </a:r>
            <a:r>
              <a:rPr lang="ja-JP" altLang="en-US" sz="2400" i="0" dirty="0">
                <a:effectLst/>
                <a:latin typeface="UD デジタル 教科書体 N-R" panose="02020400000000000000" pitchFamily="17" charset="-128"/>
                <a:ea typeface="UD デジタル 教科書体 N-R" panose="02020400000000000000" pitchFamily="17" charset="-128"/>
              </a:rPr>
              <a:t>月</a:t>
            </a:r>
            <a:r>
              <a:rPr lang="en-US" altLang="ja-JP" sz="2400" i="0" dirty="0">
                <a:effectLst/>
                <a:latin typeface="UD デジタル 教科書体 N-R" panose="02020400000000000000" pitchFamily="17" charset="-128"/>
                <a:ea typeface="UD デジタル 教科書体 N-R" panose="02020400000000000000" pitchFamily="17" charset="-128"/>
              </a:rPr>
              <a:t>26</a:t>
            </a:r>
            <a:r>
              <a:rPr lang="ja-JP" altLang="en-US" sz="2400" i="0" dirty="0">
                <a:effectLst/>
                <a:latin typeface="UD デジタル 教科書体 N-R" panose="02020400000000000000" pitchFamily="17" charset="-128"/>
                <a:ea typeface="UD デジタル 教科書体 N-R" panose="02020400000000000000" pitchFamily="17" charset="-128"/>
              </a:rPr>
              <a:t>日施行 </a:t>
            </a:r>
            <a:r>
              <a:rPr lang="en-US" altLang="ja-JP" sz="2400" i="0" dirty="0">
                <a:effectLst/>
                <a:latin typeface="UD デジタル 教科書体 N-R" panose="02020400000000000000" pitchFamily="17" charset="-128"/>
                <a:ea typeface="UD デジタル 教科書体 N-R" panose="02020400000000000000" pitchFamily="17" charset="-128"/>
              </a:rPr>
              <a:t>(※</a:t>
            </a:r>
            <a:r>
              <a:rPr lang="ja-JP" altLang="en-US" sz="2400" i="0" dirty="0">
                <a:effectLst/>
                <a:latin typeface="UD デジタル 教科書体 N-R" panose="02020400000000000000" pitchFamily="17" charset="-128"/>
                <a:ea typeface="UD デジタル 教科書体 N-R" panose="02020400000000000000" pitchFamily="17" charset="-128"/>
              </a:rPr>
              <a:t>特</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定空家等に対する措置の規定は</a:t>
            </a:r>
            <a:r>
              <a:rPr lang="en-US" altLang="ja-JP" sz="2400" i="0" dirty="0">
                <a:effectLst/>
                <a:latin typeface="UD デジタル 教科書体 N-R" panose="02020400000000000000" pitchFamily="17" charset="-128"/>
                <a:ea typeface="UD デジタル 教科書体 N-R" panose="02020400000000000000" pitchFamily="17" charset="-128"/>
              </a:rPr>
              <a:t>5</a:t>
            </a:r>
            <a:r>
              <a:rPr lang="ja-JP" altLang="en-US" sz="2400" i="0" dirty="0">
                <a:effectLst/>
                <a:latin typeface="UD デジタル 教科書体 N-R" panose="02020400000000000000" pitchFamily="17" charset="-128"/>
                <a:ea typeface="UD デジタル 教科書体 N-R" panose="02020400000000000000" pitchFamily="17" charset="-128"/>
              </a:rPr>
              <a:t>月</a:t>
            </a:r>
            <a:r>
              <a:rPr lang="en-US" altLang="ja-JP" sz="2400" i="0" dirty="0">
                <a:effectLst/>
                <a:latin typeface="UD デジタル 教科書体 N-R" panose="02020400000000000000" pitchFamily="17" charset="-128"/>
                <a:ea typeface="UD デジタル 教科書体 N-R" panose="02020400000000000000" pitchFamily="17" charset="-128"/>
              </a:rPr>
              <a:t>26</a:t>
            </a:r>
            <a:r>
              <a:rPr lang="ja-JP" altLang="en-US" sz="2400" i="0" dirty="0">
                <a:effectLst/>
                <a:latin typeface="UD デジタル 教科書体 N-R" panose="02020400000000000000" pitchFamily="17" charset="-128"/>
                <a:ea typeface="UD デジタル 教科書体 N-R" panose="02020400000000000000" pitchFamily="17" charset="-128"/>
              </a:rPr>
              <a:t>日施行</a:t>
            </a:r>
            <a:r>
              <a:rPr lang="en-US" altLang="ja-JP" sz="2400" i="0" dirty="0">
                <a:effectLst/>
                <a:latin typeface="UD デジタル 教科書体 N-R" panose="02020400000000000000" pitchFamily="17" charset="-128"/>
                <a:ea typeface="UD デジタル 教科書体 N-R" panose="02020400000000000000" pitchFamily="17" charset="-128"/>
              </a:rPr>
              <a:t>)</a:t>
            </a:r>
            <a:r>
              <a:rPr lang="ja-JP" altLang="en-US" sz="2400" i="0" dirty="0">
                <a:effectLst/>
                <a:latin typeface="UD デジタル 教科書体 N-R" panose="02020400000000000000" pitchFamily="17" charset="-128"/>
                <a:ea typeface="UD デジタル 教科書体 N-R" panose="02020400000000000000" pitchFamily="17" charset="-128"/>
              </a:rPr>
              <a:t>され、空き家の定</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義や自治体の対応を定めた法令です。</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空き家の情報収集のため立ち入り調査を行う権限を自治体に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認め、倒壊のおそれがある「特定空家」には撤去や修繕を所有</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者に命ずるほか、応じない場合は行政代執行を可能としていま</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本法律では次の</a:t>
            </a:r>
            <a:r>
              <a:rPr kumimoji="1" lang="en-US" altLang="ja-JP" sz="2400" dirty="0">
                <a:latin typeface="UD デジタル 教科書体 N-R" panose="02020400000000000000" pitchFamily="17" charset="-128"/>
                <a:ea typeface="UD デジタル 教科書体 N-R" panose="02020400000000000000" pitchFamily="17" charset="-128"/>
              </a:rPr>
              <a:t>6</a:t>
            </a:r>
            <a:r>
              <a:rPr kumimoji="1" lang="ja-JP" altLang="en-US" sz="2400" dirty="0">
                <a:latin typeface="UD デジタル 教科書体 N-R" panose="02020400000000000000" pitchFamily="17" charset="-128"/>
                <a:ea typeface="UD デジタル 教科書体 N-R" panose="02020400000000000000" pitchFamily="17" charset="-128"/>
              </a:rPr>
              <a:t>つの内容が定められています。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空き家の実態調査</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空き家の所有者への適切な管理の指導</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空き家の跡地についての活用促進</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④　適切に管理されていない空家を</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特定空家</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に指定できる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⑤　特定空家に対して、助言・指導・勧告・命令ができる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⑥　特定空家に対して罰金や行政代執行を行うことができる　　</a:t>
            </a:r>
          </a:p>
        </p:txBody>
      </p:sp>
      <p:pic>
        <p:nvPicPr>
          <p:cNvPr id="4" name="録音したサウンド">
            <a:hlinkClick r:id="" action="ppaction://media"/>
            <a:extLst>
              <a:ext uri="{FF2B5EF4-FFF2-40B4-BE49-F238E27FC236}">
                <a16:creationId xmlns:a16="http://schemas.microsoft.com/office/drawing/2014/main" id="{3C3EFFCF-D116-15C4-44D9-66B0001ED3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03679" y="138799"/>
            <a:ext cx="487363" cy="487363"/>
          </a:xfrm>
          <a:prstGeom prst="rect">
            <a:avLst/>
          </a:prstGeom>
        </p:spPr>
      </p:pic>
    </p:spTree>
    <p:extLst>
      <p:ext uri="{BB962C8B-B14F-4D97-AF65-F5344CB8AC3E}">
        <p14:creationId xmlns:p14="http://schemas.microsoft.com/office/powerpoint/2010/main" val="94996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33CFD4A-7523-4FBB-0241-105ECEE6298E}"/>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E2DF6514-6E8F-529B-114C-8EF99404B4B4}"/>
              </a:ext>
            </a:extLst>
          </p:cNvPr>
          <p:cNvSpPr txBox="1"/>
          <p:nvPr/>
        </p:nvSpPr>
        <p:spPr>
          <a:xfrm>
            <a:off x="493059" y="224118"/>
            <a:ext cx="9260541" cy="6124754"/>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２．空家の定義</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空き家とは（</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条</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項、</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項）</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「空き家」とは、居住その他の使用がなされていないこと</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が常態である建築物のことを指します（空家等対策の推進に</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関する特別措置法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条より抜粋）。具体的には、</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年間を通し</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て人の出入りの有無や、水道・電気・ガスの使用状況などか</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ら総合的に見て「空き家」かどうか判断する、とされます。</a:t>
            </a: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たとえ空き家であっても、所有者の許可なしに敷地内に立</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ち入ることは不法侵入にあたるためできません。</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しかし、「空家等対策特別措置法」では、管理不全な空き　</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家の場合、自治体による敷地内への立ち入り調査を行う事が</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できたり、所有者の確認をするために住民票や戸籍、固定資</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産税台帳（税金の支払い義務者の名簿）の個人情報を利用で</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きる他、水道や電気の使用状況のインフラ情報を請求できる</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とされ、所有者の情報を取得しやすくなりました。</a:t>
            </a:r>
          </a:p>
          <a:p>
            <a:endParaRPr kumimoji="1" lang="ja-JP" altLang="en-US" sz="28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130627F4-613E-2CD3-1704-E78EA9A173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51594" y="224118"/>
            <a:ext cx="487363" cy="487363"/>
          </a:xfrm>
          <a:prstGeom prst="rect">
            <a:avLst/>
          </a:prstGeom>
        </p:spPr>
      </p:pic>
    </p:spTree>
    <p:extLst>
      <p:ext uri="{BB962C8B-B14F-4D97-AF65-F5344CB8AC3E}">
        <p14:creationId xmlns:p14="http://schemas.microsoft.com/office/powerpoint/2010/main" val="260201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1E9CA9F-449A-58FC-932A-4ADF2EA29F62}"/>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C9B73DCB-D7FC-6115-4D2E-E97DFDC56D1A}"/>
              </a:ext>
            </a:extLst>
          </p:cNvPr>
          <p:cNvSpPr txBox="1"/>
          <p:nvPr/>
        </p:nvSpPr>
        <p:spPr>
          <a:xfrm>
            <a:off x="493059" y="224118"/>
            <a:ext cx="9260541" cy="2677656"/>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②　特定空家とは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特定空家等とは、そのまま放置すれば倒壊等著しく保安上</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危険となるおそれのある状態又は著しく衛生上有害となるお</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それのある状態、適切な管理が行われていないことにより著</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しく景観を損なっている状態、その他周辺の生活環境の保全</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を図るために放置することが不適切である状態にあると認め</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られる空家等をいう（</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条</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項）</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57F6B64C-862F-E902-5179-BBD2DDA18A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94125" y="154748"/>
            <a:ext cx="487363" cy="487363"/>
          </a:xfrm>
          <a:prstGeom prst="rect">
            <a:avLst/>
          </a:prstGeom>
        </p:spPr>
      </p:pic>
    </p:spTree>
    <p:extLst>
      <p:ext uri="{BB962C8B-B14F-4D97-AF65-F5344CB8AC3E}">
        <p14:creationId xmlns:p14="http://schemas.microsoft.com/office/powerpoint/2010/main" val="238707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FE579DE-7B1A-2340-19AD-8B3742AFCE51}"/>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18B4BAAE-0993-F88B-4A9D-2C1CDA30B02F}"/>
              </a:ext>
            </a:extLst>
          </p:cNvPr>
          <p:cNvSpPr txBox="1"/>
          <p:nvPr/>
        </p:nvSpPr>
        <p:spPr>
          <a:xfrm>
            <a:off x="313765" y="268941"/>
            <a:ext cx="9412941"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３．空家の適正管理</a:t>
            </a:r>
            <a:endParaRPr kumimoji="1" lang="en-US" altLang="ja-JP" sz="2800" dirty="0">
              <a:latin typeface="UD デジタル 教科書体 N-R" panose="02020400000000000000" pitchFamily="17" charset="-128"/>
              <a:ea typeface="UD デジタル 教科書体 N-R" panose="02020400000000000000" pitchFamily="17" charset="-128"/>
            </a:endParaRPr>
          </a:p>
          <a:p>
            <a:pPr algn="l" fontAlgn="base"/>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空き家を適正管理する義務は所有者にあります。建物が老朽化</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して倒壊しそう、庭の草木が成長して道路まではみ出している、</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捨てられたゴミのせいで害獣が発生しているなどの場合、所有者</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はすぐにその状況を改善する必要があります。</a:t>
            </a:r>
          </a:p>
          <a:p>
            <a:pPr algn="l" fontAlgn="base"/>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a:t>
            </a:r>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「空家等対策特別措置法」では、所有者の義務である空き家の</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適正管理をしない所有者に対して、市町村が助言、指導、勧告と</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いった行政指導、そして勧告しても状況が改善されなかった場合</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は命令を出すことができるようになりました。</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fontAlgn="base"/>
            <a:endParaRPr lang="en-US" altLang="ja-JP" sz="1200" dirty="0">
              <a:solidFill>
                <a:srgbClr val="444444"/>
              </a:solidFill>
              <a:latin typeface="UD デジタル 教科書体 N-R" panose="02020400000000000000" pitchFamily="17" charset="-128"/>
              <a:ea typeface="UD デジタル 教科書体 N-R" panose="02020400000000000000" pitchFamily="17" charset="-128"/>
            </a:endParaRPr>
          </a:p>
          <a:p>
            <a:pPr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行政からの連絡は主に郵送で行われますが、管理状況に改善が</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見られなかったり、行政への連絡がなかったりした場合、行政職</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員が直接訪問するケースも多くあります。</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役所から所有している空き家の管理について、助言、指導、勧</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告、命令があった場合、直ちに役所の担当者へ連絡し、改善を行</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うという意思を伝える必要があります。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4AFFEC7A-7B2E-CE53-A413-AF31537D03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21716" y="282179"/>
            <a:ext cx="487363" cy="487363"/>
          </a:xfrm>
          <a:prstGeom prst="rect">
            <a:avLst/>
          </a:prstGeom>
        </p:spPr>
      </p:pic>
    </p:spTree>
    <p:extLst>
      <p:ext uri="{BB962C8B-B14F-4D97-AF65-F5344CB8AC3E}">
        <p14:creationId xmlns:p14="http://schemas.microsoft.com/office/powerpoint/2010/main" val="30751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EFB4644-C60C-9520-5B07-63A3EBF335A5}"/>
              </a:ext>
            </a:extLst>
          </p:cNvPr>
          <p:cNvSpPr/>
          <p:nvPr/>
        </p:nvSpPr>
        <p:spPr>
          <a:xfrm>
            <a:off x="801251" y="6451141"/>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FE89DDDD-E279-76D1-1CB0-0673E29FCA02}"/>
              </a:ext>
            </a:extLst>
          </p:cNvPr>
          <p:cNvSpPr txBox="1"/>
          <p:nvPr/>
        </p:nvSpPr>
        <p:spPr>
          <a:xfrm>
            <a:off x="44823" y="87053"/>
            <a:ext cx="9108141" cy="46166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）行政の「空き家調査」から「行政代執行」までの手順　</a:t>
            </a:r>
          </a:p>
        </p:txBody>
      </p:sp>
      <p:sp>
        <p:nvSpPr>
          <p:cNvPr id="4" name="四角形: 角を丸くする 3">
            <a:extLst>
              <a:ext uri="{FF2B5EF4-FFF2-40B4-BE49-F238E27FC236}">
                <a16:creationId xmlns:a16="http://schemas.microsoft.com/office/drawing/2014/main" id="{CAAFA9D7-ECB8-4322-84D7-D2E06C7847BF}"/>
              </a:ext>
            </a:extLst>
          </p:cNvPr>
          <p:cNvSpPr/>
          <p:nvPr/>
        </p:nvSpPr>
        <p:spPr>
          <a:xfrm>
            <a:off x="774999" y="685768"/>
            <a:ext cx="699592" cy="288968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空家の調査</a:t>
            </a:r>
          </a:p>
        </p:txBody>
      </p:sp>
      <p:sp>
        <p:nvSpPr>
          <p:cNvPr id="5" name="四角形: 角を丸くする 4">
            <a:extLst>
              <a:ext uri="{FF2B5EF4-FFF2-40B4-BE49-F238E27FC236}">
                <a16:creationId xmlns:a16="http://schemas.microsoft.com/office/drawing/2014/main" id="{A06733E2-EBC1-508B-EC15-26818A1E78F4}"/>
              </a:ext>
            </a:extLst>
          </p:cNvPr>
          <p:cNvSpPr/>
          <p:nvPr/>
        </p:nvSpPr>
        <p:spPr>
          <a:xfrm>
            <a:off x="1828106" y="723955"/>
            <a:ext cx="699592" cy="2878389"/>
          </a:xfrm>
          <a:prstGeom prst="roundRect">
            <a:avLst>
              <a:gd name="adj" fmla="val 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特定空家に指定</a:t>
            </a:r>
          </a:p>
        </p:txBody>
      </p:sp>
      <p:sp>
        <p:nvSpPr>
          <p:cNvPr id="6" name="四角形: 角を丸くする 5">
            <a:extLst>
              <a:ext uri="{FF2B5EF4-FFF2-40B4-BE49-F238E27FC236}">
                <a16:creationId xmlns:a16="http://schemas.microsoft.com/office/drawing/2014/main" id="{7898F915-7834-782D-D35E-6DA2465734E6}"/>
              </a:ext>
            </a:extLst>
          </p:cNvPr>
          <p:cNvSpPr/>
          <p:nvPr/>
        </p:nvSpPr>
        <p:spPr>
          <a:xfrm>
            <a:off x="3034887" y="772947"/>
            <a:ext cx="677362" cy="283634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助言</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pPr algn="ct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pPr algn="ct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指導</a:t>
            </a:r>
          </a:p>
        </p:txBody>
      </p:sp>
      <p:sp>
        <p:nvSpPr>
          <p:cNvPr id="7" name="四角形: 角を丸くする 6">
            <a:extLst>
              <a:ext uri="{FF2B5EF4-FFF2-40B4-BE49-F238E27FC236}">
                <a16:creationId xmlns:a16="http://schemas.microsoft.com/office/drawing/2014/main" id="{2B4BDD0F-4113-0BEE-76B2-CABB0373CF21}"/>
              </a:ext>
            </a:extLst>
          </p:cNvPr>
          <p:cNvSpPr/>
          <p:nvPr/>
        </p:nvSpPr>
        <p:spPr>
          <a:xfrm>
            <a:off x="4209524" y="701097"/>
            <a:ext cx="1634226" cy="287435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1C79DB8C-A32A-AA62-D89C-5EC6311ACB9E}"/>
              </a:ext>
            </a:extLst>
          </p:cNvPr>
          <p:cNvSpPr/>
          <p:nvPr/>
        </p:nvSpPr>
        <p:spPr>
          <a:xfrm>
            <a:off x="7155638" y="927506"/>
            <a:ext cx="831948" cy="236560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1" name="テキスト ボックス 10">
            <a:extLst>
              <a:ext uri="{FF2B5EF4-FFF2-40B4-BE49-F238E27FC236}">
                <a16:creationId xmlns:a16="http://schemas.microsoft.com/office/drawing/2014/main" id="{2F98C442-0668-3845-E344-3DDACDCB1C67}"/>
              </a:ext>
            </a:extLst>
          </p:cNvPr>
          <p:cNvSpPr txBox="1"/>
          <p:nvPr/>
        </p:nvSpPr>
        <p:spPr>
          <a:xfrm>
            <a:off x="4318655" y="1436619"/>
            <a:ext cx="369332" cy="1666253"/>
          </a:xfrm>
          <a:prstGeom prst="rect">
            <a:avLst/>
          </a:prstGeom>
          <a:noFill/>
        </p:spPr>
        <p:txBody>
          <a:bodyPr vert="eaVert" wrap="square" lIns="0" tIns="0" rIns="0" bIns="0"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勧　告</a:t>
            </a:r>
          </a:p>
        </p:txBody>
      </p:sp>
      <p:sp>
        <p:nvSpPr>
          <p:cNvPr id="12" name="四角形: 角を丸くする 11">
            <a:extLst>
              <a:ext uri="{FF2B5EF4-FFF2-40B4-BE49-F238E27FC236}">
                <a16:creationId xmlns:a16="http://schemas.microsoft.com/office/drawing/2014/main" id="{1DFC3F8F-89A1-1BC9-E4E9-AC69C7822BB8}"/>
              </a:ext>
            </a:extLst>
          </p:cNvPr>
          <p:cNvSpPr/>
          <p:nvPr/>
        </p:nvSpPr>
        <p:spPr>
          <a:xfrm>
            <a:off x="6581427" y="697068"/>
            <a:ext cx="1550448" cy="283634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3" name="正方形/長方形 12">
            <a:extLst>
              <a:ext uri="{FF2B5EF4-FFF2-40B4-BE49-F238E27FC236}">
                <a16:creationId xmlns:a16="http://schemas.microsoft.com/office/drawing/2014/main" id="{03908753-58A2-D5A1-3D84-F80B0BABCFB4}"/>
              </a:ext>
            </a:extLst>
          </p:cNvPr>
          <p:cNvSpPr/>
          <p:nvPr/>
        </p:nvSpPr>
        <p:spPr>
          <a:xfrm>
            <a:off x="4870037" y="1067754"/>
            <a:ext cx="831948" cy="215092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14" name="テキスト ボックス 13">
            <a:extLst>
              <a:ext uri="{FF2B5EF4-FFF2-40B4-BE49-F238E27FC236}">
                <a16:creationId xmlns:a16="http://schemas.microsoft.com/office/drawing/2014/main" id="{E53F2DA8-9528-8887-484C-C8D1F89CF056}"/>
              </a:ext>
            </a:extLst>
          </p:cNvPr>
          <p:cNvSpPr txBox="1"/>
          <p:nvPr/>
        </p:nvSpPr>
        <p:spPr>
          <a:xfrm>
            <a:off x="7288035" y="1142182"/>
            <a:ext cx="307777" cy="2150926"/>
          </a:xfrm>
          <a:prstGeom prst="rect">
            <a:avLst/>
          </a:prstGeom>
          <a:noFill/>
        </p:spPr>
        <p:txBody>
          <a:bodyPr vert="eaVert" wrap="square" lIns="0" tIns="0" rIns="0" bIns="0" rtlCol="0">
            <a:spAutoFit/>
          </a:bodyPr>
          <a:lstStyle/>
          <a:p>
            <a:r>
              <a:rPr kumimoji="1" lang="en-US" altLang="ja-JP" sz="2000" b="1" dirty="0">
                <a:latin typeface="UD デジタル 教科書体 N-R" panose="02020400000000000000" pitchFamily="17" charset="-128"/>
                <a:ea typeface="UD デジタル 教科書体 N-R" panose="02020400000000000000" pitchFamily="17" charset="-128"/>
              </a:rPr>
              <a:t>50</a:t>
            </a:r>
            <a:r>
              <a:rPr kumimoji="1" lang="ja-JP" altLang="en-US" sz="2000" b="1" dirty="0">
                <a:latin typeface="UD デジタル 教科書体 N-R" panose="02020400000000000000" pitchFamily="17" charset="-128"/>
                <a:ea typeface="UD デジタル 教科書体 N-R" panose="02020400000000000000" pitchFamily="17" charset="-128"/>
              </a:rPr>
              <a:t>万円以下の過料</a:t>
            </a:r>
          </a:p>
        </p:txBody>
      </p:sp>
      <p:sp>
        <p:nvSpPr>
          <p:cNvPr id="15" name="テキスト ボックス 14">
            <a:extLst>
              <a:ext uri="{FF2B5EF4-FFF2-40B4-BE49-F238E27FC236}">
                <a16:creationId xmlns:a16="http://schemas.microsoft.com/office/drawing/2014/main" id="{01B68F6E-1B71-0827-5A00-EC9DD619706D}"/>
              </a:ext>
            </a:extLst>
          </p:cNvPr>
          <p:cNvSpPr txBox="1"/>
          <p:nvPr/>
        </p:nvSpPr>
        <p:spPr>
          <a:xfrm>
            <a:off x="7602319" y="1231783"/>
            <a:ext cx="307777" cy="2236324"/>
          </a:xfrm>
          <a:prstGeom prst="rect">
            <a:avLst/>
          </a:prstGeom>
          <a:noFill/>
        </p:spPr>
        <p:txBody>
          <a:bodyPr vert="eaVert" wrap="square" lIns="0" tIns="0" rIns="0" b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命令違反すると</a:t>
            </a:r>
          </a:p>
        </p:txBody>
      </p:sp>
      <p:sp>
        <p:nvSpPr>
          <p:cNvPr id="16" name="テキスト ボックス 15">
            <a:extLst>
              <a:ext uri="{FF2B5EF4-FFF2-40B4-BE49-F238E27FC236}">
                <a16:creationId xmlns:a16="http://schemas.microsoft.com/office/drawing/2014/main" id="{8A0E9DA4-58FA-0553-01FD-E43A2E6B0763}"/>
              </a:ext>
            </a:extLst>
          </p:cNvPr>
          <p:cNvSpPr txBox="1"/>
          <p:nvPr/>
        </p:nvSpPr>
        <p:spPr>
          <a:xfrm>
            <a:off x="6716994" y="1375435"/>
            <a:ext cx="369332" cy="1575431"/>
          </a:xfrm>
          <a:prstGeom prst="rect">
            <a:avLst/>
          </a:prstGeom>
          <a:noFill/>
        </p:spPr>
        <p:txBody>
          <a:bodyPr vert="eaVert" wrap="square" lIns="0" tIns="0" rIns="0" bIns="0"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命　令　</a:t>
            </a:r>
          </a:p>
        </p:txBody>
      </p:sp>
      <p:sp>
        <p:nvSpPr>
          <p:cNvPr id="17" name="四角形: 角を丸くする 16">
            <a:extLst>
              <a:ext uri="{FF2B5EF4-FFF2-40B4-BE49-F238E27FC236}">
                <a16:creationId xmlns:a16="http://schemas.microsoft.com/office/drawing/2014/main" id="{9F2D0E2F-9D64-E746-5A55-BD1084AF5357}"/>
              </a:ext>
            </a:extLst>
          </p:cNvPr>
          <p:cNvSpPr/>
          <p:nvPr/>
        </p:nvSpPr>
        <p:spPr>
          <a:xfrm>
            <a:off x="8617096" y="697067"/>
            <a:ext cx="608223" cy="287435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行政代執行</a:t>
            </a:r>
          </a:p>
        </p:txBody>
      </p:sp>
      <p:sp>
        <p:nvSpPr>
          <p:cNvPr id="18" name="二等辺三角形 17">
            <a:extLst>
              <a:ext uri="{FF2B5EF4-FFF2-40B4-BE49-F238E27FC236}">
                <a16:creationId xmlns:a16="http://schemas.microsoft.com/office/drawing/2014/main" id="{A67C001D-6BE3-EF51-DDAA-25080E3D3E5A}"/>
              </a:ext>
            </a:extLst>
          </p:cNvPr>
          <p:cNvSpPr/>
          <p:nvPr/>
        </p:nvSpPr>
        <p:spPr>
          <a:xfrm rot="5400000">
            <a:off x="1405401" y="1969309"/>
            <a:ext cx="490725" cy="281993"/>
          </a:xfrm>
          <a:prstGeom prst="triangl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9" name="二等辺三角形 18">
            <a:extLst>
              <a:ext uri="{FF2B5EF4-FFF2-40B4-BE49-F238E27FC236}">
                <a16:creationId xmlns:a16="http://schemas.microsoft.com/office/drawing/2014/main" id="{4AFD6170-C190-7AC3-2ED8-4B85BEC1034B}"/>
              </a:ext>
            </a:extLst>
          </p:cNvPr>
          <p:cNvSpPr/>
          <p:nvPr/>
        </p:nvSpPr>
        <p:spPr>
          <a:xfrm rot="5400000">
            <a:off x="2455518" y="1972013"/>
            <a:ext cx="490725" cy="281993"/>
          </a:xfrm>
          <a:prstGeom prst="triangl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0" name="二等辺三角形 19">
            <a:extLst>
              <a:ext uri="{FF2B5EF4-FFF2-40B4-BE49-F238E27FC236}">
                <a16:creationId xmlns:a16="http://schemas.microsoft.com/office/drawing/2014/main" id="{3DE8B05E-F7EF-64CD-7065-9489A87B41B3}"/>
              </a:ext>
            </a:extLst>
          </p:cNvPr>
          <p:cNvSpPr/>
          <p:nvPr/>
        </p:nvSpPr>
        <p:spPr>
          <a:xfrm rot="5400000">
            <a:off x="5806418" y="2089846"/>
            <a:ext cx="490725" cy="281993"/>
          </a:xfrm>
          <a:prstGeom prst="triangl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1" name="二等辺三角形 20">
            <a:extLst>
              <a:ext uri="{FF2B5EF4-FFF2-40B4-BE49-F238E27FC236}">
                <a16:creationId xmlns:a16="http://schemas.microsoft.com/office/drawing/2014/main" id="{6B9764E0-8A4C-AA3E-7B5E-E1C48DEDB909}"/>
              </a:ext>
            </a:extLst>
          </p:cNvPr>
          <p:cNvSpPr/>
          <p:nvPr/>
        </p:nvSpPr>
        <p:spPr>
          <a:xfrm rot="5400000">
            <a:off x="3704488" y="2022152"/>
            <a:ext cx="490725" cy="281993"/>
          </a:xfrm>
          <a:prstGeom prst="triangl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2" name="二等辺三角形 21">
            <a:extLst>
              <a:ext uri="{FF2B5EF4-FFF2-40B4-BE49-F238E27FC236}">
                <a16:creationId xmlns:a16="http://schemas.microsoft.com/office/drawing/2014/main" id="{6BDF4809-E5CB-90F2-D2C0-11A80E0A54E9}"/>
              </a:ext>
            </a:extLst>
          </p:cNvPr>
          <p:cNvSpPr/>
          <p:nvPr/>
        </p:nvSpPr>
        <p:spPr>
          <a:xfrm rot="5400000">
            <a:off x="8074741" y="1963136"/>
            <a:ext cx="490725" cy="281993"/>
          </a:xfrm>
          <a:prstGeom prst="triangl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9" name="テキスト ボックス 8">
            <a:extLst>
              <a:ext uri="{FF2B5EF4-FFF2-40B4-BE49-F238E27FC236}">
                <a16:creationId xmlns:a16="http://schemas.microsoft.com/office/drawing/2014/main" id="{17D6F363-2E82-19E4-C1B4-453174F3A216}"/>
              </a:ext>
            </a:extLst>
          </p:cNvPr>
          <p:cNvSpPr txBox="1"/>
          <p:nvPr/>
        </p:nvSpPr>
        <p:spPr>
          <a:xfrm>
            <a:off x="4972511" y="1242686"/>
            <a:ext cx="307777" cy="1634611"/>
          </a:xfrm>
          <a:prstGeom prst="rect">
            <a:avLst/>
          </a:prstGeom>
          <a:noFill/>
        </p:spPr>
        <p:txBody>
          <a:bodyPr vert="eaVert" wrap="square" lIns="0" tIns="0" rIns="0" b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対象から除外</a:t>
            </a:r>
          </a:p>
        </p:txBody>
      </p:sp>
      <p:sp>
        <p:nvSpPr>
          <p:cNvPr id="10" name="テキスト ボックス 9">
            <a:extLst>
              <a:ext uri="{FF2B5EF4-FFF2-40B4-BE49-F238E27FC236}">
                <a16:creationId xmlns:a16="http://schemas.microsoft.com/office/drawing/2014/main" id="{6FEA9375-1527-8127-CD82-0F7FA50261E4}"/>
              </a:ext>
            </a:extLst>
          </p:cNvPr>
          <p:cNvSpPr txBox="1"/>
          <p:nvPr/>
        </p:nvSpPr>
        <p:spPr>
          <a:xfrm>
            <a:off x="5317498" y="1223303"/>
            <a:ext cx="307777" cy="2015081"/>
          </a:xfrm>
          <a:prstGeom prst="rect">
            <a:avLst/>
          </a:prstGeom>
          <a:noFill/>
        </p:spPr>
        <p:txBody>
          <a:bodyPr vert="eaVert" wrap="square" lIns="0" tIns="0" rIns="0" b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住宅用地特例の</a:t>
            </a:r>
          </a:p>
        </p:txBody>
      </p:sp>
      <p:sp>
        <p:nvSpPr>
          <p:cNvPr id="23" name="テキスト ボックス 22">
            <a:extLst>
              <a:ext uri="{FF2B5EF4-FFF2-40B4-BE49-F238E27FC236}">
                <a16:creationId xmlns:a16="http://schemas.microsoft.com/office/drawing/2014/main" id="{34E8E014-96C9-EB5E-B6FC-CE03FC59742C}"/>
              </a:ext>
            </a:extLst>
          </p:cNvPr>
          <p:cNvSpPr txBox="1"/>
          <p:nvPr/>
        </p:nvSpPr>
        <p:spPr>
          <a:xfrm>
            <a:off x="653982" y="3700075"/>
            <a:ext cx="9206753" cy="2677656"/>
          </a:xfrm>
          <a:prstGeom prst="rect">
            <a:avLst/>
          </a:prstGeom>
          <a:noFill/>
        </p:spPr>
        <p:txBody>
          <a:bodyPr wrap="square" rtlCol="0">
            <a:spAutoFit/>
          </a:bodyPr>
          <a:lstStyle/>
          <a:p>
            <a:pPr algn="l"/>
            <a: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t>➀　調査</a:t>
            </a:r>
            <a:b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b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　　近隣住民からの苦情や通報をきっかけに「調査」が入ります。</a:t>
            </a:r>
          </a:p>
          <a:p>
            <a:pPr algn="l"/>
            <a: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t>②　助言</a:t>
            </a:r>
            <a:b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br>
            <a: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所有者へ適切な管理をするための「助言」がなされます。</a:t>
            </a:r>
            <a:endParaRPr lang="en-US" altLang="ja-JP" sz="2400" b="0" i="0" dirty="0">
              <a:solidFill>
                <a:srgbClr val="2C2C2F"/>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C2C2F"/>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助言は法的な効力が無いため、対応するかどうかは所有者の　</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判断に委ねられていますが、比較的容易に対応できることも多</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いため、近隣住民のためにも対応するようにしましょう。</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p:txBody>
      </p:sp>
      <p:pic>
        <p:nvPicPr>
          <p:cNvPr id="24" name="録音したサウンド">
            <a:hlinkClick r:id="" action="ppaction://media"/>
            <a:extLst>
              <a:ext uri="{FF2B5EF4-FFF2-40B4-BE49-F238E27FC236}">
                <a16:creationId xmlns:a16="http://schemas.microsoft.com/office/drawing/2014/main" id="{03D43D45-A8DF-3E87-AC15-FB25CE522E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6538" y="134765"/>
            <a:ext cx="487363" cy="487363"/>
          </a:xfrm>
          <a:prstGeom prst="rect">
            <a:avLst/>
          </a:prstGeom>
        </p:spPr>
      </p:pic>
    </p:spTree>
    <p:extLst>
      <p:ext uri="{BB962C8B-B14F-4D97-AF65-F5344CB8AC3E}">
        <p14:creationId xmlns:p14="http://schemas.microsoft.com/office/powerpoint/2010/main" val="258100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15"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2608102-7EEB-FC11-E1AA-64EC1C7AF0C2}"/>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14EAB075-D6CF-6782-E382-90DDF4612DA8}"/>
              </a:ext>
            </a:extLst>
          </p:cNvPr>
          <p:cNvSpPr txBox="1"/>
          <p:nvPr/>
        </p:nvSpPr>
        <p:spPr>
          <a:xfrm>
            <a:off x="307427" y="267445"/>
            <a:ext cx="9291145" cy="5632311"/>
          </a:xfrm>
          <a:prstGeom prst="rect">
            <a:avLst/>
          </a:prstGeom>
          <a:noFill/>
        </p:spPr>
        <p:txBody>
          <a:bodyPr wrap="square">
            <a:spAutoFit/>
          </a:bodyPr>
          <a:lstStyle/>
          <a:p>
            <a:pPr algn="l"/>
            <a: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t>➂　行政指導</a:t>
            </a:r>
            <a:b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b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　　「行政指導」がくると、所有者は対応しなければなりません。</a:t>
            </a:r>
            <a:endParaRPr lang="en-US" altLang="ja-JP" sz="2400" b="0" i="0" dirty="0">
              <a:solidFill>
                <a:srgbClr val="2C2C2F"/>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C2C2F"/>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指導は助言よりも行政指導として重く、所有者に対して適正</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管理を強く促すものです。</a:t>
            </a:r>
            <a:endParaRPr lang="en-US" altLang="ja-JP" sz="2400" dirty="0">
              <a:solidFill>
                <a:srgbClr val="2C2C2F"/>
              </a:solidFill>
              <a:latin typeface="UD デジタル 教科書体 N-R" panose="02020400000000000000" pitchFamily="17" charset="-128"/>
              <a:ea typeface="UD デジタル 教科書体 N-R" panose="02020400000000000000" pitchFamily="17" charset="-128"/>
            </a:endParaRPr>
          </a:p>
          <a:p>
            <a:pPr algn="l"/>
            <a: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t>④　勧告</a:t>
            </a:r>
            <a:b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b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　　「行政指導」に従わない場合、市町村から所有者へ状態改善</a:t>
            </a:r>
            <a:endParaRPr lang="en-US" altLang="ja-JP" sz="2400" b="0" i="0" dirty="0">
              <a:solidFill>
                <a:srgbClr val="2C2C2F"/>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C2C2F"/>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の「命令勧告」が行われます。</a:t>
            </a:r>
            <a:r>
              <a:rPr lang="ja-JP" altLang="en-US" sz="2400" b="0" i="0" dirty="0">
                <a:solidFill>
                  <a:srgbClr val="FF0000"/>
                </a:solidFill>
                <a:effectLst/>
                <a:latin typeface="UD デジタル 教科書体 N-R" panose="02020400000000000000" pitchFamily="17" charset="-128"/>
                <a:ea typeface="UD デジタル 教科書体 N-R" panose="02020400000000000000" pitchFamily="17" charset="-128"/>
              </a:rPr>
              <a:t>この勧告を受けた時点で、特</a:t>
            </a:r>
            <a:endParaRPr lang="en-US" altLang="ja-JP" sz="2400" b="0" i="0" dirty="0">
              <a:solidFill>
                <a:srgbClr val="FF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FF0000"/>
                </a:solidFill>
                <a:effectLst/>
                <a:latin typeface="UD デジタル 教科書体 N-R" panose="02020400000000000000" pitchFamily="17" charset="-128"/>
                <a:ea typeface="UD デジタル 教科書体 N-R" panose="02020400000000000000" pitchFamily="17" charset="-128"/>
              </a:rPr>
              <a:t>定空き家と認定され、住宅用の減額特例の対象から外れます。</a:t>
            </a:r>
            <a:endParaRPr lang="en-US" altLang="ja-JP" sz="2400" b="0" i="0" dirty="0">
              <a:solidFill>
                <a:srgbClr val="FF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FF0000"/>
                </a:solidFill>
                <a:latin typeface="UD デジタル 教科書体 N-R" panose="02020400000000000000" pitchFamily="17" charset="-128"/>
                <a:ea typeface="UD デジタル 教科書体 N-R" panose="02020400000000000000" pitchFamily="17" charset="-128"/>
              </a:rPr>
              <a:t>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特定空家に指定されても、原因となっている状態を改善する</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とで特定空家から解除されます。</a:t>
            </a:r>
          </a:p>
          <a:p>
            <a:pPr algn="l"/>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⑤　</a:t>
            </a:r>
            <a: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t>命令</a:t>
            </a:r>
            <a:b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b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　　改善の命令勧告に従わない場合、市町村から所有者へ改善の</a:t>
            </a:r>
            <a:endParaRPr lang="en-US" altLang="ja-JP" sz="2400" b="0" i="0" dirty="0">
              <a:solidFill>
                <a:srgbClr val="2C2C2F"/>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C2C2F"/>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「命令」が出されます。命令に従わなければ</a:t>
            </a:r>
            <a:r>
              <a:rPr lang="en-US" altLang="ja-JP" sz="2400" b="0" i="0" dirty="0">
                <a:solidFill>
                  <a:srgbClr val="FF0000"/>
                </a:solidFill>
                <a:effectLst/>
                <a:latin typeface="UD デジタル 教科書体 N-R" panose="02020400000000000000" pitchFamily="17" charset="-128"/>
                <a:ea typeface="UD デジタル 教科書体 N-R" panose="02020400000000000000" pitchFamily="17" charset="-128"/>
              </a:rPr>
              <a:t>50</a:t>
            </a:r>
            <a:r>
              <a:rPr lang="ja-JP" altLang="en-US" sz="2400" b="0" i="0" dirty="0">
                <a:solidFill>
                  <a:srgbClr val="FF0000"/>
                </a:solidFill>
                <a:effectLst/>
                <a:latin typeface="UD デジタル 教科書体 N-R" panose="02020400000000000000" pitchFamily="17" charset="-128"/>
                <a:ea typeface="UD デジタル 教科書体 N-R" panose="02020400000000000000" pitchFamily="17" charset="-128"/>
              </a:rPr>
              <a:t>万円以下</a:t>
            </a: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の過料</a:t>
            </a:r>
            <a:endParaRPr lang="en-US" altLang="ja-JP" sz="2400" b="0" i="0" dirty="0">
              <a:solidFill>
                <a:srgbClr val="2C2C2F"/>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C2C2F"/>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が発生し、改善が見られない場合は</a:t>
            </a:r>
            <a:r>
              <a:rPr lang="ja-JP" altLang="en-US" sz="2400" b="0" i="0" dirty="0">
                <a:solidFill>
                  <a:srgbClr val="FF0000"/>
                </a:solidFill>
                <a:effectLst/>
                <a:latin typeface="UD デジタル 教科書体 N-R" panose="02020400000000000000" pitchFamily="17" charset="-128"/>
                <a:ea typeface="UD デジタル 教科書体 N-R" panose="02020400000000000000" pitchFamily="17" charset="-128"/>
              </a:rPr>
              <a:t>強制執行によって建物が解</a:t>
            </a:r>
            <a:endParaRPr lang="en-US" altLang="ja-JP" sz="2400" b="0" i="0" dirty="0">
              <a:solidFill>
                <a:srgbClr val="FF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FF0000"/>
                </a:solidFill>
                <a:effectLst/>
                <a:latin typeface="UD デジタル 教科書体 N-R" panose="02020400000000000000" pitchFamily="17" charset="-128"/>
                <a:ea typeface="UD デジタル 教科書体 N-R" panose="02020400000000000000" pitchFamily="17" charset="-128"/>
              </a:rPr>
              <a:t>体されるケース</a:t>
            </a: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も。</a:t>
            </a:r>
          </a:p>
        </p:txBody>
      </p:sp>
      <p:pic>
        <p:nvPicPr>
          <p:cNvPr id="3" name="録音したサウンド">
            <a:hlinkClick r:id="" action="ppaction://media"/>
            <a:extLst>
              <a:ext uri="{FF2B5EF4-FFF2-40B4-BE49-F238E27FC236}">
                <a16:creationId xmlns:a16="http://schemas.microsoft.com/office/drawing/2014/main" id="{D9FC56DE-D9EC-2C4F-E255-BE69E33E9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13642" y="138799"/>
            <a:ext cx="487363" cy="487363"/>
          </a:xfrm>
          <a:prstGeom prst="rect">
            <a:avLst/>
          </a:prstGeom>
        </p:spPr>
      </p:pic>
    </p:spTree>
    <p:extLst>
      <p:ext uri="{BB962C8B-B14F-4D97-AF65-F5344CB8AC3E}">
        <p14:creationId xmlns:p14="http://schemas.microsoft.com/office/powerpoint/2010/main" val="418039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E4F5FA-EA4A-6C5B-77EF-4BBF1C592848}"/>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320E1382-5077-3016-16F7-D938EB9C8579}"/>
              </a:ext>
            </a:extLst>
          </p:cNvPr>
          <p:cNvSpPr txBox="1"/>
          <p:nvPr/>
        </p:nvSpPr>
        <p:spPr>
          <a:xfrm>
            <a:off x="138953" y="138799"/>
            <a:ext cx="9628094" cy="637097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）特定空家に指定され、自治体から「勧告」を受けた場合の固定</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資産税</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特定空家に指定された後に自治体から改善の「勧告」を受け</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ると、「住宅用地の特例措置」が適用されなくなります。</a:t>
            </a:r>
            <a:b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b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＊住宅用地の特例措置が適用される場合と、されない場合とでは</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以下のように固定資産税額が変わってきます。</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　（例）空き家の敷地面積が</a:t>
            </a:r>
            <a:r>
              <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rPr>
              <a:t>200㎡</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以下、課税標準額が</a:t>
            </a:r>
            <a:endPar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dirty="0">
                <a:solidFill>
                  <a:srgbClr val="444444"/>
                </a:solidFill>
                <a:latin typeface="UD デジタル 教科書体 N-R" panose="02020400000000000000" pitchFamily="17" charset="-128"/>
                <a:ea typeface="UD デジタル 教科書体 N-R" panose="02020400000000000000" pitchFamily="17" charset="-128"/>
              </a:rPr>
              <a:t>　　</a:t>
            </a:r>
            <a:r>
              <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建物</a:t>
            </a:r>
            <a:r>
              <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rPr>
              <a:t>】500</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万円</a:t>
            </a:r>
            <a:endPar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dirty="0">
                <a:solidFill>
                  <a:srgbClr val="444444"/>
                </a:solidFill>
                <a:latin typeface="UD デジタル 教科書体 N-R" panose="02020400000000000000" pitchFamily="17" charset="-128"/>
                <a:ea typeface="UD デジタル 教科書体 N-R" panose="02020400000000000000" pitchFamily="17" charset="-128"/>
              </a:rPr>
              <a:t>　　</a:t>
            </a:r>
            <a:r>
              <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土地</a:t>
            </a:r>
            <a:r>
              <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rPr>
              <a:t>】2000</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万円だった場合</a:t>
            </a:r>
            <a:endPar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dirty="0">
                <a:solidFill>
                  <a:srgbClr val="444444"/>
                </a:solidFill>
                <a:latin typeface="UD デジタル 教科書体 N-R" panose="02020400000000000000" pitchFamily="17" charset="-128"/>
                <a:ea typeface="UD デジタル 教科書体 N-R" panose="02020400000000000000" pitchFamily="17" charset="-128"/>
              </a:rPr>
              <a:t>　　➀　</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住宅用地の特例措置が適用される場合</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（通常の土地、建物</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にかかる固定資産税額）</a:t>
            </a:r>
          </a:p>
          <a:p>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建物</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】500</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×1.4%(</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税率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7</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土地</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】2000</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×1/6(</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住宅用地の特例措置による減額</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)×1.4</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税率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)=4.7</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合計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11.7</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万円</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　</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866D3629-9AE0-DE9A-CB1C-DBF3DCDA3A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15930" y="417338"/>
            <a:ext cx="487363" cy="487363"/>
          </a:xfrm>
          <a:prstGeom prst="rect">
            <a:avLst/>
          </a:prstGeom>
        </p:spPr>
      </p:pic>
    </p:spTree>
    <p:extLst>
      <p:ext uri="{BB962C8B-B14F-4D97-AF65-F5344CB8AC3E}">
        <p14:creationId xmlns:p14="http://schemas.microsoft.com/office/powerpoint/2010/main" val="312589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EB43803-829C-49C5-AD46-CCEAE37B574B}"/>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EA98B7EC-4851-DF61-9124-615C0D9ECE08}"/>
              </a:ext>
            </a:extLst>
          </p:cNvPr>
          <p:cNvSpPr txBox="1"/>
          <p:nvPr/>
        </p:nvSpPr>
        <p:spPr>
          <a:xfrm>
            <a:off x="317204" y="285169"/>
            <a:ext cx="9271591" cy="3416320"/>
          </a:xfrm>
          <a:prstGeom prst="rect">
            <a:avLst/>
          </a:prstGeom>
          <a:noFill/>
        </p:spPr>
        <p:txBody>
          <a:bodyPr wrap="square">
            <a:spAutoFit/>
          </a:bodyPr>
          <a:lstStyle/>
          <a:p>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　②　住宅用地の特例措置が適用されない場合</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（自治体から「勧</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告」を受けた特定空家にかかる固定資産税額）</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建物</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】500</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×1.4%(</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税率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7</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土地</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】2000</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×1.4</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税率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)=28</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万（約６倍）</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合計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35</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万円</a:t>
            </a:r>
            <a:endParaRPr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pPr algn="l" fontAlgn="base"/>
            <a:endPar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　　上記の場合、自治体から「勧告」を受けた特定空家にかかる</a:t>
            </a:r>
            <a:endPar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固定資産税額は、通常よりも年間</a:t>
            </a:r>
            <a:r>
              <a:rPr lang="en-US" altLang="ja-JP" sz="2400" b="1" i="0" dirty="0">
                <a:solidFill>
                  <a:srgbClr val="FF0000"/>
                </a:solidFill>
                <a:effectLst/>
                <a:latin typeface="UD デジタル 教科書体 N-R" panose="02020400000000000000" pitchFamily="17" charset="-128"/>
                <a:ea typeface="UD デジタル 教科書体 N-R" panose="02020400000000000000" pitchFamily="17" charset="-128"/>
              </a:rPr>
              <a:t>23.3</a:t>
            </a:r>
            <a:r>
              <a:rPr lang="ja-JP" altLang="en-US" sz="2400" b="1" i="0" dirty="0">
                <a:solidFill>
                  <a:srgbClr val="FF0000"/>
                </a:solidFill>
                <a:effectLst/>
                <a:latin typeface="UD デジタル 教科書体 N-R" panose="02020400000000000000" pitchFamily="17" charset="-128"/>
                <a:ea typeface="UD デジタル 教科書体 N-R" panose="02020400000000000000" pitchFamily="17" charset="-128"/>
              </a:rPr>
              <a:t>万円高額</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になることが分</a:t>
            </a:r>
            <a:endPar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かります。</a:t>
            </a:r>
            <a:endPar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C4D13F21-0BEF-4C1D-D492-5112E69D42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47418" y="994218"/>
            <a:ext cx="487363" cy="487363"/>
          </a:xfrm>
          <a:prstGeom prst="rect">
            <a:avLst/>
          </a:prstGeom>
        </p:spPr>
      </p:pic>
    </p:spTree>
    <p:extLst>
      <p:ext uri="{BB962C8B-B14F-4D97-AF65-F5344CB8AC3E}">
        <p14:creationId xmlns:p14="http://schemas.microsoft.com/office/powerpoint/2010/main" val="106232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1437</TotalTime>
  <Words>3229</Words>
  <Application>Microsoft Office PowerPoint</Application>
  <PresentationFormat>A4 210 x 297 mm</PresentationFormat>
  <Paragraphs>307</Paragraphs>
  <Slides>19</Slides>
  <Notes>0</Notes>
  <HiddenSlides>0</HiddenSlides>
  <MMClips>19</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19</vt:i4>
      </vt:variant>
    </vt:vector>
  </HeadingPairs>
  <TitlesOfParts>
    <vt:vector size="23"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 栂村</dc:creator>
  <cp:lastModifiedBy>基文 栂村</cp:lastModifiedBy>
  <cp:revision>14</cp:revision>
  <dcterms:created xsi:type="dcterms:W3CDTF">2024-02-28T05:05:20Z</dcterms:created>
  <dcterms:modified xsi:type="dcterms:W3CDTF">2024-05-30T07:59:41Z</dcterms:modified>
</cp:coreProperties>
</file>