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  <p:sldId id="269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05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2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2302"/>
            <a:ext cx="2135981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42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82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83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23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50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8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11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54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337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87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16DCF8B-E008-4E20-905B-78BF03AB75F4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3" y="6459787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60779E-7170-4840-A7B8-038678721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5" y="173784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71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05B2733-4048-3114-AD36-7B5D905E6B5F}"/>
              </a:ext>
            </a:extLst>
          </p:cNvPr>
          <p:cNvSpPr/>
          <p:nvPr/>
        </p:nvSpPr>
        <p:spPr>
          <a:xfrm>
            <a:off x="686447" y="1963288"/>
            <a:ext cx="8533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空家対策特別措置法の改正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ED9F4BF-5FB4-6887-34DC-0FA64D21B1FF}"/>
              </a:ext>
            </a:extLst>
          </p:cNvPr>
          <p:cNvSpPr/>
          <p:nvPr/>
        </p:nvSpPr>
        <p:spPr>
          <a:xfrm>
            <a:off x="988612" y="3567698"/>
            <a:ext cx="79287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現行法と改正の</a:t>
            </a:r>
            <a:r>
              <a:rPr lang="en-US" altLang="ja-JP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  <a:r>
              <a:rPr lang="ja-JP" altLang="en-U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つのポイント</a:t>
            </a:r>
            <a:endParaRPr lang="en-US" altLang="ja-JP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ja-JP" alt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和５年１２月１３日施行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653951-BB27-7E76-45AB-686C5D3560BE}"/>
              </a:ext>
            </a:extLst>
          </p:cNvPr>
          <p:cNvSpPr/>
          <p:nvPr/>
        </p:nvSpPr>
        <p:spPr>
          <a:xfrm>
            <a:off x="801251" y="6469067"/>
            <a:ext cx="7595287" cy="250134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13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138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623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6592534-B107-BF10-08B1-CF7B4BBCFB44}"/>
              </a:ext>
            </a:extLst>
          </p:cNvPr>
          <p:cNvSpPr/>
          <p:nvPr/>
        </p:nvSpPr>
        <p:spPr>
          <a:xfrm>
            <a:off x="801251" y="6469067"/>
            <a:ext cx="7595287" cy="250134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13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138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0D48FE-2215-478C-6884-D95E8ADE2BEC}"/>
              </a:ext>
            </a:extLst>
          </p:cNvPr>
          <p:cNvSpPr txBox="1"/>
          <p:nvPr/>
        </p:nvSpPr>
        <p:spPr>
          <a:xfrm>
            <a:off x="224118" y="102150"/>
            <a:ext cx="940397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４．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空家等対策特別措置法の一部を改正する法律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令和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5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年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12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月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13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日、空家等対策の推進に関する特別措置法の一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部を改正する法律（令和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5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年法律第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50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号）が施行されました。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改正法では、所有者責任の強化として、現行の「適切な管理の</a:t>
            </a:r>
            <a:endParaRPr lang="en-US" altLang="ja-JP" sz="2400" b="0" i="0" u="none" strike="noStrike" baseline="0" dirty="0">
              <a:solidFill>
                <a:srgbClr val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努力」に加え、国・自治体の</a:t>
            </a:r>
            <a:r>
              <a:rPr lang="ja-JP" altLang="en-US" sz="2400" b="0" i="0" u="none" strike="noStrike" baseline="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施策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</a:t>
            </a:r>
            <a:r>
              <a:rPr lang="ja-JP" altLang="en-US" sz="2400" b="0" i="0" u="none" strike="noStrike" baseline="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協力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する努力義務を追加しま</a:t>
            </a:r>
            <a:endParaRPr lang="en-US" altLang="ja-JP" sz="2400" b="0" i="0" u="none" strike="noStrike" baseline="0" dirty="0">
              <a:solidFill>
                <a:srgbClr val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u="none" strike="noStrike" baseline="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した。</a:t>
            </a:r>
            <a:endParaRPr lang="en-US" altLang="ja-JP" sz="2400" b="0" i="0" u="none" strike="noStrike" baseline="0" dirty="0">
              <a:solidFill>
                <a:srgbClr val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主な内容は以下のとおりです。</a:t>
            </a:r>
            <a:endParaRPr kumimoji="1" lang="en-US" altLang="ja-JP" sz="2400" dirty="0">
              <a:solidFill>
                <a:srgbClr val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solidFill>
                <a:srgbClr val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）重点エリアと方針を定め、現行法では難しかった空家の活用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拡大へ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令和</a:t>
            </a:r>
            <a:r>
              <a:rPr lang="en-US" altLang="ja-JP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5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年の改正で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「空き家等活用促進区域」制度が創設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されま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した。中心市街地など、地域の拠点となるエリアに空き家が集積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してくると、その地域本来の機能を低下させるおそれがあります。　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また、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建築基準法等の規制があるため、古い家屋の建て替えや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改築を行う際の障壁になるケースもあり、空き家の活用を進める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上での課題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となっていました。</a:t>
            </a:r>
          </a:p>
        </p:txBody>
      </p:sp>
    </p:spTree>
    <p:extLst>
      <p:ext uri="{BB962C8B-B14F-4D97-AF65-F5344CB8AC3E}">
        <p14:creationId xmlns:p14="http://schemas.microsoft.com/office/powerpoint/2010/main" val="290858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49C18AD-9A5D-3DC2-351C-CF9B70750AFD}"/>
              </a:ext>
            </a:extLst>
          </p:cNvPr>
          <p:cNvSpPr txBox="1"/>
          <p:nvPr/>
        </p:nvSpPr>
        <p:spPr>
          <a:xfrm>
            <a:off x="446567" y="95159"/>
            <a:ext cx="9197163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空き家等活用促進区域制度では、市区町村が区域と活動方針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を定めることができます。区域内の空き家を対象に、建築基準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法等で定められている接道や用途の規制を緩和できるようにな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りました。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この制度により、現行法では難しかった空き家の建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て替えや用途変更を進めるねらいがあります。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endParaRPr lang="en-US" altLang="ja-JP" sz="24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lang="en-US" altLang="ja-JP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）官民連携により空き家担当者の人手不足・知見不足の解消へ</a:t>
            </a:r>
          </a:p>
          <a:p>
            <a:pPr algn="just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改正により市区町村が、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空き家の活用や管理に取り組む</a:t>
            </a:r>
            <a:r>
              <a:rPr lang="en-US" altLang="ja-JP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NPO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法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人や社団法人を「空き家等管理活用支援法人」に指定すること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が可能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となりました。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空き家に関する問題は多岐にわたるため、専門知識やノウハ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ウを持たない多くの自治体では業務負担の増加が課題となり、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所有者への働きかけも十分できていないことも問題となってい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ました。</a:t>
            </a:r>
          </a:p>
          <a:p>
            <a:pPr algn="just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市区町村が空き家の活用や管理に精通した団体を空家等管理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活用支援法人に指定することで、業務をアウトソースする体制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が構築しやすくなりました。</a:t>
            </a:r>
          </a:p>
        </p:txBody>
      </p:sp>
    </p:spTree>
    <p:extLst>
      <p:ext uri="{BB962C8B-B14F-4D97-AF65-F5344CB8AC3E}">
        <p14:creationId xmlns:p14="http://schemas.microsoft.com/office/powerpoint/2010/main" val="1900474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BC8ADF-EE56-E517-FEF5-999293357AD6}"/>
              </a:ext>
            </a:extLst>
          </p:cNvPr>
          <p:cNvSpPr txBox="1"/>
          <p:nvPr/>
        </p:nvSpPr>
        <p:spPr>
          <a:xfrm>
            <a:off x="457200" y="331694"/>
            <a:ext cx="93141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）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「管理不全空き家」の新設、早期介入により“特定空き家化”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の未然防止へ</a:t>
            </a:r>
          </a:p>
          <a:p>
            <a:pPr algn="just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今回の改正では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現行法上の「特定空き家」の前段階に相当す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る、「管理不全空き家」が新設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さました。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行政が早期介入することで空き家所有者に管理を促し、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周囲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へ悪影響を及ぼす“特定空き家化”を未然に防ぐことが目的で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す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。</a:t>
            </a:r>
          </a:p>
          <a:p>
            <a:pPr algn="just"/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市区町村長は、放置すれば現行法上の「特定空き家」になる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おそれのある「管理不全空き家」の所有者に対し、管理指針に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即した措置を「指導」できます。指導してもなお状態が改善し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ない場合には「勧告」が可能となる仕組みです。勧告を受ける</a:t>
            </a:r>
            <a:endParaRPr lang="en-US" altLang="ja-JP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と、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当該空き家の敷地に係る固定資産税等の住宅用地特例が解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除され、所有者は空き家にかかる税金の軽減が受けられなくな</a:t>
            </a:r>
            <a:endParaRPr lang="en-US" altLang="ja-JP" sz="2400" b="1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just"/>
            <a:r>
              <a:rPr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ります。</a:t>
            </a:r>
            <a:endParaRPr lang="ja-JP" altLang="en-US" sz="2400" b="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55342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80C545-DD5B-506D-1989-4BD93D9442AA}"/>
              </a:ext>
            </a:extLst>
          </p:cNvPr>
          <p:cNvSpPr txBox="1"/>
          <p:nvPr/>
        </p:nvSpPr>
        <p:spPr>
          <a:xfrm>
            <a:off x="82405" y="184344"/>
            <a:ext cx="68048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《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管理不全の空き家への対応フロー　</a:t>
            </a:r>
            <a:r>
              <a:rPr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》</a:t>
            </a:r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1303A01-8EF0-902A-CA11-3D1848DBF33A}"/>
              </a:ext>
            </a:extLst>
          </p:cNvPr>
          <p:cNvSpPr/>
          <p:nvPr/>
        </p:nvSpPr>
        <p:spPr>
          <a:xfrm>
            <a:off x="819982" y="789138"/>
            <a:ext cx="561713" cy="47128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BD1491D-859D-353D-BE9F-A36FC1A9CBEE}"/>
              </a:ext>
            </a:extLst>
          </p:cNvPr>
          <p:cNvSpPr/>
          <p:nvPr/>
        </p:nvSpPr>
        <p:spPr>
          <a:xfrm>
            <a:off x="1947075" y="770640"/>
            <a:ext cx="1043389" cy="47735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CD8E394-D753-1B54-D2C0-7EE99A953BD2}"/>
              </a:ext>
            </a:extLst>
          </p:cNvPr>
          <p:cNvSpPr txBox="1"/>
          <p:nvPr/>
        </p:nvSpPr>
        <p:spPr>
          <a:xfrm>
            <a:off x="2450420" y="1024920"/>
            <a:ext cx="4097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状況改善に向けた何らかの対応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513322-D9F6-4B80-34DC-016BA0B43295}"/>
              </a:ext>
            </a:extLst>
          </p:cNvPr>
          <p:cNvSpPr txBox="1"/>
          <p:nvPr/>
        </p:nvSpPr>
        <p:spPr>
          <a:xfrm>
            <a:off x="2000923" y="717712"/>
            <a:ext cx="461665" cy="49890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（空家法第</a:t>
            </a:r>
            <a:r>
              <a:rPr kumimoji="1" lang="en-US" altLang="ja-JP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12</a:t>
            </a:r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条（注</a:t>
            </a:r>
            <a:r>
              <a:rPr kumimoji="1" lang="en-US" altLang="ja-JP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）や条例等による対応）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7ACDAE-CB46-0C12-28CD-A54D480A7454}"/>
              </a:ext>
            </a:extLst>
          </p:cNvPr>
          <p:cNvSpPr/>
          <p:nvPr/>
        </p:nvSpPr>
        <p:spPr>
          <a:xfrm>
            <a:off x="3484824" y="745355"/>
            <a:ext cx="588600" cy="48626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F79D5F-37F6-5F02-1FB3-DAFAC9741096}"/>
              </a:ext>
            </a:extLst>
          </p:cNvPr>
          <p:cNvSpPr txBox="1"/>
          <p:nvPr/>
        </p:nvSpPr>
        <p:spPr>
          <a:xfrm>
            <a:off x="3508260" y="1323847"/>
            <a:ext cx="492443" cy="26333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特定空家等「判定」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D304BA-6950-A5D3-F625-A4F51FA5EBA0}"/>
              </a:ext>
            </a:extLst>
          </p:cNvPr>
          <p:cNvSpPr/>
          <p:nvPr/>
        </p:nvSpPr>
        <p:spPr>
          <a:xfrm>
            <a:off x="4646013" y="726207"/>
            <a:ext cx="794223" cy="2414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7BC16D9-EE62-5497-7B8D-1D9E047AE237}"/>
              </a:ext>
            </a:extLst>
          </p:cNvPr>
          <p:cNvSpPr/>
          <p:nvPr/>
        </p:nvSpPr>
        <p:spPr>
          <a:xfrm>
            <a:off x="5931430" y="745355"/>
            <a:ext cx="729872" cy="23955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4857A9D-37AC-007D-11FA-E4309A162AC5}"/>
              </a:ext>
            </a:extLst>
          </p:cNvPr>
          <p:cNvSpPr/>
          <p:nvPr/>
        </p:nvSpPr>
        <p:spPr>
          <a:xfrm>
            <a:off x="7113003" y="747474"/>
            <a:ext cx="729872" cy="23955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DE1BBA-61AC-13AB-2419-D445ECAAA2C0}"/>
              </a:ext>
            </a:extLst>
          </p:cNvPr>
          <p:cNvSpPr txBox="1"/>
          <p:nvPr/>
        </p:nvSpPr>
        <p:spPr>
          <a:xfrm>
            <a:off x="4966473" y="838065"/>
            <a:ext cx="461665" cy="24541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空家法第</a:t>
            </a:r>
            <a:r>
              <a:rPr kumimoji="1" lang="en-US" altLang="ja-JP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14</a:t>
            </a:r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条第</a:t>
            </a:r>
            <a:r>
              <a:rPr kumimoji="1" lang="en-US" altLang="ja-JP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項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BB44820-9FAA-2379-D35D-580B803D5453}"/>
              </a:ext>
            </a:extLst>
          </p:cNvPr>
          <p:cNvSpPr txBox="1"/>
          <p:nvPr/>
        </p:nvSpPr>
        <p:spPr>
          <a:xfrm>
            <a:off x="4596487" y="922380"/>
            <a:ext cx="461665" cy="24763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に基づく助言・指導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F5C3A3-0436-BA3A-A979-C903715EE82E}"/>
              </a:ext>
            </a:extLst>
          </p:cNvPr>
          <p:cNvSpPr txBox="1"/>
          <p:nvPr/>
        </p:nvSpPr>
        <p:spPr>
          <a:xfrm>
            <a:off x="6192017" y="866338"/>
            <a:ext cx="461665" cy="24234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空家法第</a:t>
            </a:r>
            <a:r>
              <a:rPr kumimoji="1" lang="en-US" altLang="ja-JP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14</a:t>
            </a:r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条第２項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30F707B-BA56-AB01-BEA6-64E9480A01BB}"/>
              </a:ext>
            </a:extLst>
          </p:cNvPr>
          <p:cNvSpPr txBox="1"/>
          <p:nvPr/>
        </p:nvSpPr>
        <p:spPr>
          <a:xfrm>
            <a:off x="5903675" y="1191470"/>
            <a:ext cx="461665" cy="15313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に基づく勧告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23B1AC0-FD75-7B0D-0D5A-09582947491C}"/>
              </a:ext>
            </a:extLst>
          </p:cNvPr>
          <p:cNvSpPr txBox="1"/>
          <p:nvPr/>
        </p:nvSpPr>
        <p:spPr>
          <a:xfrm>
            <a:off x="7367092" y="908869"/>
            <a:ext cx="461665" cy="22776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空家法第</a:t>
            </a:r>
            <a:r>
              <a:rPr kumimoji="1" lang="en-US" altLang="ja-JP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14</a:t>
            </a:r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条第３項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A85512C-57B4-D3BF-C754-7F83104F6C3B}"/>
              </a:ext>
            </a:extLst>
          </p:cNvPr>
          <p:cNvSpPr txBox="1"/>
          <p:nvPr/>
        </p:nvSpPr>
        <p:spPr>
          <a:xfrm>
            <a:off x="7084281" y="1120237"/>
            <a:ext cx="461665" cy="17691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に基づく命令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BADFD5D-8905-05C4-734C-3045A774D7D7}"/>
              </a:ext>
            </a:extLst>
          </p:cNvPr>
          <p:cNvSpPr/>
          <p:nvPr/>
        </p:nvSpPr>
        <p:spPr>
          <a:xfrm>
            <a:off x="8341835" y="713456"/>
            <a:ext cx="844695" cy="23955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CC0E65-5201-E37C-1D44-F9BF35FB3039}"/>
              </a:ext>
            </a:extLst>
          </p:cNvPr>
          <p:cNvSpPr txBox="1"/>
          <p:nvPr/>
        </p:nvSpPr>
        <p:spPr>
          <a:xfrm>
            <a:off x="8729307" y="834438"/>
            <a:ext cx="461665" cy="24234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空家法第</a:t>
            </a:r>
            <a:r>
              <a:rPr kumimoji="1" lang="en-US" altLang="ja-JP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14</a:t>
            </a:r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条第９項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86E5269-42D2-E7BA-8CEB-DBF35391F021}"/>
              </a:ext>
            </a:extLst>
          </p:cNvPr>
          <p:cNvSpPr txBox="1"/>
          <p:nvPr/>
        </p:nvSpPr>
        <p:spPr>
          <a:xfrm>
            <a:off x="8337393" y="1045806"/>
            <a:ext cx="461665" cy="18011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に基づく代執行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290AEBB-EB12-C098-4FED-4B61FEE18ACB}"/>
              </a:ext>
            </a:extLst>
          </p:cNvPr>
          <p:cNvSpPr/>
          <p:nvPr/>
        </p:nvSpPr>
        <p:spPr>
          <a:xfrm>
            <a:off x="8337393" y="3176853"/>
            <a:ext cx="849137" cy="26185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1743A2C-F38E-2A98-6637-2213B4F50798}"/>
              </a:ext>
            </a:extLst>
          </p:cNvPr>
          <p:cNvSpPr txBox="1"/>
          <p:nvPr/>
        </p:nvSpPr>
        <p:spPr>
          <a:xfrm>
            <a:off x="8737981" y="3360543"/>
            <a:ext cx="461665" cy="2384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空家法第</a:t>
            </a:r>
            <a:r>
              <a:rPr kumimoji="1" lang="en-US" altLang="ja-JP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14</a:t>
            </a:r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条第</a:t>
            </a:r>
            <a:r>
              <a:rPr kumimoji="1" lang="en-US" altLang="ja-JP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</a:t>
            </a:r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項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542986E-E01D-E3F2-5A9C-B36B66330B46}"/>
              </a:ext>
            </a:extLst>
          </p:cNvPr>
          <p:cNvSpPr txBox="1"/>
          <p:nvPr/>
        </p:nvSpPr>
        <p:spPr>
          <a:xfrm>
            <a:off x="8358486" y="3397208"/>
            <a:ext cx="461665" cy="22107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に基づく略式代執行</a:t>
            </a:r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EE30D92C-A91F-1F07-F2C5-935950809947}"/>
              </a:ext>
            </a:extLst>
          </p:cNvPr>
          <p:cNvSpPr/>
          <p:nvPr/>
        </p:nvSpPr>
        <p:spPr>
          <a:xfrm>
            <a:off x="1498842" y="2639504"/>
            <a:ext cx="267014" cy="65028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7288A1F5-3ED7-4FE7-BEFF-C0FC4D4C036F}"/>
              </a:ext>
            </a:extLst>
          </p:cNvPr>
          <p:cNvSpPr/>
          <p:nvPr/>
        </p:nvSpPr>
        <p:spPr>
          <a:xfrm>
            <a:off x="3081046" y="2715180"/>
            <a:ext cx="267973" cy="57461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矢印: 右 26">
            <a:extLst>
              <a:ext uri="{FF2B5EF4-FFF2-40B4-BE49-F238E27FC236}">
                <a16:creationId xmlns:a16="http://schemas.microsoft.com/office/drawing/2014/main" id="{F1A32B0F-A140-12B3-85E8-243A5CCF00C3}"/>
              </a:ext>
            </a:extLst>
          </p:cNvPr>
          <p:cNvSpPr/>
          <p:nvPr/>
        </p:nvSpPr>
        <p:spPr>
          <a:xfrm flipV="1">
            <a:off x="4367386" y="4093201"/>
            <a:ext cx="3729578" cy="493075"/>
          </a:xfrm>
          <a:prstGeom prst="rightArrow">
            <a:avLst>
              <a:gd name="adj1" fmla="val 50000"/>
              <a:gd name="adj2" fmla="val 3545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A6166E43-5730-B5EB-1861-3F271080423F}"/>
              </a:ext>
            </a:extLst>
          </p:cNvPr>
          <p:cNvSpPr/>
          <p:nvPr/>
        </p:nvSpPr>
        <p:spPr>
          <a:xfrm>
            <a:off x="4142369" y="1671300"/>
            <a:ext cx="272697" cy="49960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1D573722-8B54-E3A6-F9D7-188362D868E9}"/>
              </a:ext>
            </a:extLst>
          </p:cNvPr>
          <p:cNvSpPr/>
          <p:nvPr/>
        </p:nvSpPr>
        <p:spPr>
          <a:xfrm>
            <a:off x="5508451" y="1640541"/>
            <a:ext cx="232801" cy="53724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68E1D6ED-4713-F916-34BC-0CB28957DFF1}"/>
              </a:ext>
            </a:extLst>
          </p:cNvPr>
          <p:cNvSpPr/>
          <p:nvPr/>
        </p:nvSpPr>
        <p:spPr>
          <a:xfrm>
            <a:off x="6699402" y="1680181"/>
            <a:ext cx="275621" cy="461664"/>
          </a:xfrm>
          <a:prstGeom prst="rightArrow">
            <a:avLst>
              <a:gd name="adj1" fmla="val 50000"/>
              <a:gd name="adj2" fmla="val 6107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1" name="矢印: 右 30">
            <a:extLst>
              <a:ext uri="{FF2B5EF4-FFF2-40B4-BE49-F238E27FC236}">
                <a16:creationId xmlns:a16="http://schemas.microsoft.com/office/drawing/2014/main" id="{2BD29D27-12E1-EE95-FBD7-2C40E732C71B}"/>
              </a:ext>
            </a:extLst>
          </p:cNvPr>
          <p:cNvSpPr/>
          <p:nvPr/>
        </p:nvSpPr>
        <p:spPr>
          <a:xfrm>
            <a:off x="7874637" y="1659238"/>
            <a:ext cx="222327" cy="546084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4AF2289-9526-197E-2ABA-7C5DD4A76D02}"/>
              </a:ext>
            </a:extLst>
          </p:cNvPr>
          <p:cNvSpPr txBox="1"/>
          <p:nvPr/>
        </p:nvSpPr>
        <p:spPr>
          <a:xfrm>
            <a:off x="215154" y="5753546"/>
            <a:ext cx="9529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（注）</a:t>
            </a:r>
            <a:r>
              <a:rPr lang="en-US" altLang="ja-JP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 </a:t>
            </a:r>
            <a:r>
              <a:rPr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空家法第 </a:t>
            </a:r>
            <a:r>
              <a:rPr lang="en-US" altLang="ja-JP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12 </a:t>
            </a:r>
            <a:r>
              <a:rPr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条では「市町村は、所有者等による空家等の適切な管理を促進するため、これ　</a:t>
            </a:r>
            <a:endParaRPr lang="en-US" altLang="ja-JP" sz="16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6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らの者に対し、情報の提供、助言その他必要な援助を行うよう努めるものとする」とされている</a:t>
            </a:r>
            <a:endParaRPr kumimoji="1" lang="ja-JP" altLang="en-US" sz="16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1EC6C48-2C11-8138-AE99-ABB8DBEA9438}"/>
              </a:ext>
            </a:extLst>
          </p:cNvPr>
          <p:cNvSpPr txBox="1"/>
          <p:nvPr/>
        </p:nvSpPr>
        <p:spPr>
          <a:xfrm>
            <a:off x="847811" y="1522123"/>
            <a:ext cx="492443" cy="40192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管理不全の空家の把握</a:t>
            </a:r>
          </a:p>
        </p:txBody>
      </p:sp>
    </p:spTree>
    <p:extLst>
      <p:ext uri="{BB962C8B-B14F-4D97-AF65-F5344CB8AC3E}">
        <p14:creationId xmlns:p14="http://schemas.microsoft.com/office/powerpoint/2010/main" val="2386128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93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C57648F-F811-BA1E-F574-4FE7A5A1DCA6}"/>
              </a:ext>
            </a:extLst>
          </p:cNvPr>
          <p:cNvSpPr/>
          <p:nvPr/>
        </p:nvSpPr>
        <p:spPr>
          <a:xfrm>
            <a:off x="801251" y="6469067"/>
            <a:ext cx="7595287" cy="250134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13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138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205D57F-804A-741C-A731-FB8E60AC8ED3}"/>
              </a:ext>
            </a:extLst>
          </p:cNvPr>
          <p:cNvSpPr txBox="1"/>
          <p:nvPr/>
        </p:nvSpPr>
        <p:spPr>
          <a:xfrm>
            <a:off x="421341" y="62751"/>
            <a:ext cx="913503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１．空家対策特別措置法の概要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現行の空家対策特別措置法は、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平成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27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年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月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26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日施行 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(※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定空家等に対する措置の規定は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5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月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26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日施行</a:t>
            </a:r>
            <a:r>
              <a:rPr lang="en-US" altLang="ja-JP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され、空き家の定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i="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義や自治体の対応を定めた法令です。</a:t>
            </a:r>
            <a:endParaRPr lang="en-US" altLang="ja-JP" sz="2400" i="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空き家の情報収集のため立ち入り調査を行う権限を自治体に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認め、倒壊のおそれがある「特定空家」には撤去や修繕を所有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者に命ずるほか、応じない場合は行政代執行を可能としていま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本法律では次の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6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つの内容が定められています。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①　空き家の実態調査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②　空き家の所有者への適切な管理の指導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③　空き家の跡地についての活用促進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④　適切に管理されていない空家を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｢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特定空家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｣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に指定できる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⑤　特定空家に対して、助言・指導・勧告・命令ができる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⑥　特定空家に対して罰金や行政代執行を行うことができる　　</a:t>
            </a:r>
          </a:p>
        </p:txBody>
      </p:sp>
    </p:spTree>
    <p:extLst>
      <p:ext uri="{BB962C8B-B14F-4D97-AF65-F5344CB8AC3E}">
        <p14:creationId xmlns:p14="http://schemas.microsoft.com/office/powerpoint/2010/main" val="94996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3CFD4A-7523-4FBB-0241-105ECEE6298E}"/>
              </a:ext>
            </a:extLst>
          </p:cNvPr>
          <p:cNvSpPr/>
          <p:nvPr/>
        </p:nvSpPr>
        <p:spPr>
          <a:xfrm>
            <a:off x="801251" y="6469067"/>
            <a:ext cx="7595287" cy="250134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13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138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DF6514-6E8F-529B-114C-8EF99404B4B4}"/>
              </a:ext>
            </a:extLst>
          </p:cNvPr>
          <p:cNvSpPr txBox="1"/>
          <p:nvPr/>
        </p:nvSpPr>
        <p:spPr>
          <a:xfrm>
            <a:off x="493059" y="224118"/>
            <a:ext cx="926054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２．空家の定義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①　空き家とは（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項、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項）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「空き家」とは、居住その他の使用がなされていないこと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が常態である建築物のことを指します（空家等対策の推進に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関する特別措置法 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条より抜粋）。具体的には、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年間を通し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て人の出入りの有無や、水道・電気・ガスの使用状況などか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ら総合的に見て「空き家」かどうか判断する、とされます。</a:t>
            </a:r>
          </a:p>
          <a:p>
            <a:pPr algn="l" fontAlgn="base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たとえ空き家であっても、所有者の許可なしに敷地内に立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ち入ることは不法侵入にあたるためできません。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しかし、「空家等対策特別措置法」では、管理不全な空き　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家の場合、自治体による敷地内への立ち入り調査を行う事が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できたり、所有者の確認をするために住民票や戸籍、固定資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産税台帳（税金の支払い義務者の名簿）の個人情報を利用で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きる他、水道や電気の使用状況のインフラ情報を請求できる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とされ、所有者の情報を取得しやすくなりました。</a:t>
            </a:r>
          </a:p>
          <a:p>
            <a:endParaRPr kumimoji="1" lang="ja-JP" altLang="en-US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201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1E9CA9F-449A-58FC-932A-4ADF2EA29F62}"/>
              </a:ext>
            </a:extLst>
          </p:cNvPr>
          <p:cNvSpPr/>
          <p:nvPr/>
        </p:nvSpPr>
        <p:spPr>
          <a:xfrm>
            <a:off x="801251" y="6469067"/>
            <a:ext cx="7595287" cy="250134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13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138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9B73DCB-D7FC-6115-4D2E-E97DFDC56D1A}"/>
              </a:ext>
            </a:extLst>
          </p:cNvPr>
          <p:cNvSpPr txBox="1"/>
          <p:nvPr/>
        </p:nvSpPr>
        <p:spPr>
          <a:xfrm>
            <a:off x="493059" y="224118"/>
            <a:ext cx="92605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①　特定空家とは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特定空家等とは、そのまま放置すれば倒壊等著しく保安上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危険となるおそれのある状態又は著しく衛生上有害となるお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それのある状態、適切な管理が行われていないことにより著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しく景観を損なっている状態、その他周辺の生活環境の保全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を図るために放置することが不適切である状態にあると認め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られる空家等をいう（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条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項）</a:t>
            </a:r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707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E579DE-7B1A-2340-19AD-8B3742AFCE51}"/>
              </a:ext>
            </a:extLst>
          </p:cNvPr>
          <p:cNvSpPr/>
          <p:nvPr/>
        </p:nvSpPr>
        <p:spPr>
          <a:xfrm>
            <a:off x="801251" y="6469067"/>
            <a:ext cx="7595287" cy="250134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13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138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B4BAAE-0993-F88B-4A9D-2C1CDA30B02F}"/>
              </a:ext>
            </a:extLst>
          </p:cNvPr>
          <p:cNvSpPr txBox="1"/>
          <p:nvPr/>
        </p:nvSpPr>
        <p:spPr>
          <a:xfrm>
            <a:off x="313765" y="268941"/>
            <a:ext cx="9412941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３．空家の適正管理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endParaRPr kumimoji="1" lang="en-US" altLang="ja-JP" sz="1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空き家を適正管理する義務は所有者にあります。建物が老朽化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して倒壊しそう、庭の草木が成長して道路まではみ出している、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捨てられたゴミのせいで害獣が発生しているなどの場合、所有者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はすぐにその状況を改善する必要があります。</a:t>
            </a:r>
          </a:p>
          <a:p>
            <a:pPr algn="l" fontAlgn="base"/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「空家等対策特別措置法」では、所有者の義務である空き家の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適正管理をしない所有者に対して、市町村が助言、指導、勧告と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いった行政指導、そして勧告しても状況が改善されなかった場合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は命令を出すことができるようになりました。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fontAlgn="base"/>
            <a:endParaRPr lang="en-US" altLang="ja-JP" sz="1200" dirty="0">
              <a:solidFill>
                <a:srgbClr val="444444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行政からの連絡は主に郵送で行われますが、管理状況に改善が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見られなかったり、行政への連絡がなかったりした場合、行政職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員が直接訪問するケースも多くあります。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役所から所有している空き家の管理について、助言、指導、勧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告、命令があった場合、直ちに役所の担当者へ連絡し、改善を行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うという意思を伝える必要があります。</a:t>
            </a:r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19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FB4644-C60C-9520-5B07-63A3EBF335A5}"/>
              </a:ext>
            </a:extLst>
          </p:cNvPr>
          <p:cNvSpPr/>
          <p:nvPr/>
        </p:nvSpPr>
        <p:spPr>
          <a:xfrm>
            <a:off x="801251" y="6451141"/>
            <a:ext cx="7595287" cy="250134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13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138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E89DDDD-E279-76D1-1CB0-0673E29FCA02}"/>
              </a:ext>
            </a:extLst>
          </p:cNvPr>
          <p:cNvSpPr txBox="1"/>
          <p:nvPr/>
        </p:nvSpPr>
        <p:spPr>
          <a:xfrm>
            <a:off x="44823" y="87053"/>
            <a:ext cx="9108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）行政の「空き家調査」から「行政代執行」までの手順　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AAFA9D7-ECB8-4322-84D7-D2E06C7847BF}"/>
              </a:ext>
            </a:extLst>
          </p:cNvPr>
          <p:cNvSpPr/>
          <p:nvPr/>
        </p:nvSpPr>
        <p:spPr>
          <a:xfrm>
            <a:off x="774999" y="685768"/>
            <a:ext cx="699592" cy="28896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空家の調査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06733E2-EBC1-508B-EC15-26818A1E78F4}"/>
              </a:ext>
            </a:extLst>
          </p:cNvPr>
          <p:cNvSpPr/>
          <p:nvPr/>
        </p:nvSpPr>
        <p:spPr>
          <a:xfrm>
            <a:off x="1828106" y="723955"/>
            <a:ext cx="699592" cy="2878389"/>
          </a:xfrm>
          <a:prstGeom prst="roundRect">
            <a:avLst>
              <a:gd name="adj" fmla="val 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特定空家に指定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898F915-7834-782D-D35E-6DA2465734E6}"/>
              </a:ext>
            </a:extLst>
          </p:cNvPr>
          <p:cNvSpPr/>
          <p:nvPr/>
        </p:nvSpPr>
        <p:spPr>
          <a:xfrm>
            <a:off x="3034887" y="772947"/>
            <a:ext cx="677362" cy="28363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助言</a:t>
            </a:r>
            <a:endParaRPr kumimoji="1" lang="en-US" altLang="ja-JP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</a:t>
            </a:r>
            <a:endParaRPr kumimoji="1" lang="en-US" altLang="ja-JP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指導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B4BDD0F-4113-0BEE-76B2-CABB0373CF21}"/>
              </a:ext>
            </a:extLst>
          </p:cNvPr>
          <p:cNvSpPr/>
          <p:nvPr/>
        </p:nvSpPr>
        <p:spPr>
          <a:xfrm>
            <a:off x="4209524" y="701097"/>
            <a:ext cx="1634226" cy="28743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79DB8C-A32A-AA62-D89C-5EC6311ACB9E}"/>
              </a:ext>
            </a:extLst>
          </p:cNvPr>
          <p:cNvSpPr/>
          <p:nvPr/>
        </p:nvSpPr>
        <p:spPr>
          <a:xfrm>
            <a:off x="7155638" y="927506"/>
            <a:ext cx="831948" cy="23656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F98C442-0668-3845-E344-3DDACDCB1C67}"/>
              </a:ext>
            </a:extLst>
          </p:cNvPr>
          <p:cNvSpPr txBox="1"/>
          <p:nvPr/>
        </p:nvSpPr>
        <p:spPr>
          <a:xfrm>
            <a:off x="4318655" y="1436619"/>
            <a:ext cx="369332" cy="1666253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勧　告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DFC3F8F-89A1-1BC9-E4E9-AC69C7822BB8}"/>
              </a:ext>
            </a:extLst>
          </p:cNvPr>
          <p:cNvSpPr/>
          <p:nvPr/>
        </p:nvSpPr>
        <p:spPr>
          <a:xfrm>
            <a:off x="6581427" y="697068"/>
            <a:ext cx="1550448" cy="28363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3908753-58A2-D5A1-3D84-F80B0BABCFB4}"/>
              </a:ext>
            </a:extLst>
          </p:cNvPr>
          <p:cNvSpPr/>
          <p:nvPr/>
        </p:nvSpPr>
        <p:spPr>
          <a:xfrm>
            <a:off x="4870037" y="1067754"/>
            <a:ext cx="831948" cy="215092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53F2DA8-9528-8887-484C-C8D1F89CF056}"/>
              </a:ext>
            </a:extLst>
          </p:cNvPr>
          <p:cNvSpPr txBox="1"/>
          <p:nvPr/>
        </p:nvSpPr>
        <p:spPr>
          <a:xfrm>
            <a:off x="7288035" y="1142182"/>
            <a:ext cx="307777" cy="215092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en-US" altLang="ja-JP" sz="2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50</a:t>
            </a:r>
            <a:r>
              <a:rPr kumimoji="1" lang="ja-JP" altLang="en-US" sz="2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万円以下の過料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B68F6E-1B71-0827-5A00-EC9DD619706D}"/>
              </a:ext>
            </a:extLst>
          </p:cNvPr>
          <p:cNvSpPr txBox="1"/>
          <p:nvPr/>
        </p:nvSpPr>
        <p:spPr>
          <a:xfrm>
            <a:off x="7602319" y="1231783"/>
            <a:ext cx="307777" cy="2236324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命令違反すると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0E9DA4-58FA-0553-01FD-E43A2E6B0763}"/>
              </a:ext>
            </a:extLst>
          </p:cNvPr>
          <p:cNvSpPr txBox="1"/>
          <p:nvPr/>
        </p:nvSpPr>
        <p:spPr>
          <a:xfrm>
            <a:off x="6716994" y="1375435"/>
            <a:ext cx="369332" cy="1575431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命　令　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9F2D0E2F-9D64-E746-5A55-BD1084AF5357}"/>
              </a:ext>
            </a:extLst>
          </p:cNvPr>
          <p:cNvSpPr/>
          <p:nvPr/>
        </p:nvSpPr>
        <p:spPr>
          <a:xfrm>
            <a:off x="8617096" y="697067"/>
            <a:ext cx="608223" cy="28743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行政代執行</a:t>
            </a:r>
          </a:p>
        </p:txBody>
      </p: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A67C001D-6BE3-EF51-DDAA-25080E3D3E5A}"/>
              </a:ext>
            </a:extLst>
          </p:cNvPr>
          <p:cNvSpPr/>
          <p:nvPr/>
        </p:nvSpPr>
        <p:spPr>
          <a:xfrm rot="5400000">
            <a:off x="1405401" y="1969309"/>
            <a:ext cx="490725" cy="281993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4AFD6170-C190-7AC3-2ED8-4B85BEC1034B}"/>
              </a:ext>
            </a:extLst>
          </p:cNvPr>
          <p:cNvSpPr/>
          <p:nvPr/>
        </p:nvSpPr>
        <p:spPr>
          <a:xfrm rot="5400000">
            <a:off x="2455518" y="1972013"/>
            <a:ext cx="490725" cy="281993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3DE8B05E-F7EF-64CD-7065-9489A87B41B3}"/>
              </a:ext>
            </a:extLst>
          </p:cNvPr>
          <p:cNvSpPr/>
          <p:nvPr/>
        </p:nvSpPr>
        <p:spPr>
          <a:xfrm rot="5400000">
            <a:off x="5806418" y="2089846"/>
            <a:ext cx="490725" cy="281993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1" name="二等辺三角形 20">
            <a:extLst>
              <a:ext uri="{FF2B5EF4-FFF2-40B4-BE49-F238E27FC236}">
                <a16:creationId xmlns:a16="http://schemas.microsoft.com/office/drawing/2014/main" id="{6B9764E0-8A4C-AA3E-7B5E-E1C48DEDB909}"/>
              </a:ext>
            </a:extLst>
          </p:cNvPr>
          <p:cNvSpPr/>
          <p:nvPr/>
        </p:nvSpPr>
        <p:spPr>
          <a:xfrm rot="5400000">
            <a:off x="6053610" y="1994009"/>
            <a:ext cx="490725" cy="281993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6BDF4809-E5CB-90F2-D2C0-11A80E0A54E9}"/>
              </a:ext>
            </a:extLst>
          </p:cNvPr>
          <p:cNvSpPr/>
          <p:nvPr/>
        </p:nvSpPr>
        <p:spPr>
          <a:xfrm rot="5400000">
            <a:off x="8074741" y="1963136"/>
            <a:ext cx="490725" cy="281993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D6F363-2E82-19E4-C1B4-453174F3A216}"/>
              </a:ext>
            </a:extLst>
          </p:cNvPr>
          <p:cNvSpPr txBox="1"/>
          <p:nvPr/>
        </p:nvSpPr>
        <p:spPr>
          <a:xfrm>
            <a:off x="4972511" y="1242686"/>
            <a:ext cx="307777" cy="1634611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対象から除外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EA9375-1527-8127-CD82-0F7FA50261E4}"/>
              </a:ext>
            </a:extLst>
          </p:cNvPr>
          <p:cNvSpPr txBox="1"/>
          <p:nvPr/>
        </p:nvSpPr>
        <p:spPr>
          <a:xfrm>
            <a:off x="5317498" y="1223303"/>
            <a:ext cx="307777" cy="2015081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住宅用地特例の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4E8E014-96C9-EB5E-B6FC-CE03FC59742C}"/>
              </a:ext>
            </a:extLst>
          </p:cNvPr>
          <p:cNvSpPr txBox="1"/>
          <p:nvPr/>
        </p:nvSpPr>
        <p:spPr>
          <a:xfrm>
            <a:off x="653982" y="3700075"/>
            <a:ext cx="92067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400" b="1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➀　調査</a:t>
            </a:r>
            <a:b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近隣住民からの苦情や通報をきっかけに「調査」が入ります。</a:t>
            </a:r>
          </a:p>
          <a:p>
            <a:pPr algn="l"/>
            <a:r>
              <a:rPr lang="ja-JP" altLang="en-US" sz="2400" b="1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②　助言</a:t>
            </a:r>
            <a:br>
              <a:rPr lang="ja-JP" altLang="en-US" sz="2400" b="1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1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所有者へ適切な管理をするための「助言」がなされます。</a:t>
            </a:r>
            <a:endParaRPr lang="en-US" altLang="ja-JP" sz="2400" b="0" i="0" dirty="0">
              <a:solidFill>
                <a:srgbClr val="2C2C2F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2C2C2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助言は法的な効力が無いため、対応するかどうかは所有者の　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判断に委ねられていますが、比較的容易に対応できることも多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いため、近隣住民のためにも対応するようにしましょう。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00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2608102-7EEB-FC11-E1AA-64EC1C7AF0C2}"/>
              </a:ext>
            </a:extLst>
          </p:cNvPr>
          <p:cNvSpPr/>
          <p:nvPr/>
        </p:nvSpPr>
        <p:spPr>
          <a:xfrm>
            <a:off x="801251" y="6469067"/>
            <a:ext cx="7595287" cy="250134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13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138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EAB075-D6CF-6782-E382-90DDF4612DA8}"/>
              </a:ext>
            </a:extLst>
          </p:cNvPr>
          <p:cNvSpPr txBox="1"/>
          <p:nvPr/>
        </p:nvSpPr>
        <p:spPr>
          <a:xfrm>
            <a:off x="307427" y="267445"/>
            <a:ext cx="929114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2400" b="1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➂　行政指導</a:t>
            </a:r>
            <a:b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「行政指導」がくると、所有者は対応しなければなりません。</a:t>
            </a:r>
            <a:endParaRPr lang="en-US" altLang="ja-JP" sz="2400" b="0" i="0" dirty="0">
              <a:solidFill>
                <a:srgbClr val="2C2C2F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2C2C2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指導は助言よりも行政指導として重く、所有者に対して適正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管理を強く促すものです。</a:t>
            </a:r>
            <a:endParaRPr lang="en-US" altLang="ja-JP" sz="2400" dirty="0">
              <a:solidFill>
                <a:srgbClr val="2C2C2F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b="1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④　勧告</a:t>
            </a:r>
            <a:b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「行政指導」に従わない場合、市町村から所有者へ状態改善</a:t>
            </a:r>
            <a:endParaRPr lang="en-US" altLang="ja-JP" sz="2400" b="0" i="0" dirty="0">
              <a:solidFill>
                <a:srgbClr val="2C2C2F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2C2C2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の「命令勧告」が行われます。</a:t>
            </a:r>
            <a:r>
              <a:rPr lang="ja-JP" altLang="en-US" sz="2400" b="0" i="0" dirty="0">
                <a:solidFill>
                  <a:srgbClr val="FF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この勧告を受けた時点で、特</a:t>
            </a:r>
            <a:endParaRPr lang="en-US" altLang="ja-JP" sz="2400" b="0" i="0" dirty="0">
              <a:solidFill>
                <a:srgbClr val="FF0000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FF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定空き家と認定され、住宅用の減額特例の対象から外れます。</a:t>
            </a:r>
            <a:endParaRPr lang="en-US" altLang="ja-JP" sz="2400" b="0" i="0" dirty="0">
              <a:solidFill>
                <a:srgbClr val="FF0000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特定空家に指定されても、原因となっている状態を改善する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とで特定空家から解除されます。</a:t>
            </a:r>
          </a:p>
          <a:p>
            <a:pPr algn="l"/>
            <a: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⑤　</a:t>
            </a:r>
            <a:r>
              <a:rPr lang="ja-JP" altLang="en-US" sz="2400" b="1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命令</a:t>
            </a:r>
            <a:b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改善の命令勧告に従わない場合、市町村から所有者へ改善の</a:t>
            </a:r>
            <a:endParaRPr lang="en-US" altLang="ja-JP" sz="2400" b="0" i="0" dirty="0">
              <a:solidFill>
                <a:srgbClr val="2C2C2F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2C2C2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「命令」が出されます。命令に従わなければ</a:t>
            </a:r>
            <a:r>
              <a:rPr lang="en-US" altLang="ja-JP" sz="2400" b="0" i="0" dirty="0">
                <a:solidFill>
                  <a:srgbClr val="FF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50</a:t>
            </a:r>
            <a:r>
              <a:rPr lang="ja-JP" altLang="en-US" sz="2400" b="0" i="0" dirty="0">
                <a:solidFill>
                  <a:srgbClr val="FF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万円以下</a:t>
            </a:r>
            <a: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の過料</a:t>
            </a:r>
            <a:endParaRPr lang="en-US" altLang="ja-JP" sz="2400" b="0" i="0" dirty="0">
              <a:solidFill>
                <a:srgbClr val="2C2C2F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2C2C2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が発生し、改善が見られない場合は</a:t>
            </a:r>
            <a:r>
              <a:rPr lang="ja-JP" altLang="en-US" sz="2400" b="0" i="0" dirty="0">
                <a:solidFill>
                  <a:srgbClr val="FF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強制執行によって建物が解</a:t>
            </a:r>
            <a:endParaRPr lang="en-US" altLang="ja-JP" sz="2400" b="0" i="0" dirty="0">
              <a:solidFill>
                <a:srgbClr val="FF0000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/>
            <a:r>
              <a:rPr lang="ja-JP" altLang="en-US" sz="2400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0" i="0" dirty="0">
                <a:solidFill>
                  <a:srgbClr val="FF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体されるケース</a:t>
            </a:r>
            <a:r>
              <a:rPr lang="ja-JP" altLang="en-US" sz="2400" b="0" i="0" dirty="0">
                <a:solidFill>
                  <a:srgbClr val="2C2C2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も。</a:t>
            </a:r>
          </a:p>
        </p:txBody>
      </p:sp>
    </p:spTree>
    <p:extLst>
      <p:ext uri="{BB962C8B-B14F-4D97-AF65-F5344CB8AC3E}">
        <p14:creationId xmlns:p14="http://schemas.microsoft.com/office/powerpoint/2010/main" val="418039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AE4F5FA-EA4A-6C5B-77EF-4BBF1C592848}"/>
              </a:ext>
            </a:extLst>
          </p:cNvPr>
          <p:cNvSpPr/>
          <p:nvPr/>
        </p:nvSpPr>
        <p:spPr>
          <a:xfrm>
            <a:off x="801251" y="6469067"/>
            <a:ext cx="7595287" cy="250134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13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138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0E1382-5077-3016-16F7-D938EB9C8579}"/>
              </a:ext>
            </a:extLst>
          </p:cNvPr>
          <p:cNvSpPr txBox="1"/>
          <p:nvPr/>
        </p:nvSpPr>
        <p:spPr>
          <a:xfrm>
            <a:off x="138953" y="138799"/>
            <a:ext cx="962809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）特定空家に指定され、自治体から「勧告」を受けた場合の固定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資産税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特定空家に指定された後に自治体から改善の「勧告」を受け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ると、「住宅用地の特例措置」が適用されなくなります。</a:t>
            </a:r>
            <a:b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＊住宅用地の特例措置が適用される場合と、されない場合とでは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以下のように固定資産税額が変わってきます。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（例）空き家の敷地面積が</a:t>
            </a:r>
            <a:r>
              <a:rPr lang="en-US" altLang="ja-JP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200㎡</a:t>
            </a:r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以下、課税標準額が</a:t>
            </a:r>
            <a:endParaRPr lang="en-US" altLang="ja-JP" sz="2400" b="1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b="1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en-US" altLang="ja-JP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建物</a:t>
            </a:r>
            <a:r>
              <a:rPr lang="en-US" altLang="ja-JP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】500</a:t>
            </a:r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万円</a:t>
            </a:r>
            <a:endParaRPr lang="en-US" altLang="ja-JP" sz="2400" b="1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b="1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en-US" altLang="ja-JP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土地</a:t>
            </a:r>
            <a:r>
              <a:rPr lang="en-US" altLang="ja-JP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】2000</a:t>
            </a:r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万円だった場合</a:t>
            </a:r>
            <a:endParaRPr lang="ja-JP" altLang="en-US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b="1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➀　</a:t>
            </a:r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住宅用地の特例措置が適用される場合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（通常の土地、建物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にかかる固定資産税額）</a:t>
            </a:r>
          </a:p>
          <a:p>
            <a:r>
              <a:rPr kumimoji="1"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建物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】500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×1.4%(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税率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＝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7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</a:t>
            </a:r>
            <a:b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土地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】2000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×1/6(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住宅用地の特例措置による減額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)×1.4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％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　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税率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)=4.7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</a:t>
            </a:r>
            <a:b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  　　　　合計　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11.7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万円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589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B43803-829C-49C5-AD46-CCEAE37B574B}"/>
              </a:ext>
            </a:extLst>
          </p:cNvPr>
          <p:cNvSpPr/>
          <p:nvPr/>
        </p:nvSpPr>
        <p:spPr>
          <a:xfrm>
            <a:off x="801251" y="6469067"/>
            <a:ext cx="7595287" cy="250134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セミナー資料　栂村行政書士事務所　　相談は無料ですのでお気軽に：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0898-35-1022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Mail: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：</a:t>
            </a:r>
            <a:r>
              <a:rPr lang="en-US" altLang="ja-JP" sz="113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m.tsugamura</a:t>
            </a:r>
            <a:r>
              <a:rPr lang="ja-JP" altLang="en-US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＠</a:t>
            </a:r>
            <a:r>
              <a:rPr lang="en-US" altLang="ja-JP" sz="1138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tsugaoffice.jp</a:t>
            </a:r>
            <a:endParaRPr lang="ja-JP" altLang="en-US" sz="1138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98B7EC-4851-DF61-9124-615C0D9ECE08}"/>
              </a:ext>
            </a:extLst>
          </p:cNvPr>
          <p:cNvSpPr txBox="1"/>
          <p:nvPr/>
        </p:nvSpPr>
        <p:spPr>
          <a:xfrm>
            <a:off x="317204" y="285169"/>
            <a:ext cx="927159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②　住宅用地の特例措置が適用されない場合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（自治体から「勧</a:t>
            </a:r>
            <a:endParaRPr lang="en-US" altLang="ja-JP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告」を受けた特定空家にかかる固定資産税額）</a:t>
            </a:r>
            <a:b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建物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】500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×1.4%(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税率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＝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7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</a:t>
            </a:r>
            <a:b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土地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】2000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×1.4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％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税率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)=28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万（約６倍）</a:t>
            </a:r>
            <a:b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 　　　合計　</a:t>
            </a:r>
            <a:r>
              <a:rPr lang="en-US" altLang="ja-JP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35</a:t>
            </a:r>
            <a:r>
              <a:rPr lang="ja-JP" altLang="en-US" sz="2400" b="0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万円</a:t>
            </a:r>
            <a:endParaRPr lang="en-US" altLang="ja-JP" sz="2400" dirty="0">
              <a:solidFill>
                <a:srgbClr val="444444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endParaRPr lang="en-US" altLang="ja-JP" sz="2400" b="1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上記の場合、自治体から「勧告」を受けた特定空家にかかる</a:t>
            </a:r>
            <a:endParaRPr lang="en-US" altLang="ja-JP" sz="2400" b="1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b="1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固定資産税額は、通常よりも年間</a:t>
            </a:r>
            <a:r>
              <a:rPr lang="en-US" altLang="ja-JP" sz="2400" b="1" i="0" dirty="0">
                <a:solidFill>
                  <a:srgbClr val="FF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23.3</a:t>
            </a:r>
            <a:r>
              <a:rPr lang="ja-JP" altLang="en-US" sz="2400" b="1" i="0" dirty="0">
                <a:solidFill>
                  <a:srgbClr val="FF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万円高額</a:t>
            </a:r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になることが分</a:t>
            </a:r>
            <a:endParaRPr lang="en-US" altLang="ja-JP" sz="2400" b="1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l" fontAlgn="base"/>
            <a:r>
              <a:rPr lang="ja-JP" altLang="en-US" sz="2400" b="1" dirty="0">
                <a:solidFill>
                  <a:srgbClr val="44444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400" b="1" i="0" dirty="0">
                <a:solidFill>
                  <a:srgbClr val="44444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かります。</a:t>
            </a:r>
            <a:endParaRPr lang="ja-JP" altLang="en-US" sz="2400" b="0" i="0" dirty="0">
              <a:solidFill>
                <a:srgbClr val="444444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320540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529</TotalTime>
  <Words>2418</Words>
  <Application>Microsoft Office PowerPoint</Application>
  <PresentationFormat>A4 210 x 297 mm</PresentationFormat>
  <Paragraphs>183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UD デジタル 教科書体 N-R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基文 栂村</dc:creator>
  <cp:lastModifiedBy>基文 栂村</cp:lastModifiedBy>
  <cp:revision>6</cp:revision>
  <dcterms:created xsi:type="dcterms:W3CDTF">2024-02-28T05:05:20Z</dcterms:created>
  <dcterms:modified xsi:type="dcterms:W3CDTF">2024-02-29T09:21:59Z</dcterms:modified>
</cp:coreProperties>
</file>