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2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0" y="6400800"/>
            <a:ext cx="990342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500" spc="-4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950" cap="all" spc="163" baseline="0">
                <a:solidFill>
                  <a:schemeClr val="tx2"/>
                </a:solidFill>
                <a:latin typeface="+mj-lt"/>
              </a:defRPr>
            </a:lvl1pPr>
            <a:lvl2pPr marL="371475" indent="0" algn="ctr">
              <a:buNone/>
              <a:defRPr sz="1950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2D39-0F61-432B-97B2-2AE31E38898A}" type="datetimeFigureOut">
              <a:rPr kumimoji="1" lang="ja-JP" altLang="en-US" smtClean="0"/>
              <a:t>2023/11/30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39D7-5C1C-41AF-9E2B-883806DFF27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2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07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2D39-0F61-432B-97B2-2AE31E38898A}" type="datetimeFigureOut">
              <a:rPr kumimoji="1" lang="ja-JP" altLang="en-US" smtClean="0"/>
              <a:t>2023/11/30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39D7-5C1C-41AF-9E2B-883806DFF2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16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0" y="6400800"/>
            <a:ext cx="990342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2D39-0F61-432B-97B2-2AE31E38898A}" type="datetimeFigureOut">
              <a:rPr kumimoji="1" lang="ja-JP" altLang="en-US" smtClean="0"/>
              <a:t>2023/11/30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39D7-5C1C-41AF-9E2B-883806DFF2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584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2D39-0F61-432B-97B2-2AE31E38898A}" type="datetimeFigureOut">
              <a:rPr kumimoji="1" lang="ja-JP" altLang="en-US" smtClean="0"/>
              <a:t>2023/11/30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39D7-5C1C-41AF-9E2B-883806DFF2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026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0" y="6400800"/>
            <a:ext cx="990342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5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950" cap="all" spc="163" baseline="0">
                <a:solidFill>
                  <a:schemeClr val="tx2"/>
                </a:solidFill>
                <a:latin typeface="+mj-lt"/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2D39-0F61-432B-97B2-2AE31E38898A}" type="datetimeFigureOut">
              <a:rPr kumimoji="1" lang="ja-JP" altLang="en-US" smtClean="0"/>
              <a:t>2023/11/30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39D7-5C1C-41AF-9E2B-883806DFF27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2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39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4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38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2D39-0F61-432B-97B2-2AE31E38898A}" type="datetimeFigureOut">
              <a:rPr kumimoji="1" lang="ja-JP" altLang="en-US" smtClean="0"/>
              <a:t>2023/11/30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39D7-5C1C-41AF-9E2B-883806DFF2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97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4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625" b="0" cap="all" baseline="0">
                <a:solidFill>
                  <a:schemeClr val="tx2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625" b="0" cap="all" baseline="0">
                <a:solidFill>
                  <a:schemeClr val="tx2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2D39-0F61-432B-97B2-2AE31E38898A}" type="datetimeFigureOut">
              <a:rPr kumimoji="1" lang="ja-JP" altLang="en-US" smtClean="0"/>
              <a:t>2023/11/30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39D7-5C1C-41AF-9E2B-883806DFF2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87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2D39-0F61-432B-97B2-2AE31E38898A}" type="datetimeFigureOut">
              <a:rPr kumimoji="1" lang="ja-JP" altLang="en-US" smtClean="0"/>
              <a:t>2023/11/30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39D7-5C1C-41AF-9E2B-883806DFF2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162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0" y="6400800"/>
            <a:ext cx="990342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2D39-0F61-432B-97B2-2AE31E38898A}" type="datetimeFigureOut">
              <a:rPr kumimoji="1" lang="ja-JP" altLang="en-US" smtClean="0"/>
              <a:t>2023/11/30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39D7-5C1C-41AF-9E2B-883806DFF2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31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2912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2925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219">
                <a:solidFill>
                  <a:srgbClr val="FFFFFF"/>
                </a:solidFill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6"/>
            <a:ext cx="2127539" cy="365125"/>
          </a:xfrm>
        </p:spPr>
        <p:txBody>
          <a:bodyPr/>
          <a:lstStyle>
            <a:lvl1pPr algn="l">
              <a:defRPr/>
            </a:lvl1pPr>
          </a:lstStyle>
          <a:p>
            <a:fld id="{21AB2D39-0F61-432B-97B2-2AE31E38898A}" type="datetimeFigureOut">
              <a:rPr kumimoji="1" lang="ja-JP" altLang="en-US" smtClean="0"/>
              <a:t>2023/11/30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6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A539D7-5C1C-41AF-9E2B-883806DFF2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459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90342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lIns="91440" tIns="0" rIns="91440" bIns="0" anchor="b">
            <a:noAutofit/>
          </a:bodyPr>
          <a:lstStyle>
            <a:lvl1pPr>
              <a:defRPr sz="2925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17027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88"/>
              </a:spcAft>
              <a:buNone/>
              <a:defRPr sz="1219">
                <a:solidFill>
                  <a:srgbClr val="FFFFFF"/>
                </a:solidFill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2D39-0F61-432B-97B2-2AE31E38898A}" type="datetimeFigureOut">
              <a:rPr kumimoji="1" lang="ja-JP" altLang="en-US" smtClean="0"/>
              <a:t>2023/11/30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39D7-5C1C-41AF-9E2B-883806DFF2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04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905988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4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5734"/>
            <a:ext cx="817245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1" y="6459786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31">
                <a:solidFill>
                  <a:srgbClr val="FFFFFF"/>
                </a:solidFill>
              </a:defRPr>
            </a:lvl1pPr>
          </a:lstStyle>
          <a:p>
            <a:fld id="{21AB2D39-0F61-432B-97B2-2AE31E38898A}" type="datetimeFigureOut">
              <a:rPr kumimoji="1" lang="ja-JP" altLang="en-US" smtClean="0"/>
              <a:t>2023/11/30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5" y="6459786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31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6"/>
            <a:ext cx="10660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rgbClr val="FFFFFF"/>
                </a:solidFill>
              </a:defRPr>
            </a:lvl1pPr>
          </a:lstStyle>
          <a:p>
            <a:fld id="{EAA539D7-5C1C-41AF-9E2B-883806DFF27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6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42950" rtl="0" eaLnBrk="1" latinLnBrk="0" hangingPunct="1">
        <a:lnSpc>
          <a:spcPct val="85000"/>
        </a:lnSpc>
        <a:spcBef>
          <a:spcPct val="0"/>
        </a:spcBef>
        <a:buNone/>
        <a:defRPr kumimoji="1" sz="3900" kern="1200" spc="-4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74295" indent="-74295" algn="l" defTabSz="742950" rtl="0" eaLnBrk="1" latinLnBrk="0" hangingPunct="1">
        <a:lnSpc>
          <a:spcPct val="90000"/>
        </a:lnSpc>
        <a:spcBef>
          <a:spcPts val="975"/>
        </a:spcBef>
        <a:spcAft>
          <a:spcPts val="163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16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12039" indent="-148590" algn="l" defTabSz="742950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accent1"/>
        </a:buClr>
        <a:buFont typeface="Calibri" pitchFamily="34" charset="0"/>
        <a:buChar char="◦"/>
        <a:defRPr kumimoji="1" sz="146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60629" indent="-148590" algn="l" defTabSz="742950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accent1"/>
        </a:buClr>
        <a:buFont typeface="Calibri" pitchFamily="34" charset="0"/>
        <a:buChar char="◦"/>
        <a:defRPr kumimoji="1" sz="11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09219" indent="-148590" algn="l" defTabSz="742950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accent1"/>
        </a:buClr>
        <a:buFont typeface="Calibri" pitchFamily="34" charset="0"/>
        <a:buChar char="◦"/>
        <a:defRPr kumimoji="1" sz="11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757809" indent="-148590" algn="l" defTabSz="742950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accent1"/>
        </a:buClr>
        <a:buFont typeface="Calibri" pitchFamily="34" charset="0"/>
        <a:buChar char="◦"/>
        <a:defRPr kumimoji="1" sz="11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93750" indent="-185738" algn="l" defTabSz="742950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accent1"/>
        </a:buClr>
        <a:buFont typeface="Calibri" pitchFamily="34" charset="0"/>
        <a:buChar char="◦"/>
        <a:defRPr kumimoji="1" sz="11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056250" indent="-185738" algn="l" defTabSz="742950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accent1"/>
        </a:buClr>
        <a:buFont typeface="Calibri" pitchFamily="34" charset="0"/>
        <a:buChar char="◦"/>
        <a:defRPr kumimoji="1" sz="11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218750" indent="-185738" algn="l" defTabSz="742950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accent1"/>
        </a:buClr>
        <a:buFont typeface="Calibri" pitchFamily="34" charset="0"/>
        <a:buChar char="◦"/>
        <a:defRPr kumimoji="1" sz="11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381250" indent="-185738" algn="l" defTabSz="742950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accent1"/>
        </a:buClr>
        <a:buFont typeface="Calibri" pitchFamily="34" charset="0"/>
        <a:buChar char="◦"/>
        <a:defRPr kumimoji="1" sz="11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C1A284E-951F-5332-B9EC-E0290AB0F853}"/>
              </a:ext>
            </a:extLst>
          </p:cNvPr>
          <p:cNvSpPr/>
          <p:nvPr/>
        </p:nvSpPr>
        <p:spPr>
          <a:xfrm>
            <a:off x="628417" y="2063298"/>
            <a:ext cx="8649164" cy="1921681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相続人が認知症の場合の</a:t>
            </a:r>
            <a:endParaRPr lang="en-US" altLang="ja-JP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相続手続について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AA350C9-C4F3-AAC5-F3A2-6156998A5A2F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8827B78-B4D0-5387-A922-F9561F411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4408" y="3415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2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791D92B-999B-551D-3512-25B5C992633E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F40F1A-6BA6-155F-E939-4C0AE15EF01F}"/>
              </a:ext>
            </a:extLst>
          </p:cNvPr>
          <p:cNvSpPr txBox="1"/>
          <p:nvPr/>
        </p:nvSpPr>
        <p:spPr>
          <a:xfrm>
            <a:off x="278977" y="268941"/>
            <a:ext cx="942083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５．遺言書がある場合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遺言書で、全ての財産の相続方法が記述されている場合、そ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れに従って手続きを行う限り、原則として遺産分割協議書を作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る必要はありません。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自筆遺言証書などで、遺言執行者を指定していない場合は、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裁判所に遺言執行者の選任の申出をする必要があります。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遺言執行者は、遺言書のとおりに財産の配分や登記などを単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独で行うことができるので、相続人の中に認知症の方がいる場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合にも、成年後見人を選任しなくても相続て手続を進めること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但し、認知症の方が、遺言書で取得する財産が遺留分を下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回っている場合には注意が必要です。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DAFCDC8-A568-FE03-0E65-E24E467D3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8219" y="2689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2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381FA2-4E41-68B9-BA51-01D6B570014D}"/>
              </a:ext>
            </a:extLst>
          </p:cNvPr>
          <p:cNvSpPr txBox="1"/>
          <p:nvPr/>
        </p:nvSpPr>
        <p:spPr>
          <a:xfrm>
            <a:off x="286871" y="268941"/>
            <a:ext cx="93501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5-1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．２０１９年６月３０日以前に遺言書を作成している場合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２０１９年７月１日に相続法が改正により、遺言執行者の「権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限が従来より強化されました。従来の民法では、遺言執行者は「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相続人の代理人」でした。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そのため、従来はある不動産を特定の相続人に「相続させる」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という遺言書が遺された場合、遺言執行者は単独で名義変更の登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記申請ができないと考えられていました。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改正法では、この取扱いが改められ、特定の相続人に対する特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定不動産の相続登記についても、遺言執行者が単独で申請できる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ようになりました。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遺言書の書かれた日付に注意する必要があります。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特に、特定不動産を相続する相続人が認知症の場合は、注意が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必要です。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F94DB02-A5AD-E391-4905-62F6DCADA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9513" y="172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4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474D4D-3AD0-DE38-36D2-36943464DB82}"/>
              </a:ext>
            </a:extLst>
          </p:cNvPr>
          <p:cNvSpPr txBox="1"/>
          <p:nvPr/>
        </p:nvSpPr>
        <p:spPr>
          <a:xfrm>
            <a:off x="430306" y="251012"/>
            <a:ext cx="90812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5-2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．２０１９年７月１日以降に遺言書を作成している場合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前項で説明した通り、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2019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日以降に遺言書を作成した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場合は、遺言執行者は相続人の代理人ではなく独立した立場で、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遺言執行ができることとなり、権限が強化されました。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そのため、相続人の中に認知症の方がいても、遺言執行者が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指定されていれば、単独で遺言の執行ができることとなりまし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）遺言執行者の職務内容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相続が開始して指定された遺言執行が就任を承諾する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遺言執行者にしてされても必ずしも就任する必要がないの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で、事前に打診しておくことも留意が必要です。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就任通知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遺言執行者に就任したら、速やかに相続人に対して就任通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知と遺言内容を通知する必要があります。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0F7AA70-875A-0982-98B7-AD141C888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748" y="251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6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B31A17E-584C-423B-16CA-42DAF5C9A3B5}"/>
              </a:ext>
            </a:extLst>
          </p:cNvPr>
          <p:cNvSpPr txBox="1"/>
          <p:nvPr/>
        </p:nvSpPr>
        <p:spPr>
          <a:xfrm>
            <a:off x="242047" y="197224"/>
            <a:ext cx="94756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）相続人調査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遺言執行に必要な相続人の調査を行うため、戸籍などを収集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して、相続人の確認を行う必要があります。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）相続財産調査と財産目録作成、相続人への通知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次に不動産や預貯金などの相続財産内容を調査した結果を、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財産目録に記述・作成し、相続人全員に通知します。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）遺言内容の実現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調査が終了し、相続人に通知した後以下の処理を行います。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・不動産の相続登記申請処理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・金融機関で預貯金の解約、相続人や受遺者への払い戻し、名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義変更等の処理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・有価証券等の名義変更処理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）相続人全員に業務完了報告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全ての業務が完了したら、遺言執行者は相続人全員に業務完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了報告を行い終了します。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7C0AC37-4564-8806-727F-6598BA45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3819" y="197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2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DC5AFC-EF83-12A9-F7DA-27722EB36EEE}"/>
              </a:ext>
            </a:extLst>
          </p:cNvPr>
          <p:cNvSpPr txBox="1"/>
          <p:nvPr/>
        </p:nvSpPr>
        <p:spPr>
          <a:xfrm>
            <a:off x="349624" y="268941"/>
            <a:ext cx="93681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5-3.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留意点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）遺留分に関すること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遺言書で相続される財産が遺留分を下回っている場合、後で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認知症の方に成年後見人が就任した場合、他の相続人に対して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「遺留分侵害額請求」がなされることがあるので注意が必要で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）財産管理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相続手続き後の財産管理に関する課題は、別途必要となりま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）その他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相続で借入金等の債務を引き継ぐような場合は、期日の管理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や返済なども、本人が対応できなければ結局、成年後見人等の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支援が必要となります。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A54648D-8216-D23A-8A07-C3562CD39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3231" y="1992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7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F27BB40-C470-B563-DAF0-736828FF56C9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9C0DE5-9EC3-C194-88AC-381CE4AB9A86}"/>
              </a:ext>
            </a:extLst>
          </p:cNvPr>
          <p:cNvSpPr txBox="1"/>
          <p:nvPr/>
        </p:nvSpPr>
        <p:spPr>
          <a:xfrm>
            <a:off x="375138" y="133526"/>
            <a:ext cx="9251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１．健康寿命と平均寿命</a:t>
            </a:r>
            <a:endParaRPr kumimoji="1" lang="en-US" altLang="ja-JP" sz="2800" dirty="0"/>
          </a:p>
          <a:p>
            <a:endParaRPr kumimoji="1" lang="en-US" altLang="ja-JP" sz="2000" dirty="0"/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日常生活に制限のない期間を表す健康寿命に対し、平均寿命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は文字どおり「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0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歳における平均余命」、つまり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0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歳の時点から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生きられる期間の平均を表す指標です。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9A1F1FD9-C90D-6E55-21B8-A89D086AF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35952"/>
              </p:ext>
            </p:extLst>
          </p:nvPr>
        </p:nvGraphicFramePr>
        <p:xfrm>
          <a:off x="647911" y="2195629"/>
          <a:ext cx="8706338" cy="3566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96689">
                  <a:extLst>
                    <a:ext uri="{9D8B030D-6E8A-4147-A177-3AD203B41FA5}">
                      <a16:colId xmlns:a16="http://schemas.microsoft.com/office/drawing/2014/main" val="3153054078"/>
                    </a:ext>
                  </a:extLst>
                </a:gridCol>
                <a:gridCol w="1831831">
                  <a:extLst>
                    <a:ext uri="{9D8B030D-6E8A-4147-A177-3AD203B41FA5}">
                      <a16:colId xmlns:a16="http://schemas.microsoft.com/office/drawing/2014/main" val="3830512745"/>
                    </a:ext>
                  </a:extLst>
                </a:gridCol>
                <a:gridCol w="1963411">
                  <a:extLst>
                    <a:ext uri="{9D8B030D-6E8A-4147-A177-3AD203B41FA5}">
                      <a16:colId xmlns:a16="http://schemas.microsoft.com/office/drawing/2014/main" val="2587691068"/>
                    </a:ext>
                  </a:extLst>
                </a:gridCol>
                <a:gridCol w="1813451">
                  <a:extLst>
                    <a:ext uri="{9D8B030D-6E8A-4147-A177-3AD203B41FA5}">
                      <a16:colId xmlns:a16="http://schemas.microsoft.com/office/drawing/2014/main" val="1277029969"/>
                    </a:ext>
                  </a:extLst>
                </a:gridCol>
                <a:gridCol w="1800956">
                  <a:extLst>
                    <a:ext uri="{9D8B030D-6E8A-4147-A177-3AD203B41FA5}">
                      <a16:colId xmlns:a16="http://schemas.microsoft.com/office/drawing/2014/main" val="1210389665"/>
                    </a:ext>
                  </a:extLst>
                </a:gridCol>
              </a:tblGrid>
              <a:tr h="393790">
                <a:tc rowSpan="2">
                  <a:txBody>
                    <a:bodyPr/>
                    <a:lstStyle/>
                    <a:p>
                      <a:pPr algn="l"/>
                      <a:r>
                        <a:rPr lang="ja-JP" altLang="en-US" sz="2000" dirty="0">
                          <a:effectLst/>
                        </a:rPr>
                        <a:t>　　年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ja-JP" altLang="en-US" sz="2000" dirty="0">
                          <a:effectLst/>
                        </a:rPr>
                        <a:t>男　性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ja-JP" altLang="en-US" dirty="0">
                          <a:effectLst/>
                        </a:rPr>
                        <a:t>健康寿命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dirty="0">
                          <a:effectLst/>
                        </a:rPr>
                        <a:t>女　性</a:t>
                      </a:r>
                      <a:endParaRPr lang="en-US" altLang="ja-JP" sz="2000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dirty="0">
                          <a:effectLst/>
                        </a:rPr>
                        <a:t>女性</a:t>
                      </a:r>
                      <a:endParaRPr lang="en-US" altLang="ja-JP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426541"/>
                  </a:ext>
                </a:extLst>
              </a:tr>
              <a:tr h="393790">
                <a:tc vMerge="1">
                  <a:txBody>
                    <a:bodyPr/>
                    <a:lstStyle/>
                    <a:p>
                      <a:pPr algn="l"/>
                      <a:endParaRPr lang="ja-JP" alt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000" dirty="0">
                          <a:effectLst/>
                        </a:rPr>
                        <a:t>平均寿命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000" dirty="0">
                          <a:effectLst/>
                        </a:rPr>
                        <a:t>健康寿命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000" dirty="0">
                          <a:effectLst/>
                        </a:rPr>
                        <a:t>平均寿命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000" dirty="0">
                          <a:effectLst/>
                        </a:rPr>
                        <a:t>健康寿命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358629"/>
                  </a:ext>
                </a:extLst>
              </a:tr>
              <a:tr h="393790">
                <a:tc>
                  <a:txBody>
                    <a:bodyPr/>
                    <a:lstStyle/>
                    <a:p>
                      <a:pPr algn="l"/>
                      <a:r>
                        <a:rPr lang="en-US" altLang="ja-JP" sz="2000">
                          <a:effectLst/>
                        </a:rPr>
                        <a:t>2001</a:t>
                      </a:r>
                      <a:r>
                        <a:rPr lang="ja-JP" altLang="en-US" sz="2000">
                          <a:effectLst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effectLst/>
                        </a:rPr>
                        <a:t>78.07</a:t>
                      </a:r>
                      <a:r>
                        <a:rPr lang="ja-JP" altLang="en-US" sz="2000" dirty="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effectLst/>
                        </a:rPr>
                        <a:t>69.40</a:t>
                      </a:r>
                      <a:r>
                        <a:rPr lang="ja-JP" altLang="en-US" sz="2000" dirty="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84.93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72.65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6291511"/>
                  </a:ext>
                </a:extLst>
              </a:tr>
              <a:tr h="393790">
                <a:tc>
                  <a:txBody>
                    <a:bodyPr/>
                    <a:lstStyle/>
                    <a:p>
                      <a:pPr algn="l"/>
                      <a:r>
                        <a:rPr lang="en-US" altLang="ja-JP" sz="2000">
                          <a:effectLst/>
                        </a:rPr>
                        <a:t>2004</a:t>
                      </a:r>
                      <a:r>
                        <a:rPr lang="ja-JP" altLang="en-US" sz="2000">
                          <a:effectLst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78.64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effectLst/>
                        </a:rPr>
                        <a:t>69.47</a:t>
                      </a:r>
                      <a:r>
                        <a:rPr lang="ja-JP" altLang="en-US" sz="2000" dirty="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85.59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72.69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3872651"/>
                  </a:ext>
                </a:extLst>
              </a:tr>
              <a:tr h="393790">
                <a:tc>
                  <a:txBody>
                    <a:bodyPr/>
                    <a:lstStyle/>
                    <a:p>
                      <a:pPr algn="l"/>
                      <a:r>
                        <a:rPr lang="en-US" altLang="ja-JP" sz="2000">
                          <a:effectLst/>
                        </a:rPr>
                        <a:t>2007</a:t>
                      </a:r>
                      <a:r>
                        <a:rPr lang="ja-JP" altLang="en-US" sz="2000">
                          <a:effectLst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79.19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effectLst/>
                        </a:rPr>
                        <a:t>70.33</a:t>
                      </a:r>
                      <a:r>
                        <a:rPr lang="ja-JP" altLang="en-US" sz="2000" dirty="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85.99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73.36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5950611"/>
                  </a:ext>
                </a:extLst>
              </a:tr>
              <a:tr h="393790">
                <a:tc>
                  <a:txBody>
                    <a:bodyPr/>
                    <a:lstStyle/>
                    <a:p>
                      <a:pPr algn="l"/>
                      <a:r>
                        <a:rPr lang="en-US" altLang="ja-JP" sz="2000">
                          <a:effectLst/>
                        </a:rPr>
                        <a:t>2010</a:t>
                      </a:r>
                      <a:r>
                        <a:rPr lang="ja-JP" altLang="en-US" sz="2000">
                          <a:effectLst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79.55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effectLst/>
                        </a:rPr>
                        <a:t>70.42</a:t>
                      </a:r>
                      <a:r>
                        <a:rPr lang="ja-JP" altLang="en-US" sz="2000" dirty="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86.30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73.62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057743"/>
                  </a:ext>
                </a:extLst>
              </a:tr>
              <a:tr h="393790">
                <a:tc>
                  <a:txBody>
                    <a:bodyPr/>
                    <a:lstStyle/>
                    <a:p>
                      <a:pPr algn="l"/>
                      <a:r>
                        <a:rPr lang="en-US" altLang="ja-JP" sz="2000">
                          <a:effectLst/>
                        </a:rPr>
                        <a:t>2013</a:t>
                      </a:r>
                      <a:r>
                        <a:rPr lang="ja-JP" altLang="en-US" sz="2000">
                          <a:effectLst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80.21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effectLst/>
                        </a:rPr>
                        <a:t>71.19</a:t>
                      </a:r>
                      <a:r>
                        <a:rPr lang="ja-JP" altLang="en-US" sz="2000" dirty="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86.61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74.21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0761589"/>
                  </a:ext>
                </a:extLst>
              </a:tr>
              <a:tr h="393790">
                <a:tc>
                  <a:txBody>
                    <a:bodyPr/>
                    <a:lstStyle/>
                    <a:p>
                      <a:pPr algn="l"/>
                      <a:r>
                        <a:rPr lang="en-US" altLang="ja-JP" sz="2000">
                          <a:effectLst/>
                        </a:rPr>
                        <a:t>2016</a:t>
                      </a:r>
                      <a:r>
                        <a:rPr lang="ja-JP" altLang="en-US" sz="2000">
                          <a:effectLst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80.98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72.14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effectLst/>
                        </a:rPr>
                        <a:t>87.14</a:t>
                      </a:r>
                      <a:r>
                        <a:rPr lang="ja-JP" altLang="en-US" sz="2000" dirty="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effectLst/>
                        </a:rPr>
                        <a:t>74.79</a:t>
                      </a:r>
                      <a:r>
                        <a:rPr lang="ja-JP" altLang="en-US" sz="2000" dirty="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6880269"/>
                  </a:ext>
                </a:extLst>
              </a:tr>
              <a:tr h="393790">
                <a:tc>
                  <a:txBody>
                    <a:bodyPr/>
                    <a:lstStyle/>
                    <a:p>
                      <a:pPr algn="l"/>
                      <a:r>
                        <a:rPr lang="en-US" altLang="ja-JP" sz="2000">
                          <a:effectLst/>
                        </a:rPr>
                        <a:t>2019</a:t>
                      </a:r>
                      <a:r>
                        <a:rPr lang="ja-JP" altLang="en-US" sz="2000">
                          <a:effectLst/>
                        </a:rPr>
                        <a:t>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81.41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>
                          <a:effectLst/>
                        </a:rPr>
                        <a:t>72.68</a:t>
                      </a:r>
                      <a:r>
                        <a:rPr lang="ja-JP" altLang="en-US" sz="200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effectLst/>
                        </a:rPr>
                        <a:t>87.45</a:t>
                      </a:r>
                      <a:r>
                        <a:rPr lang="ja-JP" altLang="en-US" sz="2000" dirty="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effectLst/>
                        </a:rPr>
                        <a:t>75.38</a:t>
                      </a:r>
                      <a:r>
                        <a:rPr lang="ja-JP" altLang="en-US" sz="2000" dirty="0">
                          <a:effectLst/>
                        </a:rPr>
                        <a:t>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7136634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830A1B-149A-EC69-96F1-B62C9233B492}"/>
              </a:ext>
            </a:extLst>
          </p:cNvPr>
          <p:cNvSpPr txBox="1"/>
          <p:nvPr/>
        </p:nvSpPr>
        <p:spPr>
          <a:xfrm>
            <a:off x="695569" y="5900615"/>
            <a:ext cx="8931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i="0" dirty="0">
                <a:solidFill>
                  <a:srgbClr val="44444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600" b="1" i="0" dirty="0">
                <a:solidFill>
                  <a:srgbClr val="44444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出典：厚生労働省</a:t>
            </a:r>
            <a:r>
              <a:rPr lang="en-US" altLang="ja-JP" sz="1600" b="1" i="0" dirty="0">
                <a:solidFill>
                  <a:srgbClr val="44444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lang="ja-JP" altLang="en-US" sz="1600" b="1" i="0" dirty="0">
                <a:solidFill>
                  <a:srgbClr val="44444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「平均寿命と健康寿命」</a:t>
            </a:r>
            <a:endParaRPr kumimoji="1" lang="ja-JP" altLang="en-US" sz="1600" b="1" dirty="0"/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585460E-550F-31D4-580E-C74CE4D32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7866" y="133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1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013E52A-314D-1736-C103-CF8362874DE5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A39F27-EA5F-192E-B5F1-A89AA85F34AA}"/>
              </a:ext>
            </a:extLst>
          </p:cNvPr>
          <p:cNvSpPr txBox="1"/>
          <p:nvPr/>
        </p:nvSpPr>
        <p:spPr>
          <a:xfrm>
            <a:off x="533399" y="226646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i="0" dirty="0">
                <a:solidFill>
                  <a:srgbClr val="0000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400" b="1" i="0" dirty="0">
                <a:solidFill>
                  <a:srgbClr val="0000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健康寿命と平均寿命の差を縮めることが大切</a:t>
            </a:r>
            <a:r>
              <a:rPr lang="en-US" altLang="ja-JP" sz="2400" b="1" i="0" dirty="0">
                <a:solidFill>
                  <a:srgbClr val="0000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endParaRPr lang="ja-JP" altLang="en-US" sz="2400" b="1" i="0" dirty="0">
              <a:solidFill>
                <a:srgbClr val="0000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長く健やかな生活を送るためには、平均寿命ではなく健康　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寿命を延ばす必要があります。健康寿命は平均寿命から「不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健康な期間」を差し引き「健康な期間」を平均した指標です。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平均寿命と健康寿命の差を縮め「不健康な期間」を短くする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ことで生活の質（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QOL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）を高められます。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0745D0A-2486-414B-47F1-B23CFBE70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0666" y="2311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8368BBB-D837-2E15-9502-A6B15B77FF3C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278A0AC-CC7B-1BFF-1779-C6B26498C46C}"/>
              </a:ext>
            </a:extLst>
          </p:cNvPr>
          <p:cNvSpPr txBox="1"/>
          <p:nvPr/>
        </p:nvSpPr>
        <p:spPr>
          <a:xfrm>
            <a:off x="459576" y="174765"/>
            <a:ext cx="91674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</a:t>
            </a:r>
            <a:r>
              <a:rPr lang="ja-JP" altLang="en-US" sz="28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認知症高齢者数の推計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65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歳以上の高齢者のうち認知症を発症している人は推計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で、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2012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年時点で約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462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万人に上ることが厚生労省研究班の調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査で明らかになっています。</a:t>
            </a:r>
            <a:b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そして、その数が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2025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年には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730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万人へ増加し、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65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歳以上の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人に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人が認知症を発症すると推計されています。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CA9BD00-7202-674F-5646-230FF4AD6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50" y="2684195"/>
            <a:ext cx="6594014" cy="3654513"/>
          </a:xfrm>
          <a:prstGeom prst="rect">
            <a:avLst/>
          </a:prstGeom>
        </p:spPr>
      </p:pic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6EACFB4-DA52-5EEF-982A-E7BDDA1C4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6057" y="174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0C9E054-7F12-6C3D-74D7-367F0C04B80F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608983-421C-E651-A6D8-A1AC6A12B8B1}"/>
              </a:ext>
            </a:extLst>
          </p:cNvPr>
          <p:cNvSpPr txBox="1"/>
          <p:nvPr/>
        </p:nvSpPr>
        <p:spPr>
          <a:xfrm>
            <a:off x="278977" y="336062"/>
            <a:ext cx="934804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３．認知症の相続人に対する相続手続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高齢化社会において平均寿命が延びことにより、認知症の方が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2025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年には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730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万人へ増加し、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65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歳以上の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人に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人が認知症を発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症すると推計されています。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このような状況の中、相続においても認知症の相続人の割合も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増えることが想定されます。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意思能力が欠けている相続人は、遺産分割に関する協議をする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能力が無く、相続手続を進めることができません。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そのため、遺産分割協議を行うためには、本人に代わって他の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相続人と協議するための「代理人」を選任する必要があります。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この「代理人」の選定は、家庭裁判所に「法定成年後見人」の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選任を申して立てる必要があります。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ja-JP" altLang="en-US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5B955C9-2757-5D42-6564-8626181BF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4902" y="336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31AB0DC-8AC8-49B9-108B-BC12215E7049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87C4DC-802B-4E79-CDC3-10BB9CD0CFCC}"/>
              </a:ext>
            </a:extLst>
          </p:cNvPr>
          <p:cNvSpPr txBox="1"/>
          <p:nvPr/>
        </p:nvSpPr>
        <p:spPr>
          <a:xfrm>
            <a:off x="468923" y="265723"/>
            <a:ext cx="902676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しかし、選任される法定成年後見人は専門家による場合が多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く、一旦選任されると、遺産分割手続きが終了しても解除でき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ないため、本人が死亡するまで、専門家に報酬を支払い続ける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本人の子供さんたちも親の介護をするにあたって、法定後見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人が財産管理することにより、融通が利かず経済的な面におい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ても、負担が大きくなる場合があります。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また、専門家の後見人の権限に身上看護は含まれないため、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結局は、親族が対応することとなり関係が複雑化します。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このような事態に対応するため、前回のテーマ「遺言者の生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前の安心・安全とは」（見守り身上看護及び生活維持管理）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で詳しく解説していますので参照願います。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認知症の相続人に対する相続手続において、①遺言書がない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場合と②遺言書がある場合に大きく分かれます。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5BF8148-08B3-963F-7C05-1F9ECA570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0972" y="12929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5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B51DD1D-94B3-9519-4671-49B1B59D60EA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BADFD2-BCEF-CE74-817F-506F39CE60F6}"/>
              </a:ext>
            </a:extLst>
          </p:cNvPr>
          <p:cNvSpPr txBox="1"/>
          <p:nvPr/>
        </p:nvSpPr>
        <p:spPr>
          <a:xfrm>
            <a:off x="448235" y="358588"/>
            <a:ext cx="917878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４．遺言書はなく、相続人の</a:t>
            </a:r>
            <a:r>
              <a:rPr kumimoji="1" lang="en-US" altLang="ja-JP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人が認知症の場合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このケースででは、次の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つの方法が考えられます。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法定相続分で分割する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成年後見制度を活用する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認知症の相続人が死亡するまで待つ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③の場合は死期が迫っている場合等の適用です。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4-1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．法定相続分で分割する方法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）不動産を法定相続分で分割する場合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相続人が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人でその相続人が認知症の場合は、本人申請が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必要なため手続きができないということになります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共有相続の場合は、代表者の相続人単独で申請できます。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但し、不動産の共有には以下のようなデメリットがあり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ます。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EFCB63E-8DA0-76AD-293D-D5EE4266F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5419" y="358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4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DF1A95-80C3-974D-FC94-6B9960705FC7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4CA3CC-AC24-7602-466B-927B128831B2}"/>
              </a:ext>
            </a:extLst>
          </p:cNvPr>
          <p:cNvSpPr txBox="1"/>
          <p:nvPr/>
        </p:nvSpPr>
        <p:spPr>
          <a:xfrm>
            <a:off x="564776" y="376518"/>
            <a:ext cx="89736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・売却が難しくなる。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売却にはは全員の同意が必要なため、認知症の共有者が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いると売却できません。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・不動産の管理が困難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誰が管理するのか、管理費用は誰が負担するのか等その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都度、話合いが必要となります。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・共有名義にすると簡単に変更できない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共有状態を変更（例えば一人に変更）する場合、登記費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用や場合によっては贈与税がかかります。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・共有者の死亡で権利関係が複雑化する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共有者が死亡するとその相続人が相続することによって、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共有関係が更に細分化し、複雑になります。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以上、不動産の共有は課題が多くお勧めできません。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663F15D-EBD8-A8B0-BFFD-1A4D46B30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248" y="3272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7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1507E07-369C-5D01-74CE-F6C4B6980791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3245C0B-65FE-79EA-A03B-0857702CAD7D}"/>
              </a:ext>
            </a:extLst>
          </p:cNvPr>
          <p:cNvSpPr txBox="1"/>
          <p:nvPr/>
        </p:nvSpPr>
        <p:spPr>
          <a:xfrm>
            <a:off x="394447" y="268941"/>
            <a:ext cx="912607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）預貯金等を法定相続分で分割する場合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口座を解約して、遺産分割する場合では、遺産分割協議書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がない場合、相続人全員が手続きに協力しなければできませ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民法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909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の相続預貯金債権払い戻し制度の活用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金融機関ごとの預貯金の１／３に法定相続分を乗じた額で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上限１５０万円まではおろすこができます。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4-2</a:t>
            </a:r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．成年後見制度活用の場合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後見人が代理権をもつ代理人として、遺産分割協議や相続登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記を進めることができます。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留意点としては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法定相続分の分割で、特定相続人に特別な割合で分割する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ことができません。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認知症の相続人が亡くなるまで、後見人が財産管理行うこ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とにより費用がかかります。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C3C5F08-D3FB-0A48-1CFE-16508CAC0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2149" y="181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1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453</TotalTime>
  <Words>2276</Words>
  <Application>Microsoft Office PowerPoint</Application>
  <PresentationFormat>A4 210 x 297 mm</PresentationFormat>
  <Paragraphs>220</Paragraphs>
  <Slides>14</Slides>
  <Notes>0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9" baseType="lpstr">
      <vt:lpstr>UD デジタル 教科書体 N-R</vt:lpstr>
      <vt:lpstr>メイリオ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 栂村</dc:creator>
  <cp:lastModifiedBy>基文 栂村</cp:lastModifiedBy>
  <cp:revision>8</cp:revision>
  <dcterms:created xsi:type="dcterms:W3CDTF">2023-10-20T01:29:53Z</dcterms:created>
  <dcterms:modified xsi:type="dcterms:W3CDTF">2023-11-30T01:50:12Z</dcterms:modified>
</cp:coreProperties>
</file>