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56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989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211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56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40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09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32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599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58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470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536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BE3C95E-4642-4FA5-A7CA-13B0745DC8D4}" type="datetimeFigureOut">
              <a:rPr kumimoji="1" lang="ja-JP" altLang="en-US" smtClean="0"/>
              <a:t>2022/2/25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ED8DA64-4070-469F-B16A-A68B6182ADF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67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BF5E7A-2343-494F-88FE-8A41694D68F4}"/>
              </a:ext>
            </a:extLst>
          </p:cNvPr>
          <p:cNvSpPr/>
          <p:nvPr/>
        </p:nvSpPr>
        <p:spPr>
          <a:xfrm>
            <a:off x="404554" y="1901078"/>
            <a:ext cx="8930650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認知症の方が相続人になる</a:t>
            </a:r>
            <a:endParaRPr lang="en-US" altLang="ja-JP" sz="5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場合</a:t>
            </a:r>
            <a:r>
              <a:rPr lang="ja-JP" altLang="en-US" sz="5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の手続きについて</a:t>
            </a:r>
            <a:endParaRPr lang="ja-JP" altLang="en-US" sz="5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EE47A91-D4A0-4A0B-9DCD-A1CD6B82E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7841" y="2941637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473C29-6AED-44AC-8AEB-C9C4C58326EE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413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8AC300-F39E-499D-B416-541311E83D1D}"/>
              </a:ext>
            </a:extLst>
          </p:cNvPr>
          <p:cNvSpPr txBox="1"/>
          <p:nvPr/>
        </p:nvSpPr>
        <p:spPr>
          <a:xfrm>
            <a:off x="215153" y="286871"/>
            <a:ext cx="9690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「相続放棄をされる可能性があること」とは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他の相続人が疎遠な関係などで、相続の開始を知らなかった場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合、相続放棄をする可能性があります。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相続放棄をすると、「初めから相続人でなかった」とみなされ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ます。結果として、相続が間違っているということとなり、再度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登記申請をしなおさなければならなくなります。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相続開始を知らない相続人がいる場合は、相続放棄の可能性が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あることに注意が必要です。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5E33876-CCA6-4A1A-9CCA-530DBBFC1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7584" y="199278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E2B123-59B8-41B2-8732-83A7ECFDCEEC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77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4C187C-EB9C-4B55-A6E2-63A097639F80}"/>
              </a:ext>
            </a:extLst>
          </p:cNvPr>
          <p:cNvSpPr txBox="1"/>
          <p:nvPr/>
        </p:nvSpPr>
        <p:spPr>
          <a:xfrm>
            <a:off x="295835" y="259976"/>
            <a:ext cx="9448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４．遺言書があっても手続きができない場合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認知症の妻がいる場合、相続対策として、被相続人の夫が遺言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を残しておく場合があります。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預貯金等の払い戻しの場合は、手続きをすることはできますが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不動産の相続手続きは原則進めることはできません。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認知症の相続人が不動産を相続することが記載されている場合、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成年後見制度の利用が必要となります。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その理由として、遺言執行者が別の者であっても、登記申請に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おいてはあくまで、新たな登記名義人となる相続人自らの申出に　　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よって変更されるものであるため、新たな登記名義人となる相続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人が認知症等判断能力を有していない場合、遺言書があっても、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成年後見制度を利用して、成年後見人等就任した方が、認知症等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の相続人に代わって申請を行うことになります。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753DECB-E43B-439D-88D9-C1A943184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8690" y="181349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F67A1D5-AD60-45D6-80EA-1FAE2DF8B644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49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2CF19E-8BD9-450D-BA60-E0C7A019488C}"/>
              </a:ext>
            </a:extLst>
          </p:cNvPr>
          <p:cNvSpPr txBox="1"/>
          <p:nvPr/>
        </p:nvSpPr>
        <p:spPr>
          <a:xfrm>
            <a:off x="233082" y="295835"/>
            <a:ext cx="95115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５．家族信託を利用した対策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認知症の相続人がいる場合の事前対策として前項で遺言書を残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しておくことをあげましたが、不動産の相続時などに課題がある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ことも指摘しました。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もう一つの対策としては、家族信託の利用があります。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詳しくはインターネットセミナー案内の「家族信託について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知っておきたいこと」の解説で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事例１．高齢者の財産保護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事例３．遺言による信託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を参照願います。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ja-JP" altLang="en-US" sz="2400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CA3748B-87A6-4F2C-A97C-73F0FDBD330D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6E4B7AB-C068-4EA3-9C04-046566EA7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5637" y="2261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8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4F86D1-B5F2-4FCB-9168-DEE161899CD5}"/>
              </a:ext>
            </a:extLst>
          </p:cNvPr>
          <p:cNvSpPr txBox="1"/>
          <p:nvPr/>
        </p:nvSpPr>
        <p:spPr>
          <a:xfrm>
            <a:off x="251012" y="170329"/>
            <a:ext cx="94039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１．相続人の１人が認知症で判断能力がない場合、遺産　　　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分割協議ができない。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相続が開始されると、銀行預金はおろせなくなり、不動産の処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分もできなくなります。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相続手続きをするためには、相続人が全員参加して遺産分割協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議を行い分割内容に合意した遺産分割協議書を作成する必要があ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しかし、相続人の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人が認知症で判断能力がない場合は、遺産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分割協議ができません。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そのため、被相続人の預貯金、不動産などの相続財産の処分が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できなくなります。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77F2EB3-5C24-41AE-BCCA-D6E911F94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5637" y="638549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F6310C-F2F4-4276-AEDF-C52B1B13BB8F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800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4CFFD2-8F91-4E80-9241-8C413DEF3A5F}"/>
              </a:ext>
            </a:extLst>
          </p:cNvPr>
          <p:cNvSpPr txBox="1"/>
          <p:nvPr/>
        </p:nvSpPr>
        <p:spPr>
          <a:xfrm>
            <a:off x="215153" y="152401"/>
            <a:ext cx="94756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２．成年後見制度の利用と課題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本件内容の詳細については、インタネットセミナーの「成年後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見制度について知っておきたいこと」の中の「成年後見制度の課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題と実情に応じた選択肢」を参照願います。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）成年後見制度の利用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成年後見制度は、認知症の相続人の代わりに後見人が財産を管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理する制度です。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認知症の相続人に後見人を付けることで遺産分割協議をするこ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とができますが、他の相続人の要求通りになることは困難で、後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見人としては法定相続分の財産を確保することとなります。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E8A8221-A9F3-4E42-BBE7-261ECEBDF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3607" y="270995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8673071-4736-44FC-AF6D-3DC234E16F38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771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3B9C91-81F1-4AAA-AC08-ABB247F64B9A}"/>
              </a:ext>
            </a:extLst>
          </p:cNvPr>
          <p:cNvSpPr txBox="1"/>
          <p:nvPr/>
        </p:nvSpPr>
        <p:spPr>
          <a:xfrm>
            <a:off x="331694" y="242047"/>
            <a:ext cx="93232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（２）後見人の選任と報酬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成年後見人の選任は家庭裁判所が行い、親族が選ばれる割合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は少なく、専門家が選ばれる割合が多くなっています。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専門家の後見人が選ばれると、財産管理は後見人が行うため、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介護等を行う親族等は使えづらくなります。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また、後見人に毎月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万円程度の報酬が発生し、原則として途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中で止めることができないため、認知症の方が亡くなるまで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ずっと後見人が就き、報酬も発生します。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成年後見制度では、相続人間で自由に相続財産の分割を決め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ることができないため、「認知症の母親は既に十分財産を持っ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ているから子供が多くもらう」ことや「子供がお母さんの面倒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を見ていくから、子供が多くもらう」などの理由で遺産分を進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めることは困難となります。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A0E1D69-CD32-4E43-8A8F-3DD282F03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5637" y="136525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B18BCC9-BD8C-4455-B11D-CB909F2E6989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294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15419665-EF39-4DE4-9DBE-932C7E689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80" y="2684686"/>
            <a:ext cx="617542" cy="60483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06A6719-F5A1-459C-819D-86B304E36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6" y="2558776"/>
            <a:ext cx="606394" cy="53330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77EEC7-D8F9-4DB5-8309-24A3249D92DE}"/>
              </a:ext>
            </a:extLst>
          </p:cNvPr>
          <p:cNvSpPr txBox="1"/>
          <p:nvPr/>
        </p:nvSpPr>
        <p:spPr>
          <a:xfrm>
            <a:off x="358589" y="156312"/>
            <a:ext cx="936811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３．成年後見制度を利用しない場合の相続手続きと課題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父親が死亡し、相続人は認知症の母Ａと子供の相続人Ｂ・Ｃ、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相続財産は、土地・建物及び預貯金がある場合の相続手続き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03B7442-C3AB-4815-A15C-02AA499F5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56" y="2319359"/>
            <a:ext cx="970164" cy="97016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28EE1AC-1A0A-43E3-86E8-AA8652A92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19" y="2355219"/>
            <a:ext cx="877879" cy="8778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9DA82AF-85F2-47E3-93ED-644E82DAC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12" y="3829586"/>
            <a:ext cx="989749" cy="8389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32D0ABA-8700-4720-BD4B-22A5DAC7E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05" y="3841379"/>
            <a:ext cx="849065" cy="849065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74AD06A-71B1-4CC9-8A40-41880005AE33}"/>
              </a:ext>
            </a:extLst>
          </p:cNvPr>
          <p:cNvCxnSpPr>
            <a:cxnSpLocks/>
          </p:cNvCxnSpPr>
          <p:nvPr/>
        </p:nvCxnSpPr>
        <p:spPr>
          <a:xfrm flipH="1">
            <a:off x="2423503" y="2619321"/>
            <a:ext cx="664610" cy="651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AEBD26-63E2-4816-B163-ADD5F63A8B99}"/>
              </a:ext>
            </a:extLst>
          </p:cNvPr>
          <p:cNvSpPr txBox="1"/>
          <p:nvPr/>
        </p:nvSpPr>
        <p:spPr>
          <a:xfrm>
            <a:off x="1613829" y="2338532"/>
            <a:ext cx="1380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被相続人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</a:rPr>
              <a:t>父親Ｘ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07C41A-5DAC-4E6C-B7BC-455E187817AE}"/>
              </a:ext>
            </a:extLst>
          </p:cNvPr>
          <p:cNvSpPr txBox="1"/>
          <p:nvPr/>
        </p:nvSpPr>
        <p:spPr>
          <a:xfrm>
            <a:off x="2275514" y="4643821"/>
            <a:ext cx="1380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母親Ａ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ED49A5-989C-4D67-A683-00E735C3182F}"/>
              </a:ext>
            </a:extLst>
          </p:cNvPr>
          <p:cNvSpPr txBox="1"/>
          <p:nvPr/>
        </p:nvSpPr>
        <p:spPr>
          <a:xfrm>
            <a:off x="5614926" y="3246347"/>
            <a:ext cx="1380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長男Ｂ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9AC0C8-BAFE-4ACA-B8F7-9EA00B4275A9}"/>
              </a:ext>
            </a:extLst>
          </p:cNvPr>
          <p:cNvSpPr txBox="1"/>
          <p:nvPr/>
        </p:nvSpPr>
        <p:spPr>
          <a:xfrm>
            <a:off x="5674728" y="4648811"/>
            <a:ext cx="1380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二男Ｃ</a:t>
            </a: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CFB426D-F2FB-4EA8-B3BB-171456FED0C8}"/>
              </a:ext>
            </a:extLst>
          </p:cNvPr>
          <p:cNvCxnSpPr/>
          <p:nvPr/>
        </p:nvCxnSpPr>
        <p:spPr>
          <a:xfrm>
            <a:off x="2734235" y="3289523"/>
            <a:ext cx="0" cy="66391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FC7A65B9-D929-490B-9BB2-9C8905BDF041}"/>
              </a:ext>
            </a:extLst>
          </p:cNvPr>
          <p:cNvCxnSpPr/>
          <p:nvPr/>
        </p:nvCxnSpPr>
        <p:spPr>
          <a:xfrm>
            <a:off x="2770095" y="3280555"/>
            <a:ext cx="0" cy="66391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E0449698-2B0C-4A65-AAF6-4BC4F58CAECF}"/>
              </a:ext>
            </a:extLst>
          </p:cNvPr>
          <p:cNvCxnSpPr>
            <a:cxnSpLocks/>
          </p:cNvCxnSpPr>
          <p:nvPr/>
        </p:nvCxnSpPr>
        <p:spPr>
          <a:xfrm>
            <a:off x="2752165" y="3629726"/>
            <a:ext cx="225014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5BA6CAA-93F3-40D8-97E0-2FEDC8531F70}"/>
              </a:ext>
            </a:extLst>
          </p:cNvPr>
          <p:cNvCxnSpPr/>
          <p:nvPr/>
        </p:nvCxnSpPr>
        <p:spPr>
          <a:xfrm>
            <a:off x="5011272" y="2923307"/>
            <a:ext cx="0" cy="155904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1A58E94-3BFA-4A0F-B484-0A2FD937DB4F}"/>
              </a:ext>
            </a:extLst>
          </p:cNvPr>
          <p:cNvCxnSpPr/>
          <p:nvPr/>
        </p:nvCxnSpPr>
        <p:spPr>
          <a:xfrm>
            <a:off x="5011272" y="2923307"/>
            <a:ext cx="56477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F5BE0670-BB7D-4FA8-A6EE-7D1DDD5ED776}"/>
              </a:ext>
            </a:extLst>
          </p:cNvPr>
          <p:cNvCxnSpPr/>
          <p:nvPr/>
        </p:nvCxnSpPr>
        <p:spPr>
          <a:xfrm>
            <a:off x="5002307" y="4483166"/>
            <a:ext cx="56477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図 24">
            <a:extLst>
              <a:ext uri="{FF2B5EF4-FFF2-40B4-BE49-F238E27FC236}">
                <a16:creationId xmlns:a16="http://schemas.microsoft.com/office/drawing/2014/main" id="{6F3E2BB4-4B2B-4C47-A871-CE6F4FD208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96" y="2661769"/>
            <a:ext cx="606394" cy="60822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3EBAF57-D287-4146-8BB0-26C5D1563BC1}"/>
              </a:ext>
            </a:extLst>
          </p:cNvPr>
          <p:cNvSpPr txBox="1"/>
          <p:nvPr/>
        </p:nvSpPr>
        <p:spPr>
          <a:xfrm>
            <a:off x="2976020" y="3233098"/>
            <a:ext cx="18446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b="1" dirty="0"/>
              <a:t>土地・建物　　預貯金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2DF3AC9-9E10-42B9-BC57-812F8ED0A1E1}"/>
              </a:ext>
            </a:extLst>
          </p:cNvPr>
          <p:cNvSpPr txBox="1"/>
          <p:nvPr/>
        </p:nvSpPr>
        <p:spPr>
          <a:xfrm>
            <a:off x="6852249" y="2477103"/>
            <a:ext cx="2228684" cy="170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/>
              <a:t>【</a:t>
            </a:r>
            <a:r>
              <a:rPr kumimoji="1" lang="ja-JP" altLang="en-US" dirty="0"/>
              <a:t>法定相続分</a:t>
            </a:r>
            <a:r>
              <a:rPr kumimoji="1" lang="en-US" altLang="ja-JP" dirty="0"/>
              <a:t>】</a:t>
            </a:r>
          </a:p>
          <a:p>
            <a:pPr>
              <a:lnSpc>
                <a:spcPct val="150000"/>
              </a:lnSpc>
            </a:pPr>
            <a:r>
              <a:rPr kumimoji="1" lang="ja-JP" altLang="en-US" dirty="0"/>
              <a:t>　母Ａ　：１／２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kumimoji="1" lang="ja-JP" altLang="en-US" dirty="0"/>
              <a:t>　長男</a:t>
            </a:r>
            <a:r>
              <a:rPr kumimoji="1" lang="en-US" altLang="ja-JP" dirty="0"/>
              <a:t>B</a:t>
            </a:r>
            <a:r>
              <a:rPr kumimoji="1" lang="ja-JP" altLang="en-US" dirty="0"/>
              <a:t>：１／４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kumimoji="1" lang="ja-JP" altLang="en-US" dirty="0"/>
              <a:t>　二男</a:t>
            </a:r>
            <a:r>
              <a:rPr kumimoji="1" lang="en-US" altLang="ja-JP" dirty="0"/>
              <a:t>C</a:t>
            </a:r>
            <a:r>
              <a:rPr kumimoji="1" lang="ja-JP" altLang="en-US" dirty="0"/>
              <a:t>：１／４</a:t>
            </a:r>
          </a:p>
        </p:txBody>
      </p:sp>
      <p:pic>
        <p:nvPicPr>
          <p:cNvPr id="1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566D83A-0E06-4714-83FE-E76E9B931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80933" y="531351"/>
            <a:ext cx="487363" cy="487363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DAD8B3A-D51C-4EF4-B423-88F97EF79C1E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8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149141-22B3-47B4-9A8B-4E92E07F22AD}"/>
              </a:ext>
            </a:extLst>
          </p:cNvPr>
          <p:cNvSpPr txBox="1"/>
          <p:nvPr/>
        </p:nvSpPr>
        <p:spPr>
          <a:xfrm>
            <a:off x="376518" y="286870"/>
            <a:ext cx="94398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）不動産については「法定相続分」による共有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不動産の相続については、後見制度を利用しないで「法定相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続分」に分ける旨の登記は相続人の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人から請求することがで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「法定相続分で登記する」ということは、不動産が子供と認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知症の母親と共有状態となります。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共有状態の不動産を処分する場合は、共有者全員の同意がな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いとできません。従って、不動産の売買・賃貸等はできないと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いうことになります。処分する場合は、結局成年後見人を付け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なければならなくなります。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また、相続税を抑える特例「配偶者の税額軽減」「小規模住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宅等の特例」等が使えなくなることも注意が必要です。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42A8064-AD4D-485E-A562-A9D1308C2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2055" y="309282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3E97070-0CEB-4923-B8E1-E016DE3A91CE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504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CD0B31-732D-427E-9029-D59EDEE8D667}"/>
              </a:ext>
            </a:extLst>
          </p:cNvPr>
          <p:cNvSpPr txBox="1"/>
          <p:nvPr/>
        </p:nvSpPr>
        <p:spPr>
          <a:xfrm>
            <a:off x="224118" y="206188"/>
            <a:ext cx="94129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（２）預貯金の「法定相続分」の分割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平成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28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19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最高裁大法廷決定より、相続人全員での遺産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分割協議をできなければ、一切、払戻しを行うことができなくな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りました。</a:t>
            </a: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この判決を受けて、平成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31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月に改正相続法が施行され、各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相続人が遺産分割協議をせずとも一定額を払戻しできる制度が新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設されました。葬儀費用などの負担を軽減することが目的です。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払戻しできる上限金額は「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150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万円」または「当該銀行にある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預貯金額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×3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1×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法定相続分」のどちらか少ない額までです。</a:t>
            </a: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上限額を超える金額は、遺産分割協議をできなければ払戻しす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ることができません。銀行内で凍結されたままとなります。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金融機関によって、手続きなどが異なるため、確認が必要です。</a:t>
            </a:r>
            <a:endParaRPr lang="ja-JP" altLang="en-US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6FC9CC6-B46E-4131-B919-BAD23D9EA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3608" y="165847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2F993BF-C95D-4192-A079-F18FE0204F30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0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ABC90B-4814-4351-9489-BA02FC2A9841}"/>
              </a:ext>
            </a:extLst>
          </p:cNvPr>
          <p:cNvSpPr txBox="1"/>
          <p:nvPr/>
        </p:nvSpPr>
        <p:spPr>
          <a:xfrm>
            <a:off x="233082" y="304800"/>
            <a:ext cx="95115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）法定相続分で相続登記をする場合の注意点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母親が認知症のため、とりあえず法定相続分で共有の登記をす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る場合について次のような注意点があります。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法定相続分で登記する際の申請人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原則、相続人全員で共同申請するのですが、相続人の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人から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単独申請もすることができます。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今回、母親が認知症のため母親を除く相続人が単独申請人と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単独申請のデメリット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今回のような案件での単独申請は、母親の協力が不要なので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便利なようですが以下のようなデメリットもあります。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・登記識別情報が発行されないこと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・相続放棄される可能性があること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643BCA2-6BDF-422A-A774-D4EA1B4B1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7278" y="181349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E937B2-B2CA-4538-8429-2BA5E3CBCBBF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92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E94F78-109F-4243-A368-61472642020E}"/>
              </a:ext>
            </a:extLst>
          </p:cNvPr>
          <p:cNvSpPr txBox="1"/>
          <p:nvPr/>
        </p:nvSpPr>
        <p:spPr>
          <a:xfrm>
            <a:off x="251012" y="197224"/>
            <a:ext cx="95294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➂　登記識別情報とは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登記識別情報とは、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従来の登記済権利証に代わるもの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で、不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動産の名義変更された場合に新たに名義人となる人に登記所か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ら通知される書類（情報）です。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この登記識別情報は、本人確認手段の一つであり、相続など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によって所有権を取得し名義人となった後に、売買などの所有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権移転登記手続きする際などに、登記名義人本人による申請で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あることを登記官が確認するため、登記所に提出しなければな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りません。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単独申請では、申請人にしか交付されないので、その後の不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動産売買などでは、共有者全員の登記識別情報が必要であるた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め、余分な手数と費用がかかることとなります。</a:t>
            </a:r>
            <a:endParaRPr lang="ja-JP" altLang="en-US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79A19E5-9F4D-411D-A8D7-3F2D7C1B1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313" y="197224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900A633-2396-44BD-A170-0D705D1053FE}"/>
              </a:ext>
            </a:extLst>
          </p:cNvPr>
          <p:cNvSpPr/>
          <p:nvPr/>
        </p:nvSpPr>
        <p:spPr>
          <a:xfrm>
            <a:off x="404554" y="6439653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525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231</TotalTime>
  <Words>1947</Words>
  <Application>Microsoft Office PowerPoint</Application>
  <PresentationFormat>A4 210 x 297 mm</PresentationFormat>
  <Paragraphs>170</Paragraphs>
  <Slides>12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9</cp:revision>
  <dcterms:created xsi:type="dcterms:W3CDTF">2022-02-22T02:14:03Z</dcterms:created>
  <dcterms:modified xsi:type="dcterms:W3CDTF">2022-02-25T02:04:51Z</dcterms:modified>
</cp:coreProperties>
</file>