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2" r:id="rId8"/>
    <p:sldId id="263" r:id="rId9"/>
    <p:sldId id="258" r:id="rId10"/>
    <p:sldId id="265" r:id="rId11"/>
    <p:sldId id="266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9" d="100"/>
          <a:sy n="99" d="100"/>
        </p:scale>
        <p:origin x="69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E0628-77C9-451D-9657-A438BEB661C7}" type="datetimeFigureOut">
              <a:rPr kumimoji="1" lang="ja-JP" altLang="en-US" smtClean="0"/>
              <a:t>2021/11/26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D854-3159-41EC-BD0F-0AEDDA669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37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E0628-77C9-451D-9657-A438BEB661C7}" type="datetimeFigureOut">
              <a:rPr kumimoji="1" lang="ja-JP" altLang="en-US" smtClean="0"/>
              <a:t>2021/11/26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D854-3159-41EC-BD0F-0AEDDA669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54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E0628-77C9-451D-9657-A438BEB661C7}" type="datetimeFigureOut">
              <a:rPr kumimoji="1" lang="ja-JP" altLang="en-US" smtClean="0"/>
              <a:t>2021/11/26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D854-3159-41EC-BD0F-0AEDDA669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890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E0628-77C9-451D-9657-A438BEB661C7}" type="datetimeFigureOut">
              <a:rPr kumimoji="1" lang="ja-JP" altLang="en-US" smtClean="0"/>
              <a:t>2021/11/26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D854-3159-41EC-BD0F-0AEDDA669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503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E0628-77C9-451D-9657-A438BEB661C7}" type="datetimeFigureOut">
              <a:rPr kumimoji="1" lang="ja-JP" altLang="en-US" smtClean="0"/>
              <a:t>2021/11/26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D854-3159-41EC-BD0F-0AEDDA669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92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E0628-77C9-451D-9657-A438BEB661C7}" type="datetimeFigureOut">
              <a:rPr kumimoji="1" lang="ja-JP" altLang="en-US" smtClean="0"/>
              <a:t>2021/11/26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D854-3159-41EC-BD0F-0AEDDA669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757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E0628-77C9-451D-9657-A438BEB661C7}" type="datetimeFigureOut">
              <a:rPr kumimoji="1" lang="ja-JP" altLang="en-US" smtClean="0"/>
              <a:t>2021/11/26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D854-3159-41EC-BD0F-0AEDDA669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02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E0628-77C9-451D-9657-A438BEB661C7}" type="datetimeFigureOut">
              <a:rPr kumimoji="1" lang="ja-JP" altLang="en-US" smtClean="0"/>
              <a:t>2021/11/26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D854-3159-41EC-BD0F-0AEDDA669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8188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E0628-77C9-451D-9657-A438BEB661C7}" type="datetimeFigureOut">
              <a:rPr kumimoji="1" lang="ja-JP" altLang="en-US" smtClean="0"/>
              <a:t>2021/11/26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D854-3159-41EC-BD0F-0AEDDA669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253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563E0628-77C9-451D-9657-A438BEB661C7}" type="datetimeFigureOut">
              <a:rPr kumimoji="1" lang="ja-JP" altLang="en-US" smtClean="0"/>
              <a:t>2021/11/26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3CD854-3159-41EC-BD0F-0AEDDA669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1797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E0628-77C9-451D-9657-A438BEB661C7}" type="datetimeFigureOut">
              <a:rPr kumimoji="1" lang="ja-JP" altLang="en-US" smtClean="0"/>
              <a:t>2021/11/26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CD854-3159-41EC-BD0F-0AEDDA669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786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63E0628-77C9-451D-9657-A438BEB661C7}" type="datetimeFigureOut">
              <a:rPr kumimoji="1" lang="ja-JP" altLang="en-US" smtClean="0"/>
              <a:t>2021/11/26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E3CD854-3159-41EC-BD0F-0AEDDA669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01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16D239B-4B6D-4A2F-93CF-49CF778BF455}"/>
              </a:ext>
            </a:extLst>
          </p:cNvPr>
          <p:cNvSpPr/>
          <p:nvPr/>
        </p:nvSpPr>
        <p:spPr>
          <a:xfrm>
            <a:off x="1272812" y="2262165"/>
            <a:ext cx="76929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未登記建物の相続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について</a:t>
            </a:r>
            <a:endParaRPr lang="ja-JP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B464CF0-7BA3-4957-9339-3D36284B26AC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6E1F969-4A05-4E5A-8BB6-2D7477D04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8735" y="3324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7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EF1ACBD-E494-4342-A73E-FF38069141A8}"/>
              </a:ext>
            </a:extLst>
          </p:cNvPr>
          <p:cNvSpPr txBox="1"/>
          <p:nvPr/>
        </p:nvSpPr>
        <p:spPr>
          <a:xfrm>
            <a:off x="108486" y="69743"/>
            <a:ext cx="96554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５．未登記建物及び滅失未登記建物の問題点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）未登記建物の所有権を第三者に対抗できない。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所有権保存登記をしないと、自分がこの建物の所有者であるこ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とを、第三者に主張することができません。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未登記建物を売却したいときであっても、買主からすると買っ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た後でも、買主が買い受けた未登記不動産が自分の物だと主張す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ることができません。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そのため、買主が表題登記と所有権保存登記を行わなければ第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三者に自分の物であることを主張できません。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）未登記建物を担保に金融機関等から融資を受けられない。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抵当権が表示できない未登記建物を担保に金融機関から融資を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受けることはまず不可能となります。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90C549D-D8B5-491A-936E-2BC5834DF485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8610CEF-3981-4F25-8E59-D21B32134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6708" y="1057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D55D729-B1E3-48DD-B275-3F2C163A9551}"/>
              </a:ext>
            </a:extLst>
          </p:cNvPr>
          <p:cNvSpPr txBox="1"/>
          <p:nvPr/>
        </p:nvSpPr>
        <p:spPr>
          <a:xfrm>
            <a:off x="100739" y="201478"/>
            <a:ext cx="95159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）相続登記ができない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未登記建物を相続する場合、遺産分割協議書に未登記建物と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して相続することについて、相続人間では有効ですが、未登記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建物をそのままでは、相続登記することはできません。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従って、未登記建物の遺産分割の合意は、第３者に対抗する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ことができません。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）旧建物が滅失登記されていいないと土地活用ができない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滅失登記をしていないと、登記簿上はその土地に旧建物が存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在していることになります。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そのため、土地の売却や新たに新築建物を建てる場合、その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土地を活用できない場合があります。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また、新たに建物を新築したい場合、登記簿上は建物が建っ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ていることになっているため、建築許可がおりません。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966840-D46D-4001-8B77-6681C48C3948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8904E99-75B0-4214-9464-A38B219CD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5122" y="2014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C82635-3EC4-444D-B0F0-11EAC872ECC4}"/>
              </a:ext>
            </a:extLst>
          </p:cNvPr>
          <p:cNvSpPr txBox="1"/>
          <p:nvPr/>
        </p:nvSpPr>
        <p:spPr>
          <a:xfrm>
            <a:off x="266054" y="255722"/>
            <a:ext cx="939197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１．未登記建物とは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多くの不動産は、法務局にその情報が登録されています。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そして、一般的には法務局で登記記録を確認することによって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その不動産の内容や所有者が誰であるかを確認することができま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す。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土地を購入した時、家を建てた時には必ず登記をしますので、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登記のない不動産は存在しないように思われています。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しかし、実際に登記されていない不動産は存在しており、その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ほとんどが建物です。。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不動産の相続の手続きをする際、登記簿謄本（全部事項証明）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と固定資産記載事項証明書を取得して比較すると、その内容が全く異なる場合があります。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そのほとんどが建物登記がされていない場合です。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5CFB6E-E2FD-4FA0-BD2F-D93D14171EC2}"/>
              </a:ext>
            </a:extLst>
          </p:cNvPr>
          <p:cNvSpPr/>
          <p:nvPr/>
        </p:nvSpPr>
        <p:spPr>
          <a:xfrm>
            <a:off x="385510" y="645218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606F0CE-5B5D-4A7A-A3AF-EEF63E85D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1101" y="2557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9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4A9E9B-DAB4-4556-9D33-11A88EFBD02C}"/>
              </a:ext>
            </a:extLst>
          </p:cNvPr>
          <p:cNvSpPr txBox="1"/>
          <p:nvPr/>
        </p:nvSpPr>
        <p:spPr>
          <a:xfrm>
            <a:off x="185980" y="201477"/>
            <a:ext cx="953920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２．建物を新築したのに、古い建物の登記が残っている。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以前、古い建物が建っていて登記もされていたが、取り壊し新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たに建物を立て直した。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この場合、建物を取り壊し、立て直した段階で古い建物は滅失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登記を行って登記簿を閉鎖し、新たに新築建物の登記をするのが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原則です。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項で説明した通り、建て直しなどに関しては、固定資産記載事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項証明書では、現地で確認し課税額を決定するので、こちらのほ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うが現状である場合がほとんどです。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法務局は、現地調査をしないので申請しない限りは、内容を変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更することはありません。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これらに気が付くのは、不動産売買や相続手続きの場合に初め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て書類を確認し、未登記建物であることが判明するのがほとんど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017EE78-9443-41E0-A500-B81ECFC37572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BF0A109-CEC2-4CB1-8960-7B27ED63F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3874" y="6574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A70F92F-C9F8-4C62-B0D5-A885F6527D88}"/>
              </a:ext>
            </a:extLst>
          </p:cNvPr>
          <p:cNvSpPr txBox="1"/>
          <p:nvPr/>
        </p:nvSpPr>
        <p:spPr>
          <a:xfrm>
            <a:off x="333214" y="193729"/>
            <a:ext cx="938422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３．未登記建物も相続財産に含まれる。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実際に、古い建物の登記が残っており、新しい建物が未登記の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場合、存続しない古い建物をわざわざ相続登記をするのは、相続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登記の費用も無駄で、意味がないものとなります。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しかし、未登記とはいえ新しい建物は存在するので、被相続人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の相続財産に変わりはありません。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相続財産に含まれる以上、遺産分割協議の対象となるので、分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割する財産の中に未登記不動産も盛り込まなければなりません。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次頁以降に、相続財産中に未登記建物がある場合の、遺産分割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協議書に記載する例を示します。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E2B0916-F4C0-417F-99D1-A17240310E9E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C728813-EEC8-45D7-9034-C5AA8AA57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1053" y="1937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2C53C9-7985-4634-B7E9-64489A2DF3AA}"/>
              </a:ext>
            </a:extLst>
          </p:cNvPr>
          <p:cNvSpPr txBox="1"/>
          <p:nvPr/>
        </p:nvSpPr>
        <p:spPr>
          <a:xfrm>
            <a:off x="193729" y="178231"/>
            <a:ext cx="9647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未登記建物の遺産分割協議書記入例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記入例１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sp>
        <p:nvSpPr>
          <p:cNvPr id="3" name="四角形: メモ 2">
            <a:extLst>
              <a:ext uri="{FF2B5EF4-FFF2-40B4-BE49-F238E27FC236}">
                <a16:creationId xmlns:a16="http://schemas.microsoft.com/office/drawing/2014/main" id="{6846BE48-B470-4D30-A9FA-0DD2BC0223DE}"/>
              </a:ext>
            </a:extLst>
          </p:cNvPr>
          <p:cNvSpPr/>
          <p:nvPr/>
        </p:nvSpPr>
        <p:spPr>
          <a:xfrm>
            <a:off x="476426" y="1217560"/>
            <a:ext cx="9235845" cy="4927521"/>
          </a:xfrm>
          <a:prstGeom prst="foldedCorner">
            <a:avLst>
              <a:gd name="adj" fmla="val 101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第１条　下記不動産ついては、相続人Ａが相続する。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</a:t>
            </a:r>
            <a:r>
              <a:rPr kumimoji="1" lang="en-US" altLang="ja-JP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所　　在　　愛媛県今治市〇〇町〇丁目〇〇番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地　　目　　宅地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地　　積　　１００．５０㎡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建物</a:t>
            </a:r>
            <a:r>
              <a:rPr kumimoji="1" lang="en-US" altLang="ja-JP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所　　在　　愛媛県今治市〇〇町〇丁目〇〇番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未登記家屋　建築年　平成１５年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種　　類　　居宅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構　　造　　木造瓦葺平屋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床　面　積　１３５．０５㎡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en-US" altLang="ja-JP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未登記建物につき令和３年度固定資産記載事項証明参考</a:t>
            </a:r>
            <a:r>
              <a:rPr kumimoji="1" lang="en-US" altLang="ja-JP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CFA8701-951F-4225-A85D-1DF57E83D858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07A3474-9C6F-47F3-A62B-F3A61B502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1380" y="350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6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D27383-40FA-45CC-9576-F56F62D8ED3F}"/>
              </a:ext>
            </a:extLst>
          </p:cNvPr>
          <p:cNvSpPr txBox="1"/>
          <p:nvPr/>
        </p:nvSpPr>
        <p:spPr>
          <a:xfrm>
            <a:off x="65868" y="167921"/>
            <a:ext cx="97368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記入例２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＊未登記建物のため固定資産記載事項証明に家屋番号記載されてい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ないため、家屋番号に「未登記建物」と記入する例もあります。　　　</a:t>
            </a:r>
          </a:p>
        </p:txBody>
      </p:sp>
      <p:sp>
        <p:nvSpPr>
          <p:cNvPr id="4" name="四角形: メモ 3">
            <a:extLst>
              <a:ext uri="{FF2B5EF4-FFF2-40B4-BE49-F238E27FC236}">
                <a16:creationId xmlns:a16="http://schemas.microsoft.com/office/drawing/2014/main" id="{8425CC59-B269-42B8-892C-09FEFBA03F73}"/>
              </a:ext>
            </a:extLst>
          </p:cNvPr>
          <p:cNvSpPr/>
          <p:nvPr/>
        </p:nvSpPr>
        <p:spPr>
          <a:xfrm>
            <a:off x="476426" y="1349293"/>
            <a:ext cx="9235845" cy="4927521"/>
          </a:xfrm>
          <a:prstGeom prst="foldedCorner">
            <a:avLst>
              <a:gd name="adj" fmla="val 101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第１条　下記不動産ついては、相続人Ａが相続する。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</a:t>
            </a:r>
            <a:r>
              <a:rPr kumimoji="1" lang="en-US" altLang="ja-JP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所　　在　　愛媛県今治市〇〇町〇丁目〇〇番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地　　目　　宅地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地　　積　　１００．５０㎡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en-US" altLang="ja-JP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〈</a:t>
            </a:r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建物</a:t>
            </a:r>
            <a:r>
              <a:rPr kumimoji="1" lang="en-US" altLang="ja-JP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〉</a:t>
            </a: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所　　在　　愛媛県今治市〇〇町〇丁目〇〇番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家屋番号　　未登記建物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種　　類　　居宅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構　　造　　木造瓦葺平屋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床　面　積　１３５．０５㎡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en-US" altLang="ja-JP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未登記建物につき令和３年度固定資産記載事項証明参考</a:t>
            </a:r>
            <a:r>
              <a:rPr kumimoji="1" lang="en-US" altLang="ja-JP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251BEF7-CF98-4DC7-8950-404EBF586E0B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7F129D6-1408-45CE-A54C-4EEBBD47F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8538" y="167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6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78DC0FF-B306-4651-A1D0-DEACDF2E3901}"/>
              </a:ext>
            </a:extLst>
          </p:cNvPr>
          <p:cNvSpPr txBox="1"/>
          <p:nvPr/>
        </p:nvSpPr>
        <p:spPr>
          <a:xfrm>
            <a:off x="357809" y="206734"/>
            <a:ext cx="944614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　　</a:t>
            </a:r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固定資産記載事項証明書を見ると以下の内容が記載されています。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（上記証明書は、固定資産税課又は市民課で所得できます。）</a:t>
            </a:r>
            <a:endParaRPr kumimoji="1" lang="en-US" altLang="ja-JP" sz="24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家屋の記載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所　在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＊本来所在の下にかっこ書きで家屋番号が記載されていますが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未登記のため、記載がありません。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登記地目又は用途、現況地目又は構造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＊未登記建物の場合は「現況地目又は構造」の内容となります。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地積、床面積㎡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＊登記済建物と比較すると異なる場合があります。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屋根・階層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＊登記済建物と比較すると異なる場合があります。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⑤　建築年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＊登記済建物と比較すると建築年が新しい場合は、本証明書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に記載されている家屋の方が新築建物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⑥　評価額</a:t>
            </a:r>
            <a:endParaRPr kumimoji="1" lang="ja-JP" altLang="en-US" sz="2400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67B4C94-59BB-4597-AC75-CDD2A6AD060F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B0FA1FA-C662-4AE5-8308-212267C24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7956" y="11077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9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FAA555-2711-46BE-BDA5-96F7807F64DB}"/>
              </a:ext>
            </a:extLst>
          </p:cNvPr>
          <p:cNvSpPr txBox="1"/>
          <p:nvPr/>
        </p:nvSpPr>
        <p:spPr>
          <a:xfrm>
            <a:off x="255722" y="178231"/>
            <a:ext cx="951595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４．未登記建物を相続する場合、知っておきべきこと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登記簿には、不動産の物理的な情報を記載している「表題部」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と、不動産の権利に関する事項を記載「権利部」に分かれます。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表題部の情報が記載されていないか又は記載されていても古い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建物を取り壊し新築した場合、新築建物が記載されていない場合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を未登記建物ということになります。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新築建物が未登記の場合、２項で説明した通り、建物を取り壊し、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立て直した段階で古い建物は滅失登記を行って登記簿を閉鎖し、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新たに新築建物の登記をするのが原則です。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9CDADF2-7392-464B-B636-46DFA19B8432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EF04CA2-589C-4AB3-9787-E70C69B85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9962" y="129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9E9E2FB-A7E5-4094-990B-2F148CF71F6D}"/>
              </a:ext>
            </a:extLst>
          </p:cNvPr>
          <p:cNvSpPr txBox="1"/>
          <p:nvPr/>
        </p:nvSpPr>
        <p:spPr>
          <a:xfrm>
            <a:off x="263471" y="185980"/>
            <a:ext cx="952370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）建物表題登記は誰に依頼するのか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建物表題登記の申請は、建物登記の専門家である「土地家屋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調査士」に依頼します。土地家屋調査士は、建物表題登記や境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界確定などを行う専門家です。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司法書士も不動産登記を行うため間違えやすいですが、「表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示に関する登記」は土地家屋調査士、「権利に関する登記」は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司法書士が専門家として登記します。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）建物表題登記をしないとどうなるか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建物表題登記は、取得した日から１カ月以内に行わなければ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ならないという義務があります。（不登記法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47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また、上記の表題登記を怠った者に対し、「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万円以下の過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料に処する」と定めています。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しかし、現実には未登記建物は多く存在し、実際に未登記建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物のままにしている人が過料にされた事例はほとんど無いよう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1D8B7BD-F1C6-44EC-840E-E9C68B21D964}"/>
              </a:ext>
            </a:extLst>
          </p:cNvPr>
          <p:cNvSpPr/>
          <p:nvPr/>
        </p:nvSpPr>
        <p:spPr>
          <a:xfrm>
            <a:off x="385510" y="6444440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48D5C11-C7F4-44F9-9636-86F445455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3407" y="1859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レトロスペクト</Template>
  <TotalTime>339</TotalTime>
  <Words>1842</Words>
  <Application>Microsoft Office PowerPoint</Application>
  <PresentationFormat>A4 210 x 297 mm</PresentationFormat>
  <Paragraphs>161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10</cp:revision>
  <dcterms:created xsi:type="dcterms:W3CDTF">2021-11-17T04:37:04Z</dcterms:created>
  <dcterms:modified xsi:type="dcterms:W3CDTF">2021-11-26T01:53:04Z</dcterms:modified>
</cp:coreProperties>
</file>