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62" r:id="rId2"/>
    <p:sldId id="264" r:id="rId3"/>
    <p:sldId id="265" r:id="rId4"/>
    <p:sldId id="266" r:id="rId5"/>
    <p:sldId id="267" r:id="rId6"/>
    <p:sldId id="296" r:id="rId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3300"/>
    <a:srgbClr val="003399"/>
    <a:srgbClr val="3333FF"/>
    <a:srgbClr val="0099FF"/>
    <a:srgbClr val="3399FF"/>
    <a:srgbClr val="000000"/>
    <a:srgbClr val="33CCFF"/>
    <a:srgbClr val="CC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74" autoAdjust="0"/>
    <p:restoredTop sz="94660"/>
  </p:normalViewPr>
  <p:slideViewPr>
    <p:cSldViewPr snapToGrid="0">
      <p:cViewPr varScale="1">
        <p:scale>
          <a:sx n="86" d="100"/>
          <a:sy n="86" d="100"/>
        </p:scale>
        <p:origin x="15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7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3076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06012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10976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4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76463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45822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38672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4791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57404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45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0E689C69-7FA0-4135-83DC-FAF4C82233A4}"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114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CAAA30F-A348-4CD7-A000-CE88833896C0}"/>
              </a:ext>
            </a:extLst>
          </p:cNvPr>
          <p:cNvSpPr/>
          <p:nvPr/>
        </p:nvSpPr>
        <p:spPr>
          <a:xfrm>
            <a:off x="278978" y="2320210"/>
            <a:ext cx="8648521" cy="1107996"/>
          </a:xfrm>
          <a:prstGeom prst="rect">
            <a:avLst/>
          </a:prstGeom>
          <a:noFill/>
        </p:spPr>
        <p:txBody>
          <a:bodyPr wrap="none" lIns="91440" tIns="45720" rIns="91440" bIns="45720">
            <a:spAutoFit/>
          </a:bodyPr>
          <a:lstStyle/>
          <a:p>
            <a:pPr algn="ctr"/>
            <a:r>
              <a:rPr lang="ja-JP" altLang="en-US" sz="66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相続に関する基礎知識</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AFE412E0-0B23-4D82-A7FD-8C62700C71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27499" y="2527577"/>
            <a:ext cx="487363" cy="487363"/>
          </a:xfrm>
          <a:prstGeom prst="rect">
            <a:avLst/>
          </a:prstGeom>
        </p:spPr>
      </p:pic>
    </p:spTree>
    <p:extLst>
      <p:ext uri="{BB962C8B-B14F-4D97-AF65-F5344CB8AC3E}">
        <p14:creationId xmlns:p14="http://schemas.microsoft.com/office/powerpoint/2010/main" val="29518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292ADB-5E51-476D-B0B9-C3207A17F675}"/>
              </a:ext>
            </a:extLst>
          </p:cNvPr>
          <p:cNvSpPr/>
          <p:nvPr/>
        </p:nvSpPr>
        <p:spPr>
          <a:xfrm>
            <a:off x="278906" y="254854"/>
            <a:ext cx="9415509" cy="2677656"/>
          </a:xfrm>
          <a:prstGeom prst="rect">
            <a:avLst/>
          </a:prstGeom>
        </p:spPr>
        <p:txBody>
          <a:bodyPr wrap="square">
            <a:spAutoFit/>
          </a:bodyPr>
          <a:lstStyle/>
          <a:p>
            <a:r>
              <a:rPr lang="ja-JP" altLang="en-US" sz="2000" b="1" dirty="0">
                <a:latin typeface="UD デジタル 教科書体 N-R" panose="02020400000000000000" pitchFamily="17" charset="-128"/>
                <a:ea typeface="UD デジタル 教科書体 N-R" panose="02020400000000000000" pitchFamily="17" charset="-128"/>
              </a:rPr>
              <a:t>　「相続」とは、ある人が死亡したときにその人の財産（すべての権利や義務）を、特定の人が引継ぐことをいいます。簡単にいうと、亡くなった人の財産を配偶者や子どもといった関係者がもらうことです。また相続は、死亡によって開始します（民８８２条）</a:t>
            </a:r>
            <a:br>
              <a:rPr lang="ja-JP" altLang="en-US" sz="2000" b="1" dirty="0">
                <a:latin typeface="UD デジタル 教科書体 N-R" panose="02020400000000000000" pitchFamily="17" charset="-128"/>
                <a:ea typeface="UD デジタル 教科書体 N-R" panose="02020400000000000000" pitchFamily="17" charset="-128"/>
              </a:rPr>
            </a:br>
            <a:r>
              <a:rPr lang="ja-JP" altLang="en-US" sz="2000" b="1" dirty="0">
                <a:latin typeface="UD デジタル 教科書体 N-R" panose="02020400000000000000" pitchFamily="17" charset="-128"/>
                <a:ea typeface="UD デジタル 教科書体 N-R" panose="02020400000000000000" pitchFamily="17" charset="-128"/>
              </a:rPr>
              <a:t>　相続では、</a:t>
            </a: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この亡くなった人を「被相続人」</a:t>
            </a:r>
            <a:r>
              <a:rPr lang="ja-JP" altLang="en-US" sz="2000" b="1" dirty="0">
                <a:latin typeface="UD デジタル 教科書体 N-R" panose="02020400000000000000" pitchFamily="17" charset="-128"/>
                <a:ea typeface="UD デジタル 教科書体 N-R" panose="02020400000000000000" pitchFamily="17" charset="-128"/>
              </a:rPr>
              <a:t>、</a:t>
            </a: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財産をもらう人を「相続人」</a:t>
            </a:r>
            <a:r>
              <a:rPr lang="ja-JP" altLang="en-US" sz="2000" b="1" dirty="0">
                <a:latin typeface="UD デジタル 教科書体 N-R" panose="02020400000000000000" pitchFamily="17" charset="-128"/>
                <a:ea typeface="UD デジタル 教科書体 N-R" panose="02020400000000000000" pitchFamily="17" charset="-128"/>
              </a:rPr>
              <a:t>といいます。</a:t>
            </a:r>
            <a:endParaRPr lang="en-US" altLang="ja-JP" sz="2000" b="1" dirty="0">
              <a:latin typeface="UD デジタル 教科書体 N-R" panose="02020400000000000000" pitchFamily="17" charset="-128"/>
              <a:ea typeface="UD デジタル 教科書体 N-R" panose="02020400000000000000" pitchFamily="17" charset="-128"/>
            </a:endParaRPr>
          </a:p>
          <a:p>
            <a:endParaRPr lang="en-US" altLang="ja-JP" sz="2000" b="1" dirty="0">
              <a:latin typeface="UD デジタル 教科書体 N-R" panose="02020400000000000000" pitchFamily="17" charset="-128"/>
              <a:ea typeface="UD デジタル 教科書体 N-R" panose="02020400000000000000" pitchFamily="17" charset="-128"/>
            </a:endParaRPr>
          </a:p>
          <a:p>
            <a:r>
              <a:rPr lang="ja-JP" altLang="en-US" sz="2800" b="1" dirty="0">
                <a:latin typeface="UD デジタル 教科書体 N-R" panose="02020400000000000000" pitchFamily="17" charset="-128"/>
                <a:ea typeface="UD デジタル 教科書体 N-R" panose="02020400000000000000" pitchFamily="17" charset="-128"/>
              </a:rPr>
              <a:t>１．相続の方法（民法）</a:t>
            </a:r>
            <a:endParaRPr lang="en-US" altLang="ja-JP" sz="28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8A6EDB80-2D71-477F-AF4A-20F70190A3A3}"/>
              </a:ext>
            </a:extLst>
          </p:cNvPr>
          <p:cNvGraphicFramePr>
            <a:graphicFrameLocks noGrp="1"/>
          </p:cNvGraphicFramePr>
          <p:nvPr>
            <p:extLst>
              <p:ext uri="{D42A27DB-BD31-4B8C-83A1-F6EECF244321}">
                <p14:modId xmlns:p14="http://schemas.microsoft.com/office/powerpoint/2010/main" val="4211976788"/>
              </p:ext>
            </p:extLst>
          </p:nvPr>
        </p:nvGraphicFramePr>
        <p:xfrm>
          <a:off x="367683" y="2978074"/>
          <a:ext cx="9415509" cy="1602808"/>
        </p:xfrm>
        <a:graphic>
          <a:graphicData uri="http://schemas.openxmlformats.org/drawingml/2006/table">
            <a:tbl>
              <a:tblPr>
                <a:tableStyleId>{5940675A-B579-460E-94D1-54222C63F5DA}</a:tableStyleId>
              </a:tblPr>
              <a:tblGrid>
                <a:gridCol w="3680534">
                  <a:extLst>
                    <a:ext uri="{9D8B030D-6E8A-4147-A177-3AD203B41FA5}">
                      <a16:colId xmlns:a16="http://schemas.microsoft.com/office/drawing/2014/main" val="2432727104"/>
                    </a:ext>
                  </a:extLst>
                </a:gridCol>
                <a:gridCol w="5734975">
                  <a:extLst>
                    <a:ext uri="{9D8B030D-6E8A-4147-A177-3AD203B41FA5}">
                      <a16:colId xmlns:a16="http://schemas.microsoft.com/office/drawing/2014/main" val="4253310258"/>
                    </a:ext>
                  </a:extLst>
                </a:gridCol>
              </a:tblGrid>
              <a:tr h="400702">
                <a:tc>
                  <a:txBody>
                    <a:bodyPr/>
                    <a:lstStyle/>
                    <a:p>
                      <a:pPr algn="ctr"/>
                      <a:r>
                        <a:rPr lang="ja-JP" altLang="en-US" sz="1800" b="1" dirty="0">
                          <a:latin typeface="UD デジタル 教科書体 N-R" panose="02020400000000000000" pitchFamily="17" charset="-128"/>
                          <a:ea typeface="UD デジタル 教科書体 N-R" panose="02020400000000000000" pitchFamily="17" charset="-128"/>
                        </a:rPr>
                        <a:t>種　　類</a:t>
                      </a:r>
                    </a:p>
                  </a:txBody>
                  <a:tcPr marL="36000" marR="36000" anchor="ctr"/>
                </a:tc>
                <a:tc>
                  <a:txBody>
                    <a:bodyPr/>
                    <a:lstStyle/>
                    <a:p>
                      <a:pPr algn="ctr"/>
                      <a:r>
                        <a:rPr lang="ja-JP" altLang="en-US" sz="1800" b="1" dirty="0">
                          <a:latin typeface="UD デジタル 教科書体 N-R" panose="02020400000000000000" pitchFamily="17" charset="-128"/>
                          <a:ea typeface="UD デジタル 教科書体 N-R" panose="02020400000000000000" pitchFamily="17" charset="-128"/>
                        </a:rPr>
                        <a:t>内　　容</a:t>
                      </a:r>
                    </a:p>
                  </a:txBody>
                  <a:tcPr marL="36000" marR="36000" anchor="ctr"/>
                </a:tc>
                <a:extLst>
                  <a:ext uri="{0D108BD9-81ED-4DB2-BD59-A6C34878D82A}">
                    <a16:rowId xmlns:a16="http://schemas.microsoft.com/office/drawing/2014/main" val="950250927"/>
                  </a:ext>
                </a:extLst>
              </a:tr>
              <a:tr h="400702">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１．</a:t>
                      </a:r>
                      <a:r>
                        <a:rPr lang="ja-JP" altLang="en-US" sz="1800" b="1" dirty="0">
                          <a:solidFill>
                            <a:srgbClr val="FF0000"/>
                          </a:solidFill>
                          <a:latin typeface="UD デジタル 教科書体 N-R" panose="02020400000000000000" pitchFamily="17" charset="-128"/>
                          <a:ea typeface="UD デジタル 教科書体 N-R" panose="02020400000000000000" pitchFamily="17" charset="-128"/>
                        </a:rPr>
                        <a:t>法定相続</a:t>
                      </a:r>
                      <a:r>
                        <a:rPr lang="ja-JP" altLang="en-US" sz="1800" b="1" dirty="0">
                          <a:solidFill>
                            <a:schemeClr val="tx1"/>
                          </a:solidFill>
                          <a:latin typeface="UD デジタル 教科書体 N-R" panose="02020400000000000000" pitchFamily="17" charset="-128"/>
                          <a:ea typeface="UD デジタル 教科書体 N-R" panose="02020400000000000000" pitchFamily="17" charset="-128"/>
                        </a:rPr>
                        <a:t>（民</a:t>
                      </a:r>
                      <a:r>
                        <a:rPr lang="en-US" altLang="ja-JP" sz="1800" b="1" dirty="0">
                          <a:solidFill>
                            <a:schemeClr val="tx1"/>
                          </a:solidFill>
                          <a:latin typeface="UD デジタル 教科書体 N-R" panose="02020400000000000000" pitchFamily="17" charset="-128"/>
                          <a:ea typeface="UD デジタル 教科書体 N-R" panose="02020400000000000000" pitchFamily="17" charset="-128"/>
                        </a:rPr>
                        <a:t>9</a:t>
                      </a:r>
                      <a:r>
                        <a:rPr lang="en-US" altLang="ja-JP" sz="1800" b="1" dirty="0">
                          <a:latin typeface="UD デジタル 教科書体 N-R" panose="02020400000000000000" pitchFamily="17" charset="-128"/>
                          <a:ea typeface="UD デジタル 教科書体 N-R" panose="02020400000000000000" pitchFamily="17" charset="-128"/>
                        </a:rPr>
                        <a:t>00</a:t>
                      </a:r>
                      <a:r>
                        <a:rPr lang="ja-JP" altLang="en-US" sz="1800" b="1" dirty="0">
                          <a:latin typeface="UD デジタル 教科書体 N-R" panose="02020400000000000000" pitchFamily="17" charset="-128"/>
                          <a:ea typeface="UD デジタル 教科書体 N-R" panose="02020400000000000000" pitchFamily="17" charset="-128"/>
                        </a:rPr>
                        <a:t>条）</a:t>
                      </a:r>
                    </a:p>
                  </a:txBody>
                  <a:tcPr marL="36000" marR="36000" anchor="ctr"/>
                </a:tc>
                <a:tc>
                  <a:txBody>
                    <a:bodyPr/>
                    <a:lstStyle/>
                    <a:p>
                      <a:r>
                        <a:rPr lang="ja-JP" altLang="en-US" sz="1800" b="1">
                          <a:latin typeface="UD デジタル 教科書体 N-R" panose="02020400000000000000" pitchFamily="17" charset="-128"/>
                          <a:ea typeface="UD デジタル 教科書体 N-R" panose="02020400000000000000" pitchFamily="17" charset="-128"/>
                        </a:rPr>
                        <a:t>民法で決められた人が決められた分だけもらう相続</a:t>
                      </a:r>
                    </a:p>
                  </a:txBody>
                  <a:tcPr marL="36000" marR="36000" anchor="ctr"/>
                </a:tc>
                <a:extLst>
                  <a:ext uri="{0D108BD9-81ED-4DB2-BD59-A6C34878D82A}">
                    <a16:rowId xmlns:a16="http://schemas.microsoft.com/office/drawing/2014/main" val="61893392"/>
                  </a:ext>
                </a:extLst>
              </a:tr>
              <a:tr h="400702">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２．</a:t>
                      </a:r>
                      <a:r>
                        <a:rPr lang="ja-JP" altLang="en-US" sz="1800" b="1" dirty="0">
                          <a:solidFill>
                            <a:srgbClr val="FF0000"/>
                          </a:solidFill>
                          <a:latin typeface="UD デジタル 教科書体 N-R" panose="02020400000000000000" pitchFamily="17" charset="-128"/>
                          <a:ea typeface="UD デジタル 教科書体 N-R" panose="02020400000000000000" pitchFamily="17" charset="-128"/>
                        </a:rPr>
                        <a:t>遺言による相続</a:t>
                      </a:r>
                      <a:r>
                        <a:rPr lang="ja-JP" altLang="en-US" sz="1800" b="1" dirty="0">
                          <a:latin typeface="UD デジタル 教科書体 N-R" panose="02020400000000000000" pitchFamily="17" charset="-128"/>
                          <a:ea typeface="UD デジタル 教科書体 N-R" panose="02020400000000000000" pitchFamily="17" charset="-128"/>
                        </a:rPr>
                        <a:t>（</a:t>
                      </a:r>
                      <a:r>
                        <a:rPr lang="en-US" altLang="ja-JP" sz="1800" b="1" dirty="0">
                          <a:latin typeface="UD デジタル 教科書体 N-R" panose="02020400000000000000" pitchFamily="17" charset="-128"/>
                          <a:ea typeface="UD デジタル 教科書体 N-R" panose="02020400000000000000" pitchFamily="17" charset="-128"/>
                        </a:rPr>
                        <a:t>902</a:t>
                      </a:r>
                      <a:r>
                        <a:rPr lang="ja-JP" altLang="en-US" sz="1800" b="1" dirty="0">
                          <a:latin typeface="UD デジタル 教科書体 N-R" panose="02020400000000000000" pitchFamily="17" charset="-128"/>
                          <a:ea typeface="UD デジタル 教科書体 N-R" panose="02020400000000000000" pitchFamily="17" charset="-128"/>
                        </a:rPr>
                        <a:t>条）</a:t>
                      </a:r>
                    </a:p>
                  </a:txBody>
                  <a:tcPr marL="36000" marR="36000" anchor="ctr"/>
                </a:tc>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亡くなった人が遺言書により相続の内容を決める相続</a:t>
                      </a:r>
                    </a:p>
                  </a:txBody>
                  <a:tcPr marL="36000" marR="36000" anchor="ctr"/>
                </a:tc>
                <a:extLst>
                  <a:ext uri="{0D108BD9-81ED-4DB2-BD59-A6C34878D82A}">
                    <a16:rowId xmlns:a16="http://schemas.microsoft.com/office/drawing/2014/main" val="2895260441"/>
                  </a:ext>
                </a:extLst>
              </a:tr>
              <a:tr h="400702">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３．</a:t>
                      </a:r>
                      <a:r>
                        <a:rPr lang="ja-JP" altLang="en-US" sz="1800" b="1" dirty="0">
                          <a:solidFill>
                            <a:srgbClr val="FF0000"/>
                          </a:solidFill>
                          <a:latin typeface="UD デジタル 教科書体 N-R" panose="02020400000000000000" pitchFamily="17" charset="-128"/>
                          <a:ea typeface="UD デジタル 教科書体 N-R" panose="02020400000000000000" pitchFamily="17" charset="-128"/>
                        </a:rPr>
                        <a:t>分割協議による相続</a:t>
                      </a:r>
                      <a:r>
                        <a:rPr lang="ja-JP" altLang="en-US" sz="1800" b="1" dirty="0">
                          <a:latin typeface="UD デジタル 教科書体 N-R" panose="02020400000000000000" pitchFamily="17" charset="-128"/>
                          <a:ea typeface="UD デジタル 教科書体 N-R" panose="02020400000000000000" pitchFamily="17" charset="-128"/>
                        </a:rPr>
                        <a:t>（</a:t>
                      </a:r>
                      <a:r>
                        <a:rPr lang="en-US" altLang="ja-JP" sz="1800" b="1" dirty="0">
                          <a:latin typeface="UD デジタル 教科書体 N-R" panose="02020400000000000000" pitchFamily="17" charset="-128"/>
                          <a:ea typeface="UD デジタル 教科書体 N-R" panose="02020400000000000000" pitchFamily="17" charset="-128"/>
                        </a:rPr>
                        <a:t>907</a:t>
                      </a:r>
                      <a:r>
                        <a:rPr lang="ja-JP" altLang="en-US" sz="1800" b="1" dirty="0">
                          <a:latin typeface="UD デジタル 教科書体 N-R" panose="02020400000000000000" pitchFamily="17" charset="-128"/>
                          <a:ea typeface="UD デジタル 教科書体 N-R" panose="02020400000000000000" pitchFamily="17" charset="-128"/>
                        </a:rPr>
                        <a:t>条）</a:t>
                      </a:r>
                    </a:p>
                  </a:txBody>
                  <a:tcPr marL="36000" marR="36000" anchor="ctr"/>
                </a:tc>
                <a:tc>
                  <a:txBody>
                    <a:bodyPr/>
                    <a:lstStyle/>
                    <a:p>
                      <a:r>
                        <a:rPr lang="ja-JP" altLang="en-US" sz="1800" b="1" dirty="0">
                          <a:latin typeface="UD デジタル 教科書体 N-R" panose="02020400000000000000" pitchFamily="17" charset="-128"/>
                          <a:ea typeface="UD デジタル 教科書体 N-R" panose="02020400000000000000" pitchFamily="17" charset="-128"/>
                        </a:rPr>
                        <a:t>相続人全員で協議して遺産の分割方法を決める相続</a:t>
                      </a:r>
                    </a:p>
                  </a:txBody>
                  <a:tcPr marL="36000" marR="36000" anchor="ctr"/>
                </a:tc>
                <a:extLst>
                  <a:ext uri="{0D108BD9-81ED-4DB2-BD59-A6C34878D82A}">
                    <a16:rowId xmlns:a16="http://schemas.microsoft.com/office/drawing/2014/main" val="258144385"/>
                  </a:ext>
                </a:extLst>
              </a:tr>
            </a:tbl>
          </a:graphicData>
        </a:graphic>
      </p:graphicFrame>
      <p:sp>
        <p:nvSpPr>
          <p:cNvPr id="4" name="正方形/長方形 3">
            <a:extLst>
              <a:ext uri="{FF2B5EF4-FFF2-40B4-BE49-F238E27FC236}">
                <a16:creationId xmlns:a16="http://schemas.microsoft.com/office/drawing/2014/main" id="{E19CF037-EB4B-4D32-95D6-CB27ADFD4F00}"/>
              </a:ext>
            </a:extLst>
          </p:cNvPr>
          <p:cNvSpPr/>
          <p:nvPr/>
        </p:nvSpPr>
        <p:spPr>
          <a:xfrm>
            <a:off x="245246" y="4727236"/>
            <a:ext cx="9415508" cy="1477328"/>
          </a:xfrm>
          <a:prstGeom prst="rect">
            <a:avLst/>
          </a:prstGeom>
        </p:spPr>
        <p:txBody>
          <a:bodyPr wrap="square">
            <a:spAutoFit/>
          </a:bodyPr>
          <a:lstStyle/>
          <a:p>
            <a:r>
              <a:rPr lang="ja-JP" altLang="en-US" b="1" dirty="0">
                <a:latin typeface="UD デジタル 教科書体 N-R" panose="02020400000000000000" pitchFamily="17" charset="-128"/>
                <a:ea typeface="UD デジタル 教科書体 N-R" panose="02020400000000000000" pitchFamily="17" charset="-128"/>
              </a:rPr>
              <a:t>＊</a:t>
            </a:r>
            <a:r>
              <a:rPr lang="ja-JP" altLang="en-US" b="1" dirty="0">
                <a:solidFill>
                  <a:srgbClr val="FF0000"/>
                </a:solidFill>
                <a:latin typeface="UD デジタル 教科書体 N-R" panose="02020400000000000000" pitchFamily="17" charset="-128"/>
                <a:ea typeface="UD デジタル 教科書体 N-R" panose="02020400000000000000" pitchFamily="17" charset="-128"/>
              </a:rPr>
              <a:t>遺言書がある場合</a:t>
            </a:r>
            <a:r>
              <a:rPr lang="ja-JP" altLang="en-US" b="1" dirty="0">
                <a:latin typeface="UD デジタル 教科書体 N-R" panose="02020400000000000000" pitchFamily="17" charset="-128"/>
                <a:ea typeface="UD デジタル 教科書体 N-R" panose="02020400000000000000" pitchFamily="17" charset="-128"/>
              </a:rPr>
              <a:t>は、原則、遺言書に沿って相続します。一方、遺言書がない場合はど　</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うするのでしょう。民法では「誰がどれだけ相続するか」が決められているので、それ</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に沿って相続します。これを「</a:t>
            </a:r>
            <a:r>
              <a:rPr lang="ja-JP" altLang="en-US" b="1" dirty="0">
                <a:solidFill>
                  <a:srgbClr val="FF0000"/>
                </a:solidFill>
                <a:latin typeface="UD デジタル 教科書体 N-R" panose="02020400000000000000" pitchFamily="17" charset="-128"/>
                <a:ea typeface="UD デジタル 教科書体 N-R" panose="02020400000000000000" pitchFamily="17" charset="-128"/>
              </a:rPr>
              <a:t>法定相続</a:t>
            </a:r>
            <a:r>
              <a:rPr lang="ja-JP" altLang="en-US" b="1" dirty="0">
                <a:latin typeface="UD デジタル 教科書体 N-R" panose="02020400000000000000" pitchFamily="17" charset="-128"/>
                <a:ea typeface="UD デジタル 教科書体 N-R" panose="02020400000000000000" pitchFamily="17" charset="-128"/>
              </a:rPr>
              <a:t>」といいます。</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また、相続人全員で協議して、それぞれの事情に応じて分けることもできます。これ</a:t>
            </a:r>
            <a:endParaRPr lang="en-US" altLang="ja-JP" b="1" dirty="0">
              <a:latin typeface="UD デジタル 教科書体 N-R" panose="02020400000000000000" pitchFamily="17" charset="-128"/>
              <a:ea typeface="UD デジタル 教科書体 N-R" panose="02020400000000000000" pitchFamily="17" charset="-128"/>
            </a:endParaRPr>
          </a:p>
          <a:p>
            <a:r>
              <a:rPr lang="ja-JP" altLang="en-US" b="1" dirty="0">
                <a:latin typeface="UD デジタル 教科書体 N-R" panose="02020400000000000000" pitchFamily="17" charset="-128"/>
                <a:ea typeface="UD デジタル 教科書体 N-R" panose="02020400000000000000" pitchFamily="17" charset="-128"/>
              </a:rPr>
              <a:t>　を「</a:t>
            </a:r>
            <a:r>
              <a:rPr lang="ja-JP" altLang="en-US" b="1" dirty="0">
                <a:solidFill>
                  <a:srgbClr val="FF0000"/>
                </a:solidFill>
                <a:latin typeface="UD デジタル 教科書体 N-R" panose="02020400000000000000" pitchFamily="17" charset="-128"/>
                <a:ea typeface="UD デジタル 教科書体 N-R" panose="02020400000000000000" pitchFamily="17" charset="-128"/>
              </a:rPr>
              <a:t>分割協議による相続</a:t>
            </a:r>
            <a:r>
              <a:rPr lang="ja-JP" altLang="en-US" b="1" dirty="0">
                <a:latin typeface="UD デジタル 教科書体 N-R" panose="02020400000000000000" pitchFamily="17" charset="-128"/>
                <a:ea typeface="UD デジタル 教科書体 N-R" panose="02020400000000000000" pitchFamily="17" charset="-128"/>
              </a:rPr>
              <a:t>」といいます</a:t>
            </a:r>
            <a:endParaRPr lang="ja-JP" altLang="en-US" b="1" dirty="0"/>
          </a:p>
        </p:txBody>
      </p:sp>
      <p:sp>
        <p:nvSpPr>
          <p:cNvPr id="5" name="正方形/長方形 4">
            <a:extLst>
              <a:ext uri="{FF2B5EF4-FFF2-40B4-BE49-F238E27FC236}">
                <a16:creationId xmlns:a16="http://schemas.microsoft.com/office/drawing/2014/main" id="{BEE990EB-339F-49A5-B96F-88CA050823FB}"/>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6" name="録音したサウンド">
            <a:hlinkClick r:id="" action="ppaction://media"/>
            <a:extLst>
              <a:ext uri="{FF2B5EF4-FFF2-40B4-BE49-F238E27FC236}">
                <a16:creationId xmlns:a16="http://schemas.microsoft.com/office/drawing/2014/main" id="{E14F7155-5E0B-4BC4-9230-C13C136311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880" y="11172"/>
            <a:ext cx="451567" cy="487363"/>
          </a:xfrm>
          <a:prstGeom prst="rect">
            <a:avLst/>
          </a:prstGeom>
        </p:spPr>
      </p:pic>
    </p:spTree>
    <p:extLst>
      <p:ext uri="{BB962C8B-B14F-4D97-AF65-F5344CB8AC3E}">
        <p14:creationId xmlns:p14="http://schemas.microsoft.com/office/powerpoint/2010/main" val="97995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3145E49-6DF8-4100-ACD1-F987CB3CDA30}"/>
              </a:ext>
            </a:extLst>
          </p:cNvPr>
          <p:cNvSpPr/>
          <p:nvPr/>
        </p:nvSpPr>
        <p:spPr>
          <a:xfrm>
            <a:off x="346228" y="200403"/>
            <a:ext cx="9286043" cy="2369880"/>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２．相続の承認または放棄（民</a:t>
            </a:r>
            <a:r>
              <a:rPr kumimoji="1" lang="en-US" altLang="ja-JP" sz="2800" b="1" dirty="0">
                <a:latin typeface="UD デジタル 教科書体 N-R" panose="02020400000000000000" pitchFamily="17" charset="-128"/>
                <a:ea typeface="UD デジタル 教科書体 N-R" panose="02020400000000000000" pitchFamily="17" charset="-128"/>
              </a:rPr>
              <a:t>915</a:t>
            </a:r>
            <a:r>
              <a:rPr kumimoji="1" lang="ja-JP" altLang="en-US" sz="2800" b="1" dirty="0">
                <a:latin typeface="UD デジタル 教科書体 N-R" panose="02020400000000000000" pitchFamily="17" charset="-128"/>
                <a:ea typeface="UD デジタル 教科書体 N-R" panose="02020400000000000000" pitchFamily="17" charset="-128"/>
              </a:rPr>
              <a:t>条）</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kumimoji="1" lang="ja-JP" altLang="en-US"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相続があったことを知った日から</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3</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ヶ月以内（熟慮期間）</a:t>
            </a:r>
            <a:r>
              <a:rPr lang="ja-JP" altLang="en-US" sz="2400" b="1" dirty="0">
                <a:latin typeface="UD デジタル 教科書体 N-R" panose="02020400000000000000" pitchFamily="17" charset="-128"/>
                <a:ea typeface="UD デジタル 教科書体 N-R" panose="02020400000000000000" pitchFamily="17" charset="-128"/>
              </a:rPr>
              <a:t>に相</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続の承認又は放棄を行わなければなりません。何も手続きをし</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ないと単純承認となり、相続人はプラスの財産のみならずマイ</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ナスの財産（借金等）も相続してしまいます。</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承認には以下の</a:t>
            </a:r>
            <a:r>
              <a:rPr lang="en-US" altLang="ja-JP" sz="2400" b="1" dirty="0">
                <a:latin typeface="UD デジタル 教科書体 N-R" panose="02020400000000000000" pitchFamily="17" charset="-128"/>
                <a:ea typeface="UD デジタル 教科書体 N-R" panose="02020400000000000000" pitchFamily="17" charset="-128"/>
              </a:rPr>
              <a:t>3</a:t>
            </a:r>
            <a:r>
              <a:rPr lang="ja-JP" altLang="en-US" sz="2400" b="1" dirty="0">
                <a:latin typeface="UD デジタル 教科書体 N-R" panose="02020400000000000000" pitchFamily="17" charset="-128"/>
                <a:ea typeface="UD デジタル 教科書体 N-R" panose="02020400000000000000" pitchFamily="17" charset="-128"/>
              </a:rPr>
              <a:t>種類が存在します。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460C193A-8D63-4FC7-9B1B-136AC57986B4}"/>
              </a:ext>
            </a:extLst>
          </p:cNvPr>
          <p:cNvGraphicFramePr>
            <a:graphicFrameLocks noGrp="1"/>
          </p:cNvGraphicFramePr>
          <p:nvPr>
            <p:extLst>
              <p:ext uri="{D42A27DB-BD31-4B8C-83A1-F6EECF244321}">
                <p14:modId xmlns:p14="http://schemas.microsoft.com/office/powerpoint/2010/main" val="3062511256"/>
              </p:ext>
            </p:extLst>
          </p:nvPr>
        </p:nvGraphicFramePr>
        <p:xfrm>
          <a:off x="639127" y="2743200"/>
          <a:ext cx="8993143" cy="2811780"/>
        </p:xfrm>
        <a:graphic>
          <a:graphicData uri="http://schemas.openxmlformats.org/drawingml/2006/table">
            <a:tbl>
              <a:tblPr>
                <a:tableStyleId>{5940675A-B579-460E-94D1-54222C63F5DA}</a:tableStyleId>
              </a:tblPr>
              <a:tblGrid>
                <a:gridCol w="1785594">
                  <a:extLst>
                    <a:ext uri="{9D8B030D-6E8A-4147-A177-3AD203B41FA5}">
                      <a16:colId xmlns:a16="http://schemas.microsoft.com/office/drawing/2014/main" val="4153322145"/>
                    </a:ext>
                  </a:extLst>
                </a:gridCol>
                <a:gridCol w="7207549">
                  <a:extLst>
                    <a:ext uri="{9D8B030D-6E8A-4147-A177-3AD203B41FA5}">
                      <a16:colId xmlns:a16="http://schemas.microsoft.com/office/drawing/2014/main" val="3095734112"/>
                    </a:ext>
                  </a:extLst>
                </a:gridCol>
              </a:tblGrid>
              <a:tr h="937260">
                <a:tc>
                  <a:txBody>
                    <a:bodyPr/>
                    <a:lstStyle/>
                    <a:p>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単純承認</a:t>
                      </a:r>
                    </a:p>
                  </a:txBody>
                  <a:tcPr marL="108000" marR="7620" marT="7620" marB="7620" anchor="ctr"/>
                </a:tc>
                <a:tc>
                  <a:txBody>
                    <a:bodyPr/>
                    <a:lstStyle/>
                    <a:p>
                      <a:r>
                        <a:rPr lang="ja-JP" altLang="en-US" sz="2200" b="1" dirty="0">
                          <a:latin typeface="UD デジタル 教科書体 N-R" panose="02020400000000000000" pitchFamily="17" charset="-128"/>
                          <a:ea typeface="UD デジタル 教科書体 N-R" panose="02020400000000000000" pitchFamily="17" charset="-128"/>
                        </a:rPr>
                        <a:t>無限に被相続人の権利義務を承継</a:t>
                      </a:r>
                    </a:p>
                  </a:txBody>
                  <a:tcPr marL="108000" marR="7620" marT="7620" marB="7620" anchor="ctr"/>
                </a:tc>
                <a:extLst>
                  <a:ext uri="{0D108BD9-81ED-4DB2-BD59-A6C34878D82A}">
                    <a16:rowId xmlns:a16="http://schemas.microsoft.com/office/drawing/2014/main" val="344864042"/>
                  </a:ext>
                </a:extLst>
              </a:tr>
              <a:tr h="937260">
                <a:tc>
                  <a:txBody>
                    <a:bodyPr/>
                    <a:lstStyle/>
                    <a:p>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限定承認</a:t>
                      </a:r>
                    </a:p>
                  </a:txBody>
                  <a:tcPr marL="108000" marR="7620" marT="7620" marB="7620" anchor="ctr"/>
                </a:tc>
                <a:tc>
                  <a:txBody>
                    <a:bodyPr/>
                    <a:lstStyle/>
                    <a:p>
                      <a:r>
                        <a:rPr lang="ja-JP" altLang="en-US" sz="2200" b="1" dirty="0">
                          <a:latin typeface="UD デジタル 教科書体 N-R" panose="02020400000000000000" pitchFamily="17" charset="-128"/>
                          <a:ea typeface="UD デジタル 教科書体 N-R" panose="02020400000000000000" pitchFamily="17" charset="-128"/>
                        </a:rPr>
                        <a:t>相続によって得た財産を限度に被相続人の債務等を負担する義務を負う（相続人全員が共同して申述）</a:t>
                      </a:r>
                    </a:p>
                  </a:txBody>
                  <a:tcPr marL="108000" marR="7620" marT="7620" marB="7620" anchor="ctr"/>
                </a:tc>
                <a:extLst>
                  <a:ext uri="{0D108BD9-81ED-4DB2-BD59-A6C34878D82A}">
                    <a16:rowId xmlns:a16="http://schemas.microsoft.com/office/drawing/2014/main" val="4023646742"/>
                  </a:ext>
                </a:extLst>
              </a:tr>
              <a:tr h="937260">
                <a:tc>
                  <a:txBody>
                    <a:bodyPr/>
                    <a:lstStyle/>
                    <a:p>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相続放棄</a:t>
                      </a:r>
                    </a:p>
                  </a:txBody>
                  <a:tcPr marL="108000" marR="7620" marT="7620" marB="7620" anchor="ctr"/>
                </a:tc>
                <a:tc>
                  <a:txBody>
                    <a:bodyPr/>
                    <a:lstStyle/>
                    <a:p>
                      <a:r>
                        <a:rPr lang="ja-JP" altLang="en-US" sz="2200" b="1" dirty="0">
                          <a:latin typeface="UD デジタル 教科書体 N-R" panose="02020400000000000000" pitchFamily="17" charset="-128"/>
                          <a:ea typeface="UD デジタル 教科書体 N-R" panose="02020400000000000000" pitchFamily="17" charset="-128"/>
                        </a:rPr>
                        <a:t>相続財産は一切相続しない</a:t>
                      </a:r>
                    </a:p>
                  </a:txBody>
                  <a:tcPr marL="108000" marR="7620" marT="7620" marB="7620" anchor="ctr"/>
                </a:tc>
                <a:extLst>
                  <a:ext uri="{0D108BD9-81ED-4DB2-BD59-A6C34878D82A}">
                    <a16:rowId xmlns:a16="http://schemas.microsoft.com/office/drawing/2014/main" val="4181962365"/>
                  </a:ext>
                </a:extLst>
              </a:tr>
            </a:tbl>
          </a:graphicData>
        </a:graphic>
      </p:graphicFrame>
      <p:sp>
        <p:nvSpPr>
          <p:cNvPr id="4" name="正方形/長方形 3">
            <a:extLst>
              <a:ext uri="{FF2B5EF4-FFF2-40B4-BE49-F238E27FC236}">
                <a16:creationId xmlns:a16="http://schemas.microsoft.com/office/drawing/2014/main" id="{324D186E-2A42-46D1-8D63-F6010332587C}"/>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6" name="録音したサウンド">
            <a:hlinkClick r:id="" action="ppaction://media"/>
            <a:extLst>
              <a:ext uri="{FF2B5EF4-FFF2-40B4-BE49-F238E27FC236}">
                <a16:creationId xmlns:a16="http://schemas.microsoft.com/office/drawing/2014/main" id="{AAA0A555-44B6-45A3-A98C-FD2A74BBAA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72836" y="182648"/>
            <a:ext cx="487363" cy="487363"/>
          </a:xfrm>
          <a:prstGeom prst="rect">
            <a:avLst/>
          </a:prstGeom>
        </p:spPr>
      </p:pic>
    </p:spTree>
    <p:extLst>
      <p:ext uri="{BB962C8B-B14F-4D97-AF65-F5344CB8AC3E}">
        <p14:creationId xmlns:p14="http://schemas.microsoft.com/office/powerpoint/2010/main" val="8543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32C40F2-0AF8-4463-9083-A52457D012A1}"/>
              </a:ext>
            </a:extLst>
          </p:cNvPr>
          <p:cNvSpPr/>
          <p:nvPr/>
        </p:nvSpPr>
        <p:spPr>
          <a:xfrm>
            <a:off x="239696" y="88575"/>
            <a:ext cx="9277165" cy="1538883"/>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３．代襲相続（民</a:t>
            </a:r>
            <a:r>
              <a:rPr kumimoji="1" lang="en-US" altLang="ja-JP" sz="2800" b="1" dirty="0">
                <a:latin typeface="UD デジタル 教科書体 N-R" panose="02020400000000000000" pitchFamily="17" charset="-128"/>
                <a:ea typeface="UD デジタル 教科書体 N-R" panose="02020400000000000000" pitchFamily="17" charset="-128"/>
              </a:rPr>
              <a:t>889</a:t>
            </a:r>
            <a:r>
              <a:rPr kumimoji="1" lang="ja-JP" altLang="en-US" sz="2800" b="1" dirty="0">
                <a:latin typeface="UD デジタル 教科書体 N-R" panose="02020400000000000000" pitchFamily="17" charset="-128"/>
                <a:ea typeface="UD デジタル 教科書体 N-R" panose="02020400000000000000" pitchFamily="17" charset="-128"/>
              </a:rPr>
              <a:t>条）とは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200" b="1" dirty="0">
                <a:latin typeface="UD デジタル 教科書体 N-R" panose="02020400000000000000" pitchFamily="17" charset="-128"/>
                <a:ea typeface="UD デジタル 教科書体 N-R" panose="02020400000000000000" pitchFamily="17" charset="-128"/>
              </a:rPr>
              <a:t>代襲相続（だいしゅうそうぞく）とは、被相続人より先に相続人</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が亡くなっている場合に、被相続人から見て</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孫</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ひ孫</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甥、</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姪</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等が相続財産を受け継ぐことをいいます。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30D6F4A2-0A3F-4F5E-9250-D21A2314945D}"/>
              </a:ext>
            </a:extLst>
          </p:cNvPr>
          <p:cNvSpPr/>
          <p:nvPr/>
        </p:nvSpPr>
        <p:spPr>
          <a:xfrm>
            <a:off x="239696" y="2030918"/>
            <a:ext cx="9426608" cy="4247317"/>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４．遺留分（民</a:t>
            </a:r>
            <a:r>
              <a:rPr kumimoji="1" lang="en-US" altLang="ja-JP" sz="2800" b="1" dirty="0">
                <a:latin typeface="UD デジタル 教科書体 N-R" panose="02020400000000000000" pitchFamily="17" charset="-128"/>
                <a:ea typeface="UD デジタル 教科書体 N-R" panose="02020400000000000000" pitchFamily="17" charset="-128"/>
              </a:rPr>
              <a:t>1042</a:t>
            </a:r>
            <a:r>
              <a:rPr kumimoji="1" lang="ja-JP" altLang="en-US" sz="2800" b="1" dirty="0">
                <a:latin typeface="UD デジタル 教科書体 N-R" panose="02020400000000000000" pitchFamily="17" charset="-128"/>
                <a:ea typeface="UD デジタル 教科書体 N-R" panose="02020400000000000000" pitchFamily="17" charset="-128"/>
              </a:rPr>
              <a:t>条）とは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200" b="1" dirty="0">
                <a:latin typeface="UD デジタル 教科書体 N-R" panose="02020400000000000000" pitchFamily="17" charset="-128"/>
                <a:ea typeface="UD デジタル 教科書体 N-R" panose="02020400000000000000" pitchFamily="17" charset="-128"/>
              </a:rPr>
              <a:t>遺留分</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いりゅうぶん</a:t>
            </a:r>
            <a:r>
              <a:rPr lang="en-US" altLang="ja-JP" sz="2200" b="1" dirty="0">
                <a:latin typeface="UD デジタル 教科書体 N-R" panose="02020400000000000000" pitchFamily="17" charset="-128"/>
                <a:ea typeface="UD デジタル 教科書体 N-R" panose="02020400000000000000" pitchFamily="17" charset="-128"/>
              </a:rPr>
              <a:t>)</a:t>
            </a:r>
            <a:r>
              <a:rPr lang="ja-JP" altLang="en-US" sz="2200" b="1" dirty="0">
                <a:latin typeface="UD デジタル 教科書体 N-R" panose="02020400000000000000" pitchFamily="17" charset="-128"/>
                <a:ea typeface="UD デジタル 教科書体 N-R" panose="02020400000000000000" pitchFamily="17" charset="-128"/>
              </a:rPr>
              <a:t>とは、相続人が最低限の遺産を確保するため</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に設けられた制度のことで、</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兄弟姉妹以外の相続人</a:t>
            </a:r>
            <a:r>
              <a:rPr lang="ja-JP" altLang="en-US" sz="2200" b="1" dirty="0">
                <a:latin typeface="UD デジタル 教科書体 N-R" panose="02020400000000000000" pitchFamily="17" charset="-128"/>
                <a:ea typeface="UD デジタル 教科書体 N-R" panose="02020400000000000000" pitchFamily="17" charset="-128"/>
              </a:rPr>
              <a:t>には相続財産の一</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定割合を取得できる権利（遺留分権）があります。</a:t>
            </a:r>
            <a:endParaRPr lang="en-US" altLang="ja-JP" sz="2200" b="1" dirty="0">
              <a:latin typeface="UD デジタル 教科書体 N-R" panose="02020400000000000000" pitchFamily="17" charset="-128"/>
              <a:ea typeface="UD デジタル 教科書体 N-R" panose="02020400000000000000" pitchFamily="17" charset="-128"/>
            </a:endParaRPr>
          </a:p>
          <a:p>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例えば遺言で遺産を福祉施設等に全額寄付するとの遺言の場合でも、</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一定の相続人は最低限の相続財産を相続請求する権利があります。こ</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の請求を</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遺留分侵害額の請求</a:t>
            </a:r>
            <a:r>
              <a:rPr lang="ja-JP" altLang="en-US" sz="2200" b="1" dirty="0">
                <a:latin typeface="UD デジタル 教科書体 N-R" panose="02020400000000000000" pitchFamily="17" charset="-128"/>
                <a:ea typeface="UD デジタル 教科書体 N-R" panose="02020400000000000000" pitchFamily="17" charset="-128"/>
              </a:rPr>
              <a:t>（民</a:t>
            </a:r>
            <a:r>
              <a:rPr lang="en-US" altLang="ja-JP" sz="2200" b="1" dirty="0">
                <a:latin typeface="UD デジタル 教科書体 N-R" panose="02020400000000000000" pitchFamily="17" charset="-128"/>
                <a:ea typeface="UD デジタル 教科書体 N-R" panose="02020400000000000000" pitchFamily="17" charset="-128"/>
              </a:rPr>
              <a:t>1046</a:t>
            </a:r>
            <a:r>
              <a:rPr lang="ja-JP" altLang="en-US" sz="2200" b="1" dirty="0">
                <a:latin typeface="UD デジタル 教科書体 N-R" panose="02020400000000000000" pitchFamily="17" charset="-128"/>
                <a:ea typeface="UD デジタル 教科書体 N-R" panose="02020400000000000000" pitchFamily="17" charset="-128"/>
              </a:rPr>
              <a:t>条）といいます。</a:t>
            </a:r>
            <a:endParaRPr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この請求は、</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遺留分を侵害する贈与又は遺言があったことを知った</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時から１年間行使しないときは時効により消滅する。</a:t>
            </a:r>
            <a:r>
              <a:rPr kumimoji="1" lang="ja-JP" altLang="en-US"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相続開始の時</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から１０年たった時</a:t>
            </a:r>
            <a:r>
              <a:rPr kumimoji="1" lang="ja-JP" altLang="en-US" sz="2200" b="1" dirty="0">
                <a:latin typeface="UD デジタル 教科書体 N-R" panose="02020400000000000000" pitchFamily="17" charset="-128"/>
                <a:ea typeface="UD デジタル 教科書体 N-R" panose="02020400000000000000" pitchFamily="17" charset="-128"/>
              </a:rPr>
              <a:t>も同様に消滅する）（民</a:t>
            </a:r>
            <a:r>
              <a:rPr kumimoji="1" lang="en-US" altLang="ja-JP" sz="2200" b="1" dirty="0">
                <a:latin typeface="UD デジタル 教科書体 N-R" panose="02020400000000000000" pitchFamily="17" charset="-128"/>
                <a:ea typeface="UD デジタル 教科書体 N-R" panose="02020400000000000000" pitchFamily="17" charset="-128"/>
              </a:rPr>
              <a:t>1048</a:t>
            </a:r>
            <a:r>
              <a:rPr kumimoji="1" lang="ja-JP" altLang="en-US" sz="2200" b="1" dirty="0">
                <a:latin typeface="UD デジタル 教科書体 N-R" panose="02020400000000000000" pitchFamily="17" charset="-128"/>
                <a:ea typeface="UD デジタル 教科書体 N-R" panose="02020400000000000000" pitchFamily="17" charset="-128"/>
              </a:rPr>
              <a:t>条）</a:t>
            </a:r>
          </a:p>
        </p:txBody>
      </p:sp>
      <p:sp>
        <p:nvSpPr>
          <p:cNvPr id="4" name="正方形/長方形 3">
            <a:extLst>
              <a:ext uri="{FF2B5EF4-FFF2-40B4-BE49-F238E27FC236}">
                <a16:creationId xmlns:a16="http://schemas.microsoft.com/office/drawing/2014/main" id="{5F594DE1-FD99-470C-B325-C6C3B5C7C221}"/>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FF54C438-194C-4CB7-9C52-229258458A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79041" y="74647"/>
            <a:ext cx="487363" cy="487363"/>
          </a:xfrm>
          <a:prstGeom prst="rect">
            <a:avLst/>
          </a:prstGeom>
        </p:spPr>
      </p:pic>
    </p:spTree>
    <p:extLst>
      <p:ext uri="{BB962C8B-B14F-4D97-AF65-F5344CB8AC3E}">
        <p14:creationId xmlns:p14="http://schemas.microsoft.com/office/powerpoint/2010/main" val="318909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C9EFBF8-6BF9-4C46-A143-E475042C7B3D}"/>
              </a:ext>
            </a:extLst>
          </p:cNvPr>
          <p:cNvSpPr txBox="1"/>
          <p:nvPr/>
        </p:nvSpPr>
        <p:spPr>
          <a:xfrm>
            <a:off x="462156" y="167417"/>
            <a:ext cx="9161237" cy="2215991"/>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５．法定相続と遺留分</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1200" b="1" dirty="0">
                <a:latin typeface="UD デジタル 教科書体 N-R" panose="02020400000000000000" pitchFamily="17" charset="-128"/>
                <a:ea typeface="UD デジタル 教科書体 N-R" panose="02020400000000000000" pitchFamily="17" charset="-128"/>
              </a:rPr>
              <a:t>　　</a:t>
            </a:r>
            <a:r>
              <a:rPr kumimoji="1" lang="ja-JP" altLang="en-US" sz="2200" b="1" dirty="0">
                <a:latin typeface="UD デジタル 教科書体 N-R" panose="02020400000000000000" pitchFamily="17" charset="-128"/>
                <a:ea typeface="UD デジタル 教科書体 N-R" panose="02020400000000000000" pitchFamily="17" charset="-128"/>
              </a:rPr>
              <a:t>　民法９００条に「法定相続分」が定められています。また遺留分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（兄弟姉妹以外の相続人が相続分を請求できる権利）の割合が民法</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１０４２条に定められています。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法定相続人とその相続割合は以下のとおりです。</a:t>
            </a:r>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配偶者は常に相</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続人となります。</a:t>
            </a:r>
            <a:r>
              <a:rPr kumimoji="1" lang="en-US" altLang="ja-JP" sz="2200" b="1" dirty="0">
                <a:latin typeface="UD デジタル 教科書体 N-R" panose="02020400000000000000" pitchFamily="17" charset="-128"/>
                <a:ea typeface="UD デジタル 教科書体 N-R" panose="02020400000000000000" pitchFamily="17" charset="-128"/>
              </a:rPr>
              <a:t>)</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115">
            <a:extLst>
              <a:ext uri="{FF2B5EF4-FFF2-40B4-BE49-F238E27FC236}">
                <a16:creationId xmlns:a16="http://schemas.microsoft.com/office/drawing/2014/main" id="{195DED06-F474-4F3B-97EF-6790924A096D}"/>
              </a:ext>
            </a:extLst>
          </p:cNvPr>
          <p:cNvGraphicFramePr>
            <a:graphicFrameLocks noGrp="1"/>
          </p:cNvGraphicFramePr>
          <p:nvPr>
            <p:extLst>
              <p:ext uri="{D42A27DB-BD31-4B8C-83A1-F6EECF244321}">
                <p14:modId xmlns:p14="http://schemas.microsoft.com/office/powerpoint/2010/main" val="632931804"/>
              </p:ext>
            </p:extLst>
          </p:nvPr>
        </p:nvGraphicFramePr>
        <p:xfrm>
          <a:off x="462156" y="2383408"/>
          <a:ext cx="9179502" cy="3639843"/>
        </p:xfrm>
        <a:graphic>
          <a:graphicData uri="http://schemas.openxmlformats.org/drawingml/2006/table">
            <a:tbl>
              <a:tblPr firstRow="1" bandRow="1">
                <a:tableStyleId>{5940675A-B579-460E-94D1-54222C63F5DA}</a:tableStyleId>
              </a:tblPr>
              <a:tblGrid>
                <a:gridCol w="1313895">
                  <a:extLst>
                    <a:ext uri="{9D8B030D-6E8A-4147-A177-3AD203B41FA5}">
                      <a16:colId xmlns:a16="http://schemas.microsoft.com/office/drawing/2014/main" val="1589308756"/>
                    </a:ext>
                  </a:extLst>
                </a:gridCol>
                <a:gridCol w="1154097">
                  <a:extLst>
                    <a:ext uri="{9D8B030D-6E8A-4147-A177-3AD203B41FA5}">
                      <a16:colId xmlns:a16="http://schemas.microsoft.com/office/drawing/2014/main" val="2618350031"/>
                    </a:ext>
                  </a:extLst>
                </a:gridCol>
                <a:gridCol w="1331134">
                  <a:extLst>
                    <a:ext uri="{9D8B030D-6E8A-4147-A177-3AD203B41FA5}">
                      <a16:colId xmlns:a16="http://schemas.microsoft.com/office/drawing/2014/main" val="1311142173"/>
                    </a:ext>
                  </a:extLst>
                </a:gridCol>
                <a:gridCol w="1349405">
                  <a:extLst>
                    <a:ext uri="{9D8B030D-6E8A-4147-A177-3AD203B41FA5}">
                      <a16:colId xmlns:a16="http://schemas.microsoft.com/office/drawing/2014/main" val="2747569540"/>
                    </a:ext>
                  </a:extLst>
                </a:gridCol>
                <a:gridCol w="1322773">
                  <a:extLst>
                    <a:ext uri="{9D8B030D-6E8A-4147-A177-3AD203B41FA5}">
                      <a16:colId xmlns:a16="http://schemas.microsoft.com/office/drawing/2014/main" val="1857722279"/>
                    </a:ext>
                  </a:extLst>
                </a:gridCol>
                <a:gridCol w="1384917">
                  <a:extLst>
                    <a:ext uri="{9D8B030D-6E8A-4147-A177-3AD203B41FA5}">
                      <a16:colId xmlns:a16="http://schemas.microsoft.com/office/drawing/2014/main" val="579491370"/>
                    </a:ext>
                  </a:extLst>
                </a:gridCol>
                <a:gridCol w="1323281">
                  <a:extLst>
                    <a:ext uri="{9D8B030D-6E8A-4147-A177-3AD203B41FA5}">
                      <a16:colId xmlns:a16="http://schemas.microsoft.com/office/drawing/2014/main" val="1619034253"/>
                    </a:ext>
                  </a:extLst>
                </a:gridCol>
              </a:tblGrid>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相続順位</a:t>
                      </a:r>
                    </a:p>
                  </a:txBody>
                  <a:tcPr marL="36000" marR="36000" marT="18000" marB="18000" anchor="ctr"/>
                </a:tc>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法定相続人</a:t>
                      </a:r>
                    </a:p>
                  </a:txBody>
                  <a:tcPr marL="36000" marR="36000" marT="18000" marB="18000" anchor="ctr"/>
                </a:tc>
                <a:tc gridSpan="2">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法定相続分</a:t>
                      </a:r>
                    </a:p>
                  </a:txBody>
                  <a:tcPr marL="36000" marR="36000" marT="18000" marB="18000" anchor="ctr"/>
                </a:tc>
                <a:tc h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gridSpan="2">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慰留分</a:t>
                      </a:r>
                    </a:p>
                  </a:txBody>
                  <a:tcPr marL="36000" marR="36000" marT="18000" marB="18000" anchor="ctr"/>
                </a:tc>
                <a:tc h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rowSpan="2">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備　考</a:t>
                      </a:r>
                    </a:p>
                  </a:txBody>
                  <a:tcPr marL="36000" marR="36000" marT="18000" marB="18000" anchor="ctr"/>
                </a:tc>
                <a:extLst>
                  <a:ext uri="{0D108BD9-81ED-4DB2-BD59-A6C34878D82A}">
                    <a16:rowId xmlns:a16="http://schemas.microsoft.com/office/drawing/2014/main" val="1248457973"/>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配偶者あり</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配偶者なし</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配偶者あり</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配偶者なし</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2044960129"/>
                  </a:ext>
                </a:extLst>
              </a:tr>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第一順位</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rowSpan="7">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＊兄弟姉妹には、遺留分はなし</a:t>
                      </a:r>
                      <a:endParaRPr kumimoji="1" lang="en-US" altLang="ja-JP" sz="1800" b="1" dirty="0">
                        <a:latin typeface="UD デジタル 教科書体 N-R" panose="02020400000000000000" pitchFamily="17" charset="-128"/>
                        <a:ea typeface="UD デジタル 教科書体 N-R" panose="02020400000000000000" pitchFamily="17" charset="-128"/>
                      </a:endParaRPr>
                    </a:p>
                    <a:p>
                      <a:endParaRPr kumimoji="1" lang="ja-JP" altLang="en-US" sz="1800" b="1" dirty="0">
                        <a:latin typeface="UD デジタル 教科書体 N-R" panose="02020400000000000000" pitchFamily="17" charset="-128"/>
                        <a:ea typeface="UD デジタル 教科書体 N-R" panose="02020400000000000000" pitchFamily="17" charset="-128"/>
                      </a:endParaRPr>
                    </a:p>
                  </a:txBody>
                  <a:tcPr marL="36000" marR="36000" marT="18000" marB="18000" anchor="ctr"/>
                </a:tc>
                <a:extLst>
                  <a:ext uri="{0D108BD9-81ED-4DB2-BD59-A6C34878D82A}">
                    <a16:rowId xmlns:a16="http://schemas.microsoft.com/office/drawing/2014/main" val="1995198693"/>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子</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1713398799"/>
                  </a:ext>
                </a:extLst>
              </a:tr>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第二順位</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２／３</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１／３</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1262864784"/>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直系尊属</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１／３</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１／６</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１／３</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947640511"/>
                  </a:ext>
                </a:extLst>
              </a:tr>
              <a:tr h="404427">
                <a:tc rowSpan="2">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第三順位</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３／４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3237194407"/>
                  </a:ext>
                </a:extLst>
              </a:tr>
              <a:tr h="404427">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兄弟姉妹</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１／４</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なし</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なし</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2041930363"/>
                  </a:ext>
                </a:extLst>
              </a:tr>
              <a:tr h="404427">
                <a:tc>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配偶者のみ</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配偶者</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１／２</a:t>
                      </a:r>
                    </a:p>
                  </a:txBody>
                  <a:tcPr marL="36000" marR="36000" marT="18000" marB="18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a:t>
                      </a:r>
                    </a:p>
                  </a:txBody>
                  <a:tcPr marL="36000" marR="36000" marT="18000" marB="18000" anchor="ctr"/>
                </a:tc>
                <a:tc vMerge="1">
                  <a:txBody>
                    <a:bodyPr/>
                    <a:lstStyle/>
                    <a:p>
                      <a:endParaRPr kumimoji="1" lang="ja-JP" altLang="en-US" sz="1000" dirty="0">
                        <a:latin typeface="UD デジタル 教科書体 N-R" panose="02020400000000000000" pitchFamily="17" charset="-128"/>
                        <a:ea typeface="UD デジタル 教科書体 N-R" panose="02020400000000000000" pitchFamily="17" charset="-128"/>
                      </a:endParaRPr>
                    </a:p>
                  </a:txBody>
                  <a:tcPr marL="36000" marR="36000" marT="18000" marB="18000"/>
                </a:tc>
                <a:extLst>
                  <a:ext uri="{0D108BD9-81ED-4DB2-BD59-A6C34878D82A}">
                    <a16:rowId xmlns:a16="http://schemas.microsoft.com/office/drawing/2014/main" val="2035728434"/>
                  </a:ext>
                </a:extLst>
              </a:tr>
            </a:tbl>
          </a:graphicData>
        </a:graphic>
      </p:graphicFrame>
      <p:sp>
        <p:nvSpPr>
          <p:cNvPr id="4" name="正方形/長方形 3">
            <a:extLst>
              <a:ext uri="{FF2B5EF4-FFF2-40B4-BE49-F238E27FC236}">
                <a16:creationId xmlns:a16="http://schemas.microsoft.com/office/drawing/2014/main" id="{C5E4F6CD-82D3-4B72-81C8-F8524AF499E7}"/>
              </a:ext>
            </a:extLst>
          </p:cNvPr>
          <p:cNvSpPr/>
          <p:nvPr/>
        </p:nvSpPr>
        <p:spPr>
          <a:xfrm>
            <a:off x="6924724" y="6468824"/>
            <a:ext cx="2908167" cy="307777"/>
          </a:xfrm>
          <a:prstGeom prst="rect">
            <a:avLst/>
          </a:prstGeom>
          <a:noFill/>
        </p:spPr>
        <p:txBody>
          <a:bodyPr wrap="none" lIns="91440" tIns="45720" rIns="91440" bIns="45720">
            <a:spAutoFit/>
          </a:body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5" name="録音したサウンド">
            <a:hlinkClick r:id="" action="ppaction://media"/>
            <a:extLst>
              <a:ext uri="{FF2B5EF4-FFF2-40B4-BE49-F238E27FC236}">
                <a16:creationId xmlns:a16="http://schemas.microsoft.com/office/drawing/2014/main" id="{B40C087C-D8BB-48E0-BC76-F5C0B5F8DA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58109" y="167417"/>
            <a:ext cx="487363" cy="487363"/>
          </a:xfrm>
          <a:prstGeom prst="rect">
            <a:avLst/>
          </a:prstGeom>
        </p:spPr>
      </p:pic>
    </p:spTree>
    <p:extLst>
      <p:ext uri="{BB962C8B-B14F-4D97-AF65-F5344CB8AC3E}">
        <p14:creationId xmlns:p14="http://schemas.microsoft.com/office/powerpoint/2010/main" val="33251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FCEC37B-4D82-4F60-B182-793AA8C9F256}"/>
              </a:ext>
            </a:extLst>
          </p:cNvPr>
          <p:cNvSpPr/>
          <p:nvPr/>
        </p:nvSpPr>
        <p:spPr>
          <a:xfrm>
            <a:off x="62145" y="30445"/>
            <a:ext cx="9843855" cy="6278642"/>
          </a:xfrm>
          <a:prstGeom prst="rect">
            <a:avLst/>
          </a:prstGeom>
        </p:spPr>
        <p:txBody>
          <a:bodyPr wrap="square">
            <a:spAutoFit/>
          </a:bodyPr>
          <a:lstStyle/>
          <a:p>
            <a:r>
              <a:rPr lang="ja-JP" altLang="en-US" sz="2600" b="1" dirty="0">
                <a:latin typeface="UD デジタル 教科書体 N-R" panose="02020400000000000000" pitchFamily="17" charset="-128"/>
                <a:ea typeface="UD デジタル 教科書体 N-R" panose="02020400000000000000" pitchFamily="17" charset="-128"/>
              </a:rPr>
              <a:t>６．法定相続持分の例（民法改正：土地名義未登記の場合など）</a:t>
            </a:r>
            <a:endParaRPr lang="en-US" altLang="ja-JP" sz="26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300" b="1" dirty="0">
                <a:latin typeface="UD デジタル 教科書体 N-R" panose="02020400000000000000" pitchFamily="17" charset="-128"/>
                <a:ea typeface="UD デジタル 教科書体 N-R" panose="02020400000000000000" pitchFamily="17" charset="-128"/>
              </a:rPr>
              <a:t>＊旧法では配偶者の相続分が少ない（</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土地の相続が未登記の場合</a:t>
            </a:r>
            <a:r>
              <a:rPr lang="ja-JP" altLang="en-US" sz="2300" b="1" dirty="0">
                <a:latin typeface="UD デジタル 教科書体 N-R" panose="02020400000000000000" pitchFamily="17" charset="-128"/>
                <a:ea typeface="UD デジタル 教科書体 N-R" panose="02020400000000000000" pitchFamily="17" charset="-128"/>
              </a:rPr>
              <a:t>）</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①　昭和56年1月1日以降に被相続人が死亡した場合</a:t>
            </a:r>
            <a:r>
              <a:rPr lang="ja-JP" altLang="en-US" sz="2400" b="1" u="sng" dirty="0">
                <a:solidFill>
                  <a:srgbClr val="FF0000"/>
                </a:solidFill>
                <a:latin typeface="UD デジタル 教科書体 N-R" panose="02020400000000000000" pitchFamily="17" charset="-128"/>
                <a:ea typeface="UD デジタル 教科書体 N-R" panose="02020400000000000000" pitchFamily="17" charset="-128"/>
              </a:rPr>
              <a:t>（現行民法）</a:t>
            </a:r>
            <a:endParaRPr lang="en-US" altLang="ja-JP" sz="2400" b="1" u="sng"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300" b="1" dirty="0">
                <a:latin typeface="UD デジタル 教科書体 N-R" panose="02020400000000000000" pitchFamily="17" charset="-128"/>
                <a:ea typeface="UD デジタル 教科書体 N-R" panose="02020400000000000000" pitchFamily="17" charset="-128"/>
              </a:rPr>
              <a:t>＊ 相続人が</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配偶者と子２人　</a:t>
            </a:r>
            <a:r>
              <a:rPr lang="ja-JP" altLang="en-US" sz="2300" b="1" dirty="0">
                <a:latin typeface="UD デジタル 教科書体 N-R" panose="02020400000000000000" pitchFamily="17" charset="-128"/>
                <a:ea typeface="UD デジタル 教科書体 N-R" panose="02020400000000000000" pitchFamily="17" charset="-128"/>
              </a:rPr>
              <a:t>⇒</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　配偶者 1/2</a:t>
            </a:r>
            <a:r>
              <a:rPr lang="ja-JP" altLang="en-US" sz="2300" b="1" dirty="0">
                <a:latin typeface="UD デジタル 教科書体 N-R" panose="02020400000000000000" pitchFamily="17" charset="-128"/>
                <a:ea typeface="UD デジタル 教科書体 N-R" panose="02020400000000000000" pitchFamily="17" charset="-128"/>
              </a:rPr>
              <a:t>，子① 1/4，子② 1/4  </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配偶者と父母 　</a:t>
            </a:r>
            <a:r>
              <a:rPr lang="ja-JP" altLang="en-US" sz="2300" b="1" dirty="0">
                <a:latin typeface="UD デジタル 教科書体 N-R" panose="02020400000000000000" pitchFamily="17" charset="-128"/>
                <a:ea typeface="UD デジタル 教科書体 N-R" panose="02020400000000000000" pitchFamily="17" charset="-128"/>
              </a:rPr>
              <a:t>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2/3</a:t>
            </a:r>
            <a:r>
              <a:rPr lang="ja-JP" altLang="en-US" sz="2300" b="1" dirty="0">
                <a:latin typeface="UD デジタル 教科書体 N-R" panose="02020400000000000000" pitchFamily="17" charset="-128"/>
                <a:ea typeface="UD デジタル 教科書体 N-R" panose="02020400000000000000" pitchFamily="17" charset="-128"/>
              </a:rPr>
              <a:t>，父 1/6，母 1/6</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配偶者と兄妹</a:t>
            </a:r>
            <a:r>
              <a:rPr lang="ja-JP" altLang="en-US" sz="2300" b="1" dirty="0">
                <a:latin typeface="UD デジタル 教科書体 N-R" panose="02020400000000000000" pitchFamily="17" charset="-128"/>
                <a:ea typeface="UD デジタル 教科書体 N-R" panose="02020400000000000000" pitchFamily="17" charset="-128"/>
              </a:rPr>
              <a:t>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3/4，</a:t>
            </a:r>
            <a:r>
              <a:rPr lang="ja-JP" altLang="en-US" sz="2300" b="1" dirty="0">
                <a:latin typeface="UD デジタル 教科書体 N-R" panose="02020400000000000000" pitchFamily="17" charset="-128"/>
                <a:ea typeface="UD デジタル 教科書体 N-R" panose="02020400000000000000" pitchFamily="17" charset="-128"/>
              </a:rPr>
              <a:t>兄 1/8，妹 1/8</a:t>
            </a:r>
            <a:endParaRPr lang="en-US" altLang="ja-JP" sz="23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200" b="1" u="sng" dirty="0">
                <a:latin typeface="UD デジタル 教科書体 N-R" panose="02020400000000000000" pitchFamily="17" charset="-128"/>
                <a:ea typeface="UD デジタル 教科書体 N-R" panose="02020400000000000000" pitchFamily="17" charset="-128"/>
              </a:rPr>
              <a:t>②　昭和22年5月3日から昭和55年12月31日までに被相続人が死亡した場合 </a:t>
            </a:r>
            <a:endParaRPr lang="en-US" altLang="ja-JP" sz="2200" b="1" u="sng"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相続人が配偶者と子２人　⇒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配偶者 1/3</a:t>
            </a:r>
            <a:r>
              <a:rPr lang="ja-JP" altLang="en-US" sz="2300" b="1" dirty="0">
                <a:latin typeface="UD デジタル 教科書体 N-R" panose="02020400000000000000" pitchFamily="17" charset="-128"/>
                <a:ea typeface="UD デジタル 教科書体 N-R" panose="02020400000000000000" pitchFamily="17" charset="-128"/>
              </a:rPr>
              <a:t>，子① 1/3，子② 1/3</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配偶者と父母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1/2</a:t>
            </a:r>
            <a:r>
              <a:rPr lang="ja-JP" altLang="en-US" sz="2300" b="1" dirty="0">
                <a:latin typeface="UD デジタル 教科書体 N-R" panose="02020400000000000000" pitchFamily="17" charset="-128"/>
                <a:ea typeface="UD デジタル 教科書体 N-R" panose="02020400000000000000" pitchFamily="17" charset="-128"/>
              </a:rPr>
              <a:t>，父 1/4，母 1/4 </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 配偶者と兄妹　　　　　　　　⇒　配偶者 </a:t>
            </a:r>
            <a:r>
              <a:rPr lang="ja-JP" altLang="en-US" sz="2300" b="1" dirty="0">
                <a:solidFill>
                  <a:srgbClr val="FF0000"/>
                </a:solidFill>
                <a:latin typeface="UD デジタル 教科書体 N-R" panose="02020400000000000000" pitchFamily="17" charset="-128"/>
                <a:ea typeface="UD デジタル 教科書体 N-R" panose="02020400000000000000" pitchFamily="17" charset="-128"/>
              </a:rPr>
              <a:t>2/3，</a:t>
            </a:r>
            <a:r>
              <a:rPr lang="ja-JP" altLang="en-US" sz="2300" b="1" dirty="0">
                <a:latin typeface="UD デジタル 教科書体 N-R" panose="02020400000000000000" pitchFamily="17" charset="-128"/>
                <a:ea typeface="UD デジタル 教科書体 N-R" panose="02020400000000000000" pitchFamily="17" charset="-128"/>
              </a:rPr>
              <a:t>兄 1/6，妹 1/6</a:t>
            </a:r>
            <a:endParaRPr lang="en-US" altLang="ja-JP" sz="23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u="sng" dirty="0">
                <a:latin typeface="UD デジタル 教科書体 N-R" panose="02020400000000000000" pitchFamily="17" charset="-128"/>
                <a:ea typeface="UD デジタル 教科書体 N-R" panose="02020400000000000000" pitchFamily="17" charset="-128"/>
              </a:rPr>
              <a:t>③　昭和22年5月3日より前に被相続人が死亡した場合 　　</a:t>
            </a:r>
            <a:r>
              <a:rPr lang="ja-JP" altLang="en-US" sz="2400" b="1" dirty="0">
                <a:latin typeface="UD デジタル 教科書体 N-R" panose="02020400000000000000" pitchFamily="17" charset="-128"/>
                <a:ea typeface="UD デジタル 教科書体 N-R" panose="02020400000000000000" pitchFamily="17" charset="-128"/>
              </a:rPr>
              <a:t>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＊原則として，</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法定家督相続人のみが相続人</a:t>
            </a:r>
            <a:r>
              <a:rPr lang="ja-JP" altLang="en-US" sz="2400" b="1" dirty="0">
                <a:latin typeface="UD デジタル 教科書体 N-R" panose="02020400000000000000" pitchFamily="17" charset="-128"/>
                <a:ea typeface="UD デジタル 教科書体 N-R" panose="02020400000000000000" pitchFamily="17" charset="-128"/>
              </a:rPr>
              <a:t>となります。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法定家督相続人になるのは，被相続人が死亡した時に，被相続人</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の戸籍に同籍していた子の年長者ですから，長男が家督相続人にな</a:t>
            </a:r>
            <a:endParaRPr lang="en-US" altLang="ja-JP" sz="2300" b="1" dirty="0">
              <a:latin typeface="UD デジタル 教科書体 N-R" panose="02020400000000000000" pitchFamily="17" charset="-128"/>
              <a:ea typeface="UD デジタル 教科書体 N-R" panose="02020400000000000000" pitchFamily="17" charset="-128"/>
            </a:endParaRPr>
          </a:p>
          <a:p>
            <a:r>
              <a:rPr lang="ja-JP" altLang="en-US" sz="2300" b="1" dirty="0">
                <a:latin typeface="UD デジタル 教科書体 N-R" panose="02020400000000000000" pitchFamily="17" charset="-128"/>
                <a:ea typeface="UD デジタル 教科書体 N-R" panose="02020400000000000000" pitchFamily="17" charset="-128"/>
              </a:rPr>
              <a:t>　　るのが普通です。</a:t>
            </a:r>
          </a:p>
        </p:txBody>
      </p:sp>
      <p:sp>
        <p:nvSpPr>
          <p:cNvPr id="3" name="正方形/長方形 2">
            <a:extLst>
              <a:ext uri="{FF2B5EF4-FFF2-40B4-BE49-F238E27FC236}">
                <a16:creationId xmlns:a16="http://schemas.microsoft.com/office/drawing/2014/main" id="{17C815A3-E272-4EAA-BD12-9C20BBB7C7EA}"/>
              </a:ext>
            </a:extLst>
          </p:cNvPr>
          <p:cNvSpPr/>
          <p:nvPr/>
        </p:nvSpPr>
        <p:spPr>
          <a:xfrm>
            <a:off x="6721520" y="6479958"/>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DE1EDA3B-780B-45A2-94C1-23D1E47525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27259" y="698778"/>
            <a:ext cx="487363" cy="487363"/>
          </a:xfrm>
          <a:prstGeom prst="rect">
            <a:avLst/>
          </a:prstGeom>
        </p:spPr>
      </p:pic>
    </p:spTree>
    <p:extLst>
      <p:ext uri="{BB962C8B-B14F-4D97-AF65-F5344CB8AC3E}">
        <p14:creationId xmlns:p14="http://schemas.microsoft.com/office/powerpoint/2010/main" val="37499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1142</TotalTime>
  <Words>1176</Words>
  <Application>Microsoft Office PowerPoint</Application>
  <PresentationFormat>A4 210 x 297 mm</PresentationFormat>
  <Paragraphs>122</Paragraphs>
  <Slides>6</Slides>
  <Notes>0</Notes>
  <HiddenSlides>0</HiddenSlides>
  <MMClips>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112</cp:revision>
  <dcterms:created xsi:type="dcterms:W3CDTF">2020-02-03T01:43:20Z</dcterms:created>
  <dcterms:modified xsi:type="dcterms:W3CDTF">2021-02-06T02:20:31Z</dcterms:modified>
</cp:coreProperties>
</file>