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4"/>
  </p:notesMasterIdLst>
  <p:sldIdLst>
    <p:sldId id="349" r:id="rId2"/>
    <p:sldId id="290" r:id="rId3"/>
    <p:sldId id="277" r:id="rId4"/>
    <p:sldId id="285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350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52DCF-C33C-4E37-BCAA-10D9DBA19E59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43D6A-2174-42DC-B8BE-DC66B87D63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13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96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87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41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17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8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44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570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36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63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78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69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05DA8A-C0C8-4D43-A28B-A8336B20DB33}" type="datetimeFigureOut">
              <a:rPr kumimoji="1" lang="ja-JP" altLang="en-US" smtClean="0"/>
              <a:t>2020/11/14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C52B104-291A-4752-897A-051A2D9702CE}"/>
              </a:ext>
            </a:extLst>
          </p:cNvPr>
          <p:cNvSpPr/>
          <p:nvPr/>
        </p:nvSpPr>
        <p:spPr>
          <a:xfrm>
            <a:off x="452487" y="1109757"/>
            <a:ext cx="92351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事例６</a:t>
            </a:r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00A43D9-43B9-4264-9A0B-30D4E9A75996}"/>
              </a:ext>
            </a:extLst>
          </p:cNvPr>
          <p:cNvSpPr/>
          <p:nvPr/>
        </p:nvSpPr>
        <p:spPr>
          <a:xfrm>
            <a:off x="700726" y="2217753"/>
            <a:ext cx="87386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ja-JP" alt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財産管理に不安のある</a:t>
            </a:r>
            <a:endParaRPr kumimoji="1" lang="en-US" altLang="ja-JP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元配偶者への離婚給付</a:t>
            </a:r>
            <a:endParaRPr lang="ja-JP" alt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BB5C0866-CBA5-4CA5-85E5-F2C4423F8775}"/>
              </a:ext>
            </a:extLst>
          </p:cNvPr>
          <p:cNvSpPr txBox="1"/>
          <p:nvPr/>
        </p:nvSpPr>
        <p:spPr>
          <a:xfrm>
            <a:off x="3322163" y="5959255"/>
            <a:ext cx="657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「民事信託の実務と信託契約書例」：伊庭潔　編著　参照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618E913-89FF-4E49-95DE-CCE8BD2AB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2529" y="1420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E02C7C-82A0-4772-AA37-D8C96CEDDD7B}"/>
              </a:ext>
            </a:extLst>
          </p:cNvPr>
          <p:cNvSpPr txBox="1"/>
          <p:nvPr/>
        </p:nvSpPr>
        <p:spPr>
          <a:xfrm>
            <a:off x="140562" y="310719"/>
            <a:ext cx="969589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（２）本事例での主な信託条項設定の例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信託目的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第１条　本信託の目的は以下のとおりである。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委託者Ｘが受益者Ａに財産分与として給付する不動産及び委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託者Ｘと受益者の子Ｂの養育費相当の金員を、受託者が管理ま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たは処分等をすることにより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）受益者Ａ及びＢが、可能な限り、従前と変わらぬ生活を維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持し、健全な生活を送れるようにすること。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）信託財産の消費を防ぐこと。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）Ｂに対し、適時に、適切な額の養育費を支出できるように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すること。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A53983-9C96-4FF0-A926-1C2206902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763" y="310719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390BC6-43CF-4884-9D6C-48F50D4E1F15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15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582181-19E5-45D9-BE9F-C24C5CBB49C3}"/>
              </a:ext>
            </a:extLst>
          </p:cNvPr>
          <p:cNvSpPr txBox="1"/>
          <p:nvPr/>
        </p:nvSpPr>
        <p:spPr>
          <a:xfrm>
            <a:off x="292223" y="257452"/>
            <a:ext cx="932155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受託者の権限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受託者Ｃは、信託財産目録１及び２記載の不動産を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処分することができない。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受託者の信託事務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受託者Ｃは、以下の信託事務を行う。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）信託財産目録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及び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記載の不動産を管理すること。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）前号の不動産を受託者Ａ及び子Ｂの生活の本拠として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使用させること。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）子Ｂの養育費に充てるべき金銭を、必要に応じて受益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者Ｂに交付すること。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）その他信託目的を達成するために必要な事務を行うこ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A4BC171-8FE4-4280-BF98-749E07715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7881" y="311656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7B92CE-7423-4CFC-8CF3-49DFA046D043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70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80CBE2-D51D-4E43-8021-CEEB2584DF06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134BB3-D0BF-466D-B5FF-1ACDBD05A0D6}"/>
              </a:ext>
            </a:extLst>
          </p:cNvPr>
          <p:cNvSpPr txBox="1"/>
          <p:nvPr/>
        </p:nvSpPr>
        <p:spPr>
          <a:xfrm>
            <a:off x="131974" y="169681"/>
            <a:ext cx="9717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信託の期間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信託期間は、委託者Ｘと受益者の子Ｂが大学（大学院に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進学する場合は大学院）卒業時またはＢが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歳に達した日の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後の３月末日のいずれか早いときまでとする。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信託の終了事由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信託期間中に、受益者ＡまたはＢが死亡した場合には、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本信託は終了する。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帰属権利者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信託目録記載１の信託不動産については、本信託の受益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者を残余財産受益者として指定する。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２　信託財産である金銭については、Ｂを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: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愛媛今治市高市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甲１３５番地４号、平成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日）を権利帰属者として指定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する。　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C12E082-BCFE-496B-8B5F-F77E8EC84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20" y="98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60FD30-EF1F-4D65-BB9A-9AC96FF32A4D}"/>
              </a:ext>
            </a:extLst>
          </p:cNvPr>
          <p:cNvSpPr txBox="1"/>
          <p:nvPr/>
        </p:nvSpPr>
        <p:spPr>
          <a:xfrm>
            <a:off x="97651" y="177548"/>
            <a:ext cx="976543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事例６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財産管理に不安のある元配偶者への離婚給付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相談者である夫Ｘ（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）と妻Ａ（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）との間には、子どもＢ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）がいる。相談者Ｘと妻Ａは離婚することとなり、子どもＢの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親権は妻Ａが持つこととなった。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現在、相談者Ｘは財産分与として、子どもＢにために、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元妻Ａ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と子どもＢが居住している自宅及び敷地を与えたい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。また、相談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者Ｘは、事業を営んでおり、今は順調だが、先はどうなるか分か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らないため、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元妻Ａから養育費の一括払いの要求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を受けており、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相談者Ｘ自身も一括払いで対応したい。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元妻Ａの財産管理能力には不安があるので、自宅名義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を元妻Ａにしてしまうと、売却し、現金化してしまう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可能性があ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養育費も一括払いにしてしまうと、元妻Ａが浪費してし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まうのではないか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と心配である。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なお、相談者Ｘには、兄Ｃ（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47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）がいる。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89853BC-F224-43BC-8D2F-6CB42E63ECCE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F21291B-2106-4AE3-A13C-B8CE4CA12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5563" y="30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9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B7DCD5-5A6C-4974-AE09-4F0CDCF98F8C}"/>
              </a:ext>
            </a:extLst>
          </p:cNvPr>
          <p:cNvSpPr txBox="1"/>
          <p:nvPr/>
        </p:nvSpPr>
        <p:spPr>
          <a:xfrm>
            <a:off x="238957" y="47703"/>
            <a:ext cx="94280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１．現状と要望等を把握する（事例）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★現状から相談者はどうしたいのか把握する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離婚後の財産分与として、子供Ｂのために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元妻Ａと子どもＢが住居している自宅及び敷地を元妻Ａ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と子どもに与えたい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子どもの養育費を一括払いで対応したい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相談者Ｘは、信頼できる自身の兄Ｃに相談している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8F96E9-AB60-484E-846D-112665540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06" y="4015666"/>
            <a:ext cx="846800" cy="846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7FCF16-2998-4AAC-A18D-B781967BD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37" y="4015665"/>
            <a:ext cx="846801" cy="8468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7AF4BA-9D22-489A-A6DF-25188F4EA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66" y="4014186"/>
            <a:ext cx="848280" cy="84828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B2279D-3A84-44F2-9B82-25BDBFE80EA2}"/>
              </a:ext>
            </a:extLst>
          </p:cNvPr>
          <p:cNvSpPr txBox="1"/>
          <p:nvPr/>
        </p:nvSpPr>
        <p:spPr>
          <a:xfrm>
            <a:off x="211884" y="3256090"/>
            <a:ext cx="446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＊親族関係図を作成する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31E1E39-8552-40F3-8F33-D06F28D9E915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5547806" y="4439066"/>
            <a:ext cx="148183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4CFBDA9-FEDA-443A-A83D-13A9796ECF6B}"/>
              </a:ext>
            </a:extLst>
          </p:cNvPr>
          <p:cNvCxnSpPr>
            <a:cxnSpLocks/>
          </p:cNvCxnSpPr>
          <p:nvPr/>
        </p:nvCxnSpPr>
        <p:spPr>
          <a:xfrm>
            <a:off x="5549284" y="4502686"/>
            <a:ext cx="148183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049602F-920A-471A-A68E-7CE63E447DCE}"/>
              </a:ext>
            </a:extLst>
          </p:cNvPr>
          <p:cNvCxnSpPr>
            <a:cxnSpLocks/>
          </p:cNvCxnSpPr>
          <p:nvPr/>
        </p:nvCxnSpPr>
        <p:spPr>
          <a:xfrm>
            <a:off x="2774506" y="3745865"/>
            <a:ext cx="2259133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2A6EF6-39C1-49CF-AAA4-642D606BB022}"/>
              </a:ext>
            </a:extLst>
          </p:cNvPr>
          <p:cNvSpPr txBox="1"/>
          <p:nvPr/>
        </p:nvSpPr>
        <p:spPr>
          <a:xfrm>
            <a:off x="4676082" y="4846187"/>
            <a:ext cx="110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相談者Ｘ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9116A7-0B39-46AF-A467-387BC7A27CC2}"/>
              </a:ext>
            </a:extLst>
          </p:cNvPr>
          <p:cNvSpPr txBox="1"/>
          <p:nvPr/>
        </p:nvSpPr>
        <p:spPr>
          <a:xfrm>
            <a:off x="7092291" y="4856544"/>
            <a:ext cx="110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元妻Ａ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2ED6F51-C34A-42F0-B6EB-D796BBE62C94}"/>
              </a:ext>
            </a:extLst>
          </p:cNvPr>
          <p:cNvCxnSpPr/>
          <p:nvPr/>
        </p:nvCxnSpPr>
        <p:spPr>
          <a:xfrm>
            <a:off x="5033639" y="3745865"/>
            <a:ext cx="0" cy="2046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5BE8965-DD7E-4291-9066-D246B23E6E17}"/>
              </a:ext>
            </a:extLst>
          </p:cNvPr>
          <p:cNvCxnSpPr/>
          <p:nvPr/>
        </p:nvCxnSpPr>
        <p:spPr>
          <a:xfrm>
            <a:off x="2780189" y="3756217"/>
            <a:ext cx="0" cy="2046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2A16F52-D1F2-4178-9D5F-8CA7F189AE8B}"/>
              </a:ext>
            </a:extLst>
          </p:cNvPr>
          <p:cNvCxnSpPr>
            <a:cxnSpLocks/>
          </p:cNvCxnSpPr>
          <p:nvPr/>
        </p:nvCxnSpPr>
        <p:spPr>
          <a:xfrm>
            <a:off x="6351942" y="4502686"/>
            <a:ext cx="0" cy="5288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1F6EF259-F206-4A3E-80A2-3E82FD02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6" y="4947821"/>
            <a:ext cx="846800" cy="84680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12B4FB0-1C75-4354-A034-4350BE3868BC}"/>
              </a:ext>
            </a:extLst>
          </p:cNvPr>
          <p:cNvSpPr txBox="1"/>
          <p:nvPr/>
        </p:nvSpPr>
        <p:spPr>
          <a:xfrm>
            <a:off x="1881087" y="4918685"/>
            <a:ext cx="194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相談者の兄Ｃ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6BD5C2F-6D7A-4FEF-AACE-6C508CDCA8A5}"/>
              </a:ext>
            </a:extLst>
          </p:cNvPr>
          <p:cNvSpPr txBox="1"/>
          <p:nvPr/>
        </p:nvSpPr>
        <p:spPr>
          <a:xfrm>
            <a:off x="5831156" y="5688088"/>
            <a:ext cx="124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子どもＢ</a:t>
            </a: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B6B126A-B9F3-4AD4-9ED7-88B78BC8E9D6}"/>
              </a:ext>
            </a:extLst>
          </p:cNvPr>
          <p:cNvCxnSpPr>
            <a:cxnSpLocks/>
          </p:cNvCxnSpPr>
          <p:nvPr/>
        </p:nvCxnSpPr>
        <p:spPr>
          <a:xfrm flipH="1">
            <a:off x="6058979" y="4280387"/>
            <a:ext cx="193155" cy="3443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C0B6584C-614E-43D6-8583-F69A0F712F3A}"/>
              </a:ext>
            </a:extLst>
          </p:cNvPr>
          <p:cNvCxnSpPr/>
          <p:nvPr/>
        </p:nvCxnSpPr>
        <p:spPr>
          <a:xfrm>
            <a:off x="6058979" y="4280387"/>
            <a:ext cx="229742" cy="3443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244E39D-8E1D-43A5-ADC2-0896A0516673}"/>
              </a:ext>
            </a:extLst>
          </p:cNvPr>
          <p:cNvSpPr txBox="1"/>
          <p:nvPr/>
        </p:nvSpPr>
        <p:spPr>
          <a:xfrm>
            <a:off x="5815107" y="3964997"/>
            <a:ext cx="74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離婚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254FBC4-6886-4515-9577-7BB30ADB6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8240" y="63632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8F97DC-B480-4B22-BAFA-95225A244CD5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85C7EA-C7BD-43B5-8AFE-01A6843DF82F}"/>
              </a:ext>
            </a:extLst>
          </p:cNvPr>
          <p:cNvSpPr txBox="1"/>
          <p:nvPr/>
        </p:nvSpPr>
        <p:spPr>
          <a:xfrm>
            <a:off x="363984" y="79892"/>
            <a:ext cx="941033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信託の期間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信託期間は、委託者Ｘと受益者Ａの子Ｂが大学（大学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院に進学する場合は大学院）卒業時またはＢが２５歳に達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した日の後の３月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日のいずれか早いときまでとする。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信託の終了事由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信託期間中に受益者ＡまたはＢが死亡した場合には、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本信託は終了する。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帰属権利者等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　信託財産目録記載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及び２の信託不動産については、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本信託の受益者Ａを残余財産受益者として指定する。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２　信託財産である金銭については、Ｂを帰属権利者として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指定する。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B174F60-39C3-40B0-B524-9954F122B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0492" y="132673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BA5776-09E6-4BF9-B500-FED53F2D0110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6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920C00-3625-44F7-9637-90789BECE1F9}"/>
              </a:ext>
            </a:extLst>
          </p:cNvPr>
          <p:cNvSpPr txBox="1"/>
          <p:nvPr/>
        </p:nvSpPr>
        <p:spPr>
          <a:xfrm>
            <a:off x="230818" y="230819"/>
            <a:ext cx="96751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２．課題の整理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★相談者Ｘの希望に対する課題を整理する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元妻Ａは財産管理能力に課題がある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自宅名義を元妻Ａにしてしまうと売却し、現金化してしまう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のではないかと心配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養育費も一括払いにしてしまうと元妻Ａが浪費してしまうの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ではないかと心配である。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1657B4-C1C0-44E7-9AA9-38AA75F9A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48" y="3887649"/>
            <a:ext cx="846800" cy="846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876E11-53B7-4CCC-829F-7AA33BE39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55" y="3972703"/>
            <a:ext cx="846801" cy="8468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04012A-22F6-4C5A-8673-CC6F9C21D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56" y="5162240"/>
            <a:ext cx="1123667" cy="9104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E47FC56-102D-4B01-9C45-521B93F86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1500">
            <a:off x="5764051" y="4597409"/>
            <a:ext cx="920092" cy="9200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A53B94C-963B-4CFC-A97F-2F22E2A52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94" y="5163737"/>
            <a:ext cx="714375" cy="8249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90D9598-F1D8-4267-8109-B306E494E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23" y="5295406"/>
            <a:ext cx="777258" cy="777258"/>
          </a:xfrm>
          <a:prstGeom prst="rect">
            <a:avLst/>
          </a:prstGeom>
        </p:spPr>
      </p:pic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0B7106C7-CDC2-4AAE-9B0F-DC208C2792C7}"/>
              </a:ext>
            </a:extLst>
          </p:cNvPr>
          <p:cNvSpPr/>
          <p:nvPr/>
        </p:nvSpPr>
        <p:spPr>
          <a:xfrm rot="2375231">
            <a:off x="3372946" y="5043291"/>
            <a:ext cx="1038766" cy="2115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3A5630C-E13C-49E2-82CD-3061162350AD}"/>
              </a:ext>
            </a:extLst>
          </p:cNvPr>
          <p:cNvSpPr txBox="1"/>
          <p:nvPr/>
        </p:nvSpPr>
        <p:spPr>
          <a:xfrm>
            <a:off x="3858750" y="4383744"/>
            <a:ext cx="84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財産分与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F2B02E-AC9F-4B41-BEEF-5350128BC05A}"/>
              </a:ext>
            </a:extLst>
          </p:cNvPr>
          <p:cNvSpPr txBox="1"/>
          <p:nvPr/>
        </p:nvSpPr>
        <p:spPr>
          <a:xfrm>
            <a:off x="4989014" y="4794405"/>
            <a:ext cx="94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元妻Ａ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488B877-AACC-43C4-86BC-17280876E9A4}"/>
              </a:ext>
            </a:extLst>
          </p:cNvPr>
          <p:cNvSpPr txBox="1"/>
          <p:nvPr/>
        </p:nvSpPr>
        <p:spPr>
          <a:xfrm>
            <a:off x="2282683" y="4715985"/>
            <a:ext cx="104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相談者Ｘ</a:t>
            </a:r>
            <a:endParaRPr kumimoji="1" lang="en-US" altLang="ja-JP" dirty="0"/>
          </a:p>
          <a:p>
            <a:r>
              <a:rPr kumimoji="1" lang="ja-JP" altLang="en-US" dirty="0"/>
              <a:t>（元夫）</a:t>
            </a:r>
          </a:p>
        </p:txBody>
      </p:sp>
      <p:sp>
        <p:nvSpPr>
          <p:cNvPr id="21" name="矢印: 上カーブ 20">
            <a:extLst>
              <a:ext uri="{FF2B5EF4-FFF2-40B4-BE49-F238E27FC236}">
                <a16:creationId xmlns:a16="http://schemas.microsoft.com/office/drawing/2014/main" id="{04D18FE8-AEBB-45BD-BC24-F854BB5B1CB5}"/>
              </a:ext>
            </a:extLst>
          </p:cNvPr>
          <p:cNvSpPr/>
          <p:nvPr/>
        </p:nvSpPr>
        <p:spPr>
          <a:xfrm rot="18954514">
            <a:off x="5844685" y="5469780"/>
            <a:ext cx="622434" cy="29934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DC039E9-C765-4C1C-981C-D7D1F0AD9861}"/>
              </a:ext>
            </a:extLst>
          </p:cNvPr>
          <p:cNvSpPr txBox="1"/>
          <p:nvPr/>
        </p:nvSpPr>
        <p:spPr>
          <a:xfrm>
            <a:off x="5521171" y="5792575"/>
            <a:ext cx="170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売却・浪費</a:t>
            </a:r>
          </a:p>
        </p:txBody>
      </p:sp>
      <p:sp>
        <p:nvSpPr>
          <p:cNvPr id="27" name="思考の吹き出し: 雲形 26">
            <a:extLst>
              <a:ext uri="{FF2B5EF4-FFF2-40B4-BE49-F238E27FC236}">
                <a16:creationId xmlns:a16="http://schemas.microsoft.com/office/drawing/2014/main" id="{8782681E-745E-48B5-9B1B-64FDC7433CD0}"/>
              </a:ext>
            </a:extLst>
          </p:cNvPr>
          <p:cNvSpPr/>
          <p:nvPr/>
        </p:nvSpPr>
        <p:spPr>
          <a:xfrm>
            <a:off x="6961569" y="4544071"/>
            <a:ext cx="562934" cy="528926"/>
          </a:xfrm>
          <a:prstGeom prst="cloudCallout">
            <a:avLst>
              <a:gd name="adj1" fmla="val -58682"/>
              <a:gd name="adj2" fmla="val 696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￥０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D3D431-350B-4437-9151-7F11B6071EB0}"/>
              </a:ext>
            </a:extLst>
          </p:cNvPr>
          <p:cNvSpPr txBox="1"/>
          <p:nvPr/>
        </p:nvSpPr>
        <p:spPr>
          <a:xfrm>
            <a:off x="7257507" y="5887998"/>
            <a:ext cx="97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子どもＣ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358FEE3-58F6-45B3-A406-13B822DC5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7563" y="193112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20BC5B-3AA1-42B2-A686-2E215EF5C0D0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6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6E1446-9284-472E-97E6-6E8E9DFF39EC}"/>
              </a:ext>
            </a:extLst>
          </p:cNvPr>
          <p:cNvSpPr txBox="1"/>
          <p:nvPr/>
        </p:nvSpPr>
        <p:spPr>
          <a:xfrm>
            <a:off x="115411" y="35509"/>
            <a:ext cx="979059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３．基本検討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★信託により課題を解決するための基本検討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信託行為によって「自宅居住権」という受益権に財産を転換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する方法を検討する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受託者に信頼できる者を選択し、元妻には受益権を与える形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で信託を組めば夫の不安を解消できる。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信託財産の独立性を維持する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信託財産を委託者及び受託者の倒産から影響を受けないよう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にする。（強制執行・仮差押え、国税滞納処分など）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＊対抗要件が必要　⇒　不動産は信託登記、金銭は信託口座開設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課税関係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・離婚による財産分与は、通常贈与税はかからない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・養育費については、通常必要と認められるものについては、贈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与税の非課税財産とされる。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（相</a:t>
            </a:r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21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</a:t>
            </a:r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号）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DCCAEC-F5BF-4DB6-8092-242BA4DA3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2079" y="35509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AA3EB3-7642-4D49-8E0C-380F49FA869F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9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452E7F-CD4D-4755-B0F9-ADFF27A6EAA7}"/>
              </a:ext>
            </a:extLst>
          </p:cNvPr>
          <p:cNvSpPr txBox="1"/>
          <p:nvPr/>
        </p:nvSpPr>
        <p:spPr>
          <a:xfrm>
            <a:off x="106531" y="44388"/>
            <a:ext cx="966778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４．信託設計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★　現状把握から課題を検討し解決策をまとめた基本検討結果に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基づき信託を組むために必要事項を明確化します。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信託目的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財産の費消防止による子どもの健全な生活を維持すること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信託行為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相談者Ｘとその兄Ｃとの間の信託契約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信託財産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信託不動産、金銭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当事者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　委託者　　　相談者Ｘ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　受託者　　　相談者の兄Ｃ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ｳ　受益者　　　元妻Ａ（他益信託）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ｴ　信託監督人　専門家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9FD0D6D-2331-41A9-A651-92D50EB5A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226" y="44388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820781-6E2A-4E94-9D84-10D1886AAE4D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3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446CEF-A42C-49C2-9967-79970EB3F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66" y="1377191"/>
            <a:ext cx="673965" cy="6739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63216E1-366E-4837-900E-773D3F2E3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00" y="2899478"/>
            <a:ext cx="756819" cy="6739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5B5641E-D40E-43D8-A3FB-8E782BC55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07" y="1265440"/>
            <a:ext cx="882310" cy="78571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8BA257-3BC0-48F0-AF12-ECE3A388AE42}"/>
              </a:ext>
            </a:extLst>
          </p:cNvPr>
          <p:cNvSpPr txBox="1"/>
          <p:nvPr/>
        </p:nvSpPr>
        <p:spPr>
          <a:xfrm>
            <a:off x="271139" y="417874"/>
            <a:ext cx="967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信託関係図の作成（当事者関係の明確化）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98625A-73E3-49F0-92AB-E12C5DB4B6E5}"/>
              </a:ext>
            </a:extLst>
          </p:cNvPr>
          <p:cNvSpPr txBox="1"/>
          <p:nvPr/>
        </p:nvSpPr>
        <p:spPr>
          <a:xfrm>
            <a:off x="179033" y="3916539"/>
            <a:ext cx="967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信託期間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子どもＢの大学（大学院に進学する場合は大学院）の卒業又は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子どもが２５歳に達した時のいずれか早い時期　　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FA9C1DE-2FBD-4E53-ACB6-43ED2DC221B3}"/>
              </a:ext>
            </a:extLst>
          </p:cNvPr>
          <p:cNvSpPr txBox="1"/>
          <p:nvPr/>
        </p:nvSpPr>
        <p:spPr>
          <a:xfrm>
            <a:off x="1828802" y="945398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（相談者）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03FA99E-937F-4428-B1E9-A90FE39F0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94" y="1248330"/>
            <a:ext cx="882310" cy="882310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466F6A2-5768-43D9-8581-4824D7F79441}"/>
              </a:ext>
            </a:extLst>
          </p:cNvPr>
          <p:cNvCxnSpPr>
            <a:cxnSpLocks/>
          </p:cNvCxnSpPr>
          <p:nvPr/>
        </p:nvCxnSpPr>
        <p:spPr>
          <a:xfrm flipV="1">
            <a:off x="2610037" y="1797669"/>
            <a:ext cx="1741874" cy="11769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E28C6B-520D-4543-B8A1-4B054D00851C}"/>
              </a:ext>
            </a:extLst>
          </p:cNvPr>
          <p:cNvSpPr txBox="1"/>
          <p:nvPr/>
        </p:nvSpPr>
        <p:spPr>
          <a:xfrm>
            <a:off x="2933517" y="1354906"/>
            <a:ext cx="1189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信託契約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994CE3A-A79C-4722-992B-382952BE20C1}"/>
              </a:ext>
            </a:extLst>
          </p:cNvPr>
          <p:cNvCxnSpPr>
            <a:cxnSpLocks/>
          </p:cNvCxnSpPr>
          <p:nvPr/>
        </p:nvCxnSpPr>
        <p:spPr>
          <a:xfrm>
            <a:off x="4614910" y="2392680"/>
            <a:ext cx="17016" cy="539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C932B21-A359-4C57-B7BB-E9988192C1B0}"/>
              </a:ext>
            </a:extLst>
          </p:cNvPr>
          <p:cNvCxnSpPr>
            <a:cxnSpLocks/>
          </p:cNvCxnSpPr>
          <p:nvPr/>
        </p:nvCxnSpPr>
        <p:spPr>
          <a:xfrm>
            <a:off x="4935984" y="2411915"/>
            <a:ext cx="17016" cy="539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34B7A5B-3568-4165-BFE6-DCE510C5C4BE}"/>
              </a:ext>
            </a:extLst>
          </p:cNvPr>
          <p:cNvSpPr txBox="1"/>
          <p:nvPr/>
        </p:nvSpPr>
        <p:spPr>
          <a:xfrm>
            <a:off x="3801871" y="2494624"/>
            <a:ext cx="856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受益権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A4D2A6F-1906-4BEE-BB4E-BF91323416D6}"/>
              </a:ext>
            </a:extLst>
          </p:cNvPr>
          <p:cNvSpPr txBox="1"/>
          <p:nvPr/>
        </p:nvSpPr>
        <p:spPr>
          <a:xfrm>
            <a:off x="4903060" y="2540741"/>
            <a:ext cx="856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監督権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051BC1F7-08D9-414A-A691-A06AAFCE5BAB}"/>
              </a:ext>
            </a:extLst>
          </p:cNvPr>
          <p:cNvCxnSpPr/>
          <p:nvPr/>
        </p:nvCxnSpPr>
        <p:spPr>
          <a:xfrm>
            <a:off x="5283417" y="1902428"/>
            <a:ext cx="1135877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6F818AF-6D50-4469-8017-CE63E1164BB7}"/>
              </a:ext>
            </a:extLst>
          </p:cNvPr>
          <p:cNvSpPr/>
          <p:nvPr/>
        </p:nvSpPr>
        <p:spPr>
          <a:xfrm>
            <a:off x="4422559" y="3517606"/>
            <a:ext cx="871215" cy="248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受益者Ａ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3A07947-EE70-4E44-B692-20D1494A84D7}"/>
              </a:ext>
            </a:extLst>
          </p:cNvPr>
          <p:cNvSpPr/>
          <p:nvPr/>
        </p:nvSpPr>
        <p:spPr>
          <a:xfrm>
            <a:off x="1902778" y="2058826"/>
            <a:ext cx="941772" cy="2353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委託者Ｘ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D2D655D-06D9-4B86-81F6-B3A09F42AA2E}"/>
              </a:ext>
            </a:extLst>
          </p:cNvPr>
          <p:cNvSpPr/>
          <p:nvPr/>
        </p:nvSpPr>
        <p:spPr>
          <a:xfrm>
            <a:off x="4249445" y="2011594"/>
            <a:ext cx="941772" cy="2662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受託者Ｃ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0944DE1-6E6E-4CB9-8182-8C80AF035E79}"/>
              </a:ext>
            </a:extLst>
          </p:cNvPr>
          <p:cNvSpPr/>
          <p:nvPr/>
        </p:nvSpPr>
        <p:spPr>
          <a:xfrm>
            <a:off x="6380080" y="2032983"/>
            <a:ext cx="1290962" cy="244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信託監督人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BD0A580-682A-4066-BDE7-A298D108FF8A}"/>
              </a:ext>
            </a:extLst>
          </p:cNvPr>
          <p:cNvSpPr txBox="1"/>
          <p:nvPr/>
        </p:nvSpPr>
        <p:spPr>
          <a:xfrm>
            <a:off x="5504157" y="1917577"/>
            <a:ext cx="82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報告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EDFBC336-A27B-4AFF-A91C-2E34FFB5B427}"/>
              </a:ext>
            </a:extLst>
          </p:cNvPr>
          <p:cNvCxnSpPr/>
          <p:nvPr/>
        </p:nvCxnSpPr>
        <p:spPr>
          <a:xfrm>
            <a:off x="5293774" y="1673085"/>
            <a:ext cx="1135877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6BC5B2A-861A-42E3-9D2F-2F925047B451}"/>
              </a:ext>
            </a:extLst>
          </p:cNvPr>
          <p:cNvSpPr txBox="1"/>
          <p:nvPr/>
        </p:nvSpPr>
        <p:spPr>
          <a:xfrm>
            <a:off x="5567780" y="1306496"/>
            <a:ext cx="82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監督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A672ECB-CD33-4244-9140-CDE7A57642C3}"/>
              </a:ext>
            </a:extLst>
          </p:cNvPr>
          <p:cNvSpPr txBox="1"/>
          <p:nvPr/>
        </p:nvSpPr>
        <p:spPr>
          <a:xfrm>
            <a:off x="6402283" y="951390"/>
            <a:ext cx="1023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（専門家）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1073914-86EF-4405-97C1-2BC018D04D1A}"/>
              </a:ext>
            </a:extLst>
          </p:cNvPr>
          <p:cNvSpPr txBox="1"/>
          <p:nvPr/>
        </p:nvSpPr>
        <p:spPr>
          <a:xfrm>
            <a:off x="3971325" y="936563"/>
            <a:ext cx="174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（相談者の兄Ｃ）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CF05352-287B-4650-8F36-C0779C4FB2D6}"/>
              </a:ext>
            </a:extLst>
          </p:cNvPr>
          <p:cNvSpPr txBox="1"/>
          <p:nvPr/>
        </p:nvSpPr>
        <p:spPr>
          <a:xfrm>
            <a:off x="5244484" y="3249228"/>
            <a:ext cx="129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（元妻Ａ）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他益信託</a:t>
            </a: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44FB966-8C39-469C-A26E-FC153E01B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3679" y="346023"/>
            <a:ext cx="487363" cy="48736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F723F1-8CFE-4739-A47C-7C47E6CC7529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9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F58BF5-B9B5-4624-B29E-1E6EB4BDBD86}"/>
              </a:ext>
            </a:extLst>
          </p:cNvPr>
          <p:cNvSpPr txBox="1"/>
          <p:nvPr/>
        </p:nvSpPr>
        <p:spPr>
          <a:xfrm>
            <a:off x="159799" y="221941"/>
            <a:ext cx="974620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５．信託条項を個別検討し契約書（案）を完成させる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信託設計で明確にした内容を、項目ごとに個別に信託条項として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定め、信託契約書として完成させる。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（１）本事例のポイントは、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子どもの住まいでもある自宅について受託者も処分できない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ことを明示すること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一括払いされる金銭は養育費の名目であることから、信託終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了後の残余財産については子どもＢに帰属するようにするこ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8E42AAE-5E0D-4744-9500-4675F2037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6001" y="257292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9C01A00-2F03-4CFF-9F35-9AEBEED6B709}"/>
              </a:ext>
            </a:extLst>
          </p:cNvPr>
          <p:cNvSpPr/>
          <p:nvPr/>
        </p:nvSpPr>
        <p:spPr>
          <a:xfrm>
            <a:off x="452487" y="6451945"/>
            <a:ext cx="9334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7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2345</TotalTime>
  <Words>2034</Words>
  <Application>Microsoft Office PowerPoint</Application>
  <PresentationFormat>A4 210 x 297 mm</PresentationFormat>
  <Paragraphs>195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248</cp:revision>
  <dcterms:created xsi:type="dcterms:W3CDTF">2020-02-24T06:04:11Z</dcterms:created>
  <dcterms:modified xsi:type="dcterms:W3CDTF">2020-11-14T12:18:53Z</dcterms:modified>
</cp:coreProperties>
</file>