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sugamura-m@outlook.jp" initials="t" lastIdx="1" clrIdx="0">
    <p:extLst>
      <p:ext uri="{19B8F6BF-5375-455C-9EA6-DF929625EA0E}">
        <p15:presenceInfo xmlns:p15="http://schemas.microsoft.com/office/powerpoint/2012/main" userId="cbf932051ab9ef2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77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2021/5/18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922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2021/5/18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518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2021/5/18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5697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2021/5/18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2759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2021/5/18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253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2021/5/18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076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2021/5/18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958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2021/5/18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592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2021/5/18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37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0D9E6DE6-5015-4FA6-A819-1D90B11A9D03}" type="datetimeFigureOut">
              <a:rPr kumimoji="1" lang="ja-JP" altLang="en-US" smtClean="0"/>
              <a:t>2021/5/18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1492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2021/5/18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9531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D9E6DE6-5015-4FA6-A819-1D90B11A9D03}" type="datetimeFigureOut">
              <a:rPr kumimoji="1" lang="ja-JP" altLang="en-US" smtClean="0"/>
              <a:t>2021/5/18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74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AA5FB0B-87C0-49E3-90E7-E191763ECFE7}"/>
              </a:ext>
            </a:extLst>
          </p:cNvPr>
          <p:cNvSpPr txBox="1"/>
          <p:nvPr/>
        </p:nvSpPr>
        <p:spPr>
          <a:xfrm>
            <a:off x="150180" y="134860"/>
            <a:ext cx="9605639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◆　被相続人が亡くなった後に相続人が死亡した場合　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本件の場合、以下の状況によって相続手続きが異なります。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遺産分割協議の成立後に相続人が死亡した場合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遺産分割協議の成立前に相続人が死亡した場合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よく見かけるケースでは、不動産登記がなされないまま相続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人が死亡している場合があります。遺産分割協議書がない場合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で、相続人が多数いる場合は遡って相続人を調査しなければな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らず複雑になります。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また、遺産分割協議に死亡した相続人の相続人が分割協議に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参加する場合においては、疎遠な関係である場合も多く、協議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が困難になる場合も見受けられます。　　　　　　　　　　　　　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遺産分割協議はできる限り、早くすることが望ましい。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E8611E-AE56-416F-BC41-35C1C06EF2D8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5D3F72E-AC28-43E7-8524-5F077F9CB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34296" y="1459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8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2DD243C-FA20-4EDD-B710-7FF5C077FE7E}"/>
              </a:ext>
            </a:extLst>
          </p:cNvPr>
          <p:cNvSpPr/>
          <p:nvPr/>
        </p:nvSpPr>
        <p:spPr>
          <a:xfrm>
            <a:off x="278978" y="652551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604A54-7C96-41F2-9A46-E679C2BD3D9F}"/>
              </a:ext>
            </a:extLst>
          </p:cNvPr>
          <p:cNvSpPr txBox="1"/>
          <p:nvPr/>
        </p:nvSpPr>
        <p:spPr>
          <a:xfrm>
            <a:off x="139489" y="66582"/>
            <a:ext cx="9627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①　相続関係説明図（１つにまとめる方法）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752BC82-D07F-4640-9F94-882DF04F3442}"/>
              </a:ext>
            </a:extLst>
          </p:cNvPr>
          <p:cNvSpPr txBox="1"/>
          <p:nvPr/>
        </p:nvSpPr>
        <p:spPr>
          <a:xfrm>
            <a:off x="507930" y="528247"/>
            <a:ext cx="9260045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0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被相続人法務太郎相続関係説明図</a:t>
            </a:r>
            <a:endParaRPr lang="en-US" altLang="ja-JP" sz="20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1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1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　法務　太郎　相続関係説明図</a:t>
            </a:r>
            <a:b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最 後 の 本 籍　愛媛県今治市高市甲〇〇番地〇〇号</a:t>
            </a:r>
            <a:b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最 後 の 住 所　愛媛</a:t>
            </a:r>
            <a:r>
              <a:rPr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県松山市古三津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〇〇丁目〇番地〇号</a:t>
            </a:r>
            <a:b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登記簿上の住所　愛媛</a:t>
            </a:r>
            <a:r>
              <a:rPr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県松山市古三津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〇〇丁目〇番地〇号</a:t>
            </a:r>
            <a:endParaRPr lang="en-US" altLang="ja-JP" sz="15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ja-JP" altLang="en-US" sz="15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法務太郎相続人兼被相続人　法務二郎　相続関係説明図</a:t>
            </a:r>
            <a:b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最 後 の 本 籍　愛媛</a:t>
            </a:r>
            <a:r>
              <a:rPr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県松山市古三津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〇〇丁目〇番地〇号　　</a:t>
            </a:r>
            <a:endParaRPr lang="en-US" altLang="ja-JP" sz="15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最 後 の 住 所　愛媛県今治市高市甲〇〇番地〇〇号</a:t>
            </a:r>
            <a:b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lang="ja-JP" altLang="en-US" sz="15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9A05360-1346-4C80-A98B-67132F636AB8}"/>
              </a:ext>
            </a:extLst>
          </p:cNvPr>
          <p:cNvSpPr txBox="1"/>
          <p:nvPr/>
        </p:nvSpPr>
        <p:spPr>
          <a:xfrm>
            <a:off x="870012" y="3037820"/>
            <a:ext cx="29817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昭和１０年８月</a:t>
            </a:r>
            <a:r>
              <a:rPr kumimoji="1" lang="en-US" altLang="ja-JP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28</a:t>
            </a:r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　亡　平成２８年８月５日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　法務　太郎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E8D5BFB-52E6-4757-B0AD-6AE539001C65}"/>
              </a:ext>
            </a:extLst>
          </p:cNvPr>
          <p:cNvSpPr txBox="1"/>
          <p:nvPr/>
        </p:nvSpPr>
        <p:spPr>
          <a:xfrm>
            <a:off x="4445347" y="3325313"/>
            <a:ext cx="2980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長男　法務　一郎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昭和〇〇年〇月〇〇日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F43C52E-00C8-4AF8-A93F-78F155F77449}"/>
              </a:ext>
            </a:extLst>
          </p:cNvPr>
          <p:cNvSpPr txBox="1"/>
          <p:nvPr/>
        </p:nvSpPr>
        <p:spPr>
          <a:xfrm>
            <a:off x="4244711" y="4083509"/>
            <a:ext cx="3329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（法務太郎相続人兼被相続人）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次男　法務　二郎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昭和２８年６月</a:t>
            </a:r>
            <a:r>
              <a:rPr kumimoji="1" lang="en-US" altLang="ja-JP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　亡　平成生３０年３月１２日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6CF967D-DBDB-4470-BA2F-DB7862356A0A}"/>
              </a:ext>
            </a:extLst>
          </p:cNvPr>
          <p:cNvSpPr txBox="1"/>
          <p:nvPr/>
        </p:nvSpPr>
        <p:spPr>
          <a:xfrm>
            <a:off x="870012" y="4589176"/>
            <a:ext cx="28700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妻　法務　花子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昭和〇〇年〇月〇〇日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03A8FCE-28D9-4E83-BB3C-C9FCC9141FB7}"/>
              </a:ext>
            </a:extLst>
          </p:cNvPr>
          <p:cNvSpPr txBox="1"/>
          <p:nvPr/>
        </p:nvSpPr>
        <p:spPr>
          <a:xfrm>
            <a:off x="7168634" y="5142436"/>
            <a:ext cx="26074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次男の子　法務　健太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出生　平成〇年〇月〇〇日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01B708E-B4E8-40B0-99F0-DC88F26F3D16}"/>
              </a:ext>
            </a:extLst>
          </p:cNvPr>
          <p:cNvSpPr txBox="1"/>
          <p:nvPr/>
        </p:nvSpPr>
        <p:spPr>
          <a:xfrm>
            <a:off x="4244711" y="5650809"/>
            <a:ext cx="31389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次男の妻　法務　恵子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昭和〇〇年〇月〇〇日</a:t>
            </a: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9AF2FF90-8D11-4B68-9910-1AABFE172AFB}"/>
              </a:ext>
            </a:extLst>
          </p:cNvPr>
          <p:cNvCxnSpPr>
            <a:cxnSpLocks/>
          </p:cNvCxnSpPr>
          <p:nvPr/>
        </p:nvCxnSpPr>
        <p:spPr>
          <a:xfrm>
            <a:off x="1887392" y="3802166"/>
            <a:ext cx="0" cy="6921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FC1829E5-2D96-4E83-AE39-842F5F64C308}"/>
              </a:ext>
            </a:extLst>
          </p:cNvPr>
          <p:cNvCxnSpPr>
            <a:cxnSpLocks/>
          </p:cNvCxnSpPr>
          <p:nvPr/>
        </p:nvCxnSpPr>
        <p:spPr>
          <a:xfrm>
            <a:off x="1910252" y="3802166"/>
            <a:ext cx="0" cy="6921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B6B26746-12ED-4746-A32A-0E71692D185C}"/>
              </a:ext>
            </a:extLst>
          </p:cNvPr>
          <p:cNvCxnSpPr>
            <a:cxnSpLocks/>
          </p:cNvCxnSpPr>
          <p:nvPr/>
        </p:nvCxnSpPr>
        <p:spPr>
          <a:xfrm flipV="1">
            <a:off x="1910252" y="4170319"/>
            <a:ext cx="1895235" cy="29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C67D7398-E124-4F45-BEE4-5B0DF99AD9B7}"/>
              </a:ext>
            </a:extLst>
          </p:cNvPr>
          <p:cNvCxnSpPr>
            <a:cxnSpLocks/>
          </p:cNvCxnSpPr>
          <p:nvPr/>
        </p:nvCxnSpPr>
        <p:spPr>
          <a:xfrm>
            <a:off x="3805487" y="3592917"/>
            <a:ext cx="185" cy="10875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CEB73DFF-1C71-476C-A216-C90AFCA801F0}"/>
              </a:ext>
            </a:extLst>
          </p:cNvPr>
          <p:cNvCxnSpPr/>
          <p:nvPr/>
        </p:nvCxnSpPr>
        <p:spPr>
          <a:xfrm>
            <a:off x="3805672" y="3592917"/>
            <a:ext cx="441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40507B22-D17D-4FAC-9F01-A6C607A4EEED}"/>
              </a:ext>
            </a:extLst>
          </p:cNvPr>
          <p:cNvCxnSpPr/>
          <p:nvPr/>
        </p:nvCxnSpPr>
        <p:spPr>
          <a:xfrm>
            <a:off x="3805672" y="4670145"/>
            <a:ext cx="441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809CC21-87CF-4E3C-9132-F9323C922503}"/>
              </a:ext>
            </a:extLst>
          </p:cNvPr>
          <p:cNvCxnSpPr>
            <a:cxnSpLocks/>
          </p:cNvCxnSpPr>
          <p:nvPr/>
        </p:nvCxnSpPr>
        <p:spPr>
          <a:xfrm>
            <a:off x="4799957" y="5035549"/>
            <a:ext cx="0" cy="660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AEC85A41-42BD-45CD-B90A-C9FBA3EEA669}"/>
              </a:ext>
            </a:extLst>
          </p:cNvPr>
          <p:cNvCxnSpPr>
            <a:cxnSpLocks/>
          </p:cNvCxnSpPr>
          <p:nvPr/>
        </p:nvCxnSpPr>
        <p:spPr>
          <a:xfrm>
            <a:off x="4772102" y="5035549"/>
            <a:ext cx="0" cy="660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CD591E5C-23E5-4CC0-B16A-46729BD116D7}"/>
              </a:ext>
            </a:extLst>
          </p:cNvPr>
          <p:cNvCxnSpPr>
            <a:cxnSpLocks/>
          </p:cNvCxnSpPr>
          <p:nvPr/>
        </p:nvCxnSpPr>
        <p:spPr>
          <a:xfrm>
            <a:off x="4772102" y="5375045"/>
            <a:ext cx="23965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1AFADF7-9178-4107-AE81-F8BC9F9DF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9985" y="1658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4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3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EA8FAB7-F211-479D-B0FA-F1B96F974C21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ACAC9E2-6EED-4CE8-8B27-386D1B230DC1}"/>
              </a:ext>
            </a:extLst>
          </p:cNvPr>
          <p:cNvSpPr txBox="1"/>
          <p:nvPr/>
        </p:nvSpPr>
        <p:spPr>
          <a:xfrm>
            <a:off x="239697" y="88773"/>
            <a:ext cx="9701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法定相続情報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一次相続</a:t>
            </a:r>
            <a:r>
              <a:rPr kumimoji="1" lang="en-US" altLang="ja-JP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endParaRPr kumimoji="1" lang="ja-JP" altLang="en-US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19E9494-6305-4CB1-BCEF-1FF59E80BC8C}"/>
              </a:ext>
            </a:extLst>
          </p:cNvPr>
          <p:cNvSpPr txBox="1"/>
          <p:nvPr/>
        </p:nvSpPr>
        <p:spPr>
          <a:xfrm>
            <a:off x="701336" y="1027740"/>
            <a:ext cx="88599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　法務太郎　法定相続情報　①</a:t>
            </a:r>
            <a:endParaRPr lang="en-US" altLang="ja-JP" sz="20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b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最 後 の 住 所　愛媛</a:t>
            </a:r>
            <a:r>
              <a:rPr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県松山市古三津</a:t>
            </a:r>
            <a: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〇〇丁目〇番地〇号　</a:t>
            </a:r>
            <a:endParaRPr lang="en-US" altLang="ja-JP" sz="16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最 後 の 本 籍　愛媛</a:t>
            </a:r>
            <a:r>
              <a:rPr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県松山市古三津</a:t>
            </a:r>
            <a: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〇〇丁目〇番地〇号　</a:t>
            </a:r>
            <a:b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出　生　　　</a:t>
            </a:r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昭和４年８月</a:t>
            </a:r>
            <a:r>
              <a:rPr kumimoji="1" lang="en-US" altLang="ja-JP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</a:t>
            </a:r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死　亡　　　平成２８年８月５日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（被相続人）</a:t>
            </a:r>
            <a:endParaRPr lang="en-US" altLang="ja-JP" sz="16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法務　太郎　</a:t>
            </a:r>
            <a:endParaRPr kumimoji="1" lang="ja-JP" altLang="en-US" sz="1600" b="1" dirty="0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72EA017C-AF42-4C1B-8D7D-1EB8A9AF3924}"/>
              </a:ext>
            </a:extLst>
          </p:cNvPr>
          <p:cNvCxnSpPr/>
          <p:nvPr/>
        </p:nvCxnSpPr>
        <p:spPr>
          <a:xfrm>
            <a:off x="1694155" y="3046446"/>
            <a:ext cx="0" cy="7696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CF03AB9-2546-4631-94C6-627AEF4C2710}"/>
              </a:ext>
            </a:extLst>
          </p:cNvPr>
          <p:cNvCxnSpPr/>
          <p:nvPr/>
        </p:nvCxnSpPr>
        <p:spPr>
          <a:xfrm>
            <a:off x="1663675" y="3054066"/>
            <a:ext cx="0" cy="7696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3973399-A902-416C-8F36-DE26E2FE0005}"/>
              </a:ext>
            </a:extLst>
          </p:cNvPr>
          <p:cNvSpPr txBox="1"/>
          <p:nvPr/>
        </p:nvSpPr>
        <p:spPr>
          <a:xfrm>
            <a:off x="885619" y="3854166"/>
            <a:ext cx="50535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住所　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</a:t>
            </a:r>
            <a:r>
              <a:rPr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県松山市古三津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〇〇丁目〇番地〇号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昭和６年２月８日</a:t>
            </a: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（妻）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法務　花子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36DAC46-CDCB-4F5D-819F-C8B092405D72}"/>
              </a:ext>
            </a:extLst>
          </p:cNvPr>
          <p:cNvCxnSpPr>
            <a:cxnSpLocks/>
          </p:cNvCxnSpPr>
          <p:nvPr/>
        </p:nvCxnSpPr>
        <p:spPr>
          <a:xfrm>
            <a:off x="1694155" y="3351246"/>
            <a:ext cx="34371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08F55C29-6B4C-464D-9F78-3E52EB1CADF3}"/>
              </a:ext>
            </a:extLst>
          </p:cNvPr>
          <p:cNvCxnSpPr>
            <a:cxnSpLocks/>
          </p:cNvCxnSpPr>
          <p:nvPr/>
        </p:nvCxnSpPr>
        <p:spPr>
          <a:xfrm>
            <a:off x="5131292" y="2642825"/>
            <a:ext cx="15613" cy="1562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2D86EF4-06B3-4EAE-BA3B-107F113DDDAA}"/>
              </a:ext>
            </a:extLst>
          </p:cNvPr>
          <p:cNvCxnSpPr/>
          <p:nvPr/>
        </p:nvCxnSpPr>
        <p:spPr>
          <a:xfrm>
            <a:off x="5131292" y="2652812"/>
            <a:ext cx="2514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243CA92-C241-4C3D-BC14-0A2FFBF47E92}"/>
              </a:ext>
            </a:extLst>
          </p:cNvPr>
          <p:cNvSpPr txBox="1"/>
          <p:nvPr/>
        </p:nvSpPr>
        <p:spPr>
          <a:xfrm>
            <a:off x="5398365" y="2374983"/>
            <a:ext cx="446206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住　所　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</a:t>
            </a:r>
            <a:r>
              <a:rPr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県松山市古三津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〇〇丁目〇番地〇号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昭和２８年６月</a:t>
            </a:r>
            <a:r>
              <a:rPr kumimoji="1" lang="en-US" altLang="ja-JP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（長男）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法務　一郎（申出人）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35EB6D9-CFC8-41BB-A973-66A4020BCFE0}"/>
              </a:ext>
            </a:extLst>
          </p:cNvPr>
          <p:cNvSpPr txBox="1"/>
          <p:nvPr/>
        </p:nvSpPr>
        <p:spPr>
          <a:xfrm>
            <a:off x="5489733" y="3913573"/>
            <a:ext cx="4241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住　所　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愛媛県今治市高市甲〇〇番地〇〇号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昭和３０年６月</a:t>
            </a:r>
            <a:r>
              <a:rPr kumimoji="1" lang="en-US" altLang="ja-JP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　亡　平成生３０年３月１２日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（次男）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法務　二郎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8D6BE99D-D21B-4F34-B437-91B6C98D606D}"/>
              </a:ext>
            </a:extLst>
          </p:cNvPr>
          <p:cNvCxnSpPr/>
          <p:nvPr/>
        </p:nvCxnSpPr>
        <p:spPr>
          <a:xfrm>
            <a:off x="5168279" y="4181252"/>
            <a:ext cx="2514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0C4B1D3-6A81-472A-9603-D2B769670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1880" y="2528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1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E429E5C-B07B-490B-B845-B4AFBE4055D1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F14F0CC-38AE-4F13-8B2C-EC53599A640B}"/>
              </a:ext>
            </a:extLst>
          </p:cNvPr>
          <p:cNvSpPr txBox="1"/>
          <p:nvPr/>
        </p:nvSpPr>
        <p:spPr>
          <a:xfrm>
            <a:off x="520967" y="173760"/>
            <a:ext cx="910605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二次相続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endParaRPr kumimoji="1" lang="en-US" altLang="ja-JP" sz="11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　法務二郎　法定相続情報　②</a:t>
            </a:r>
            <a:endParaRPr lang="en-US" altLang="ja-JP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8EA9EF0-915B-4FC3-AD2F-B58BC390F320}"/>
              </a:ext>
            </a:extLst>
          </p:cNvPr>
          <p:cNvSpPr txBox="1"/>
          <p:nvPr/>
        </p:nvSpPr>
        <p:spPr>
          <a:xfrm>
            <a:off x="741947" y="1338717"/>
            <a:ext cx="488883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最後の住所　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愛媛県今治市高市甲〇〇番地〇〇号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最後の本籍　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</a:t>
            </a:r>
            <a:r>
              <a:rPr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県松山市古三津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〇〇丁目〇番地〇号　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昭和２８年６月</a:t>
            </a:r>
            <a:r>
              <a:rPr kumimoji="1" lang="en-US" altLang="ja-JP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　亡　平成生３０年３月１２日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（次男）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法務　二郎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16C43001-CEFA-4145-85F0-86F5D47B954B}"/>
              </a:ext>
            </a:extLst>
          </p:cNvPr>
          <p:cNvCxnSpPr>
            <a:cxnSpLocks/>
          </p:cNvCxnSpPr>
          <p:nvPr/>
        </p:nvCxnSpPr>
        <p:spPr>
          <a:xfrm>
            <a:off x="1387247" y="2786923"/>
            <a:ext cx="0" cy="11548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D2A06D0-A9BA-49BD-9EC0-9A4267FF0C86}"/>
              </a:ext>
            </a:extLst>
          </p:cNvPr>
          <p:cNvSpPr txBox="1"/>
          <p:nvPr/>
        </p:nvSpPr>
        <p:spPr>
          <a:xfrm>
            <a:off x="5456523" y="2733906"/>
            <a:ext cx="4342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住　所　</a:t>
            </a:r>
            <a: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愛媛県今治市高市甲〇〇番地〇〇号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平成５年</a:t>
            </a:r>
            <a:r>
              <a:rPr kumimoji="1" lang="en-US" altLang="ja-JP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</a:t>
            </a:r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（長男）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法務　健太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D77F1BA-BAD2-481D-AF00-45862EF277FE}"/>
              </a:ext>
            </a:extLst>
          </p:cNvPr>
          <p:cNvSpPr txBox="1"/>
          <p:nvPr/>
        </p:nvSpPr>
        <p:spPr>
          <a:xfrm>
            <a:off x="708942" y="3941767"/>
            <a:ext cx="4365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住　所　</a:t>
            </a:r>
            <a: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愛媛県今治市高市甲〇〇番地〇〇号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昭和３２年６月</a:t>
            </a:r>
            <a:r>
              <a:rPr kumimoji="1" lang="en-US" altLang="ja-JP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（妻）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法務　恵子（申出人）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D13AE9A-0F7E-4E30-A17E-3647A601091A}"/>
              </a:ext>
            </a:extLst>
          </p:cNvPr>
          <p:cNvCxnSpPr>
            <a:cxnSpLocks/>
          </p:cNvCxnSpPr>
          <p:nvPr/>
        </p:nvCxnSpPr>
        <p:spPr>
          <a:xfrm>
            <a:off x="1356767" y="2786923"/>
            <a:ext cx="0" cy="11548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1AC6F87F-EBBF-4A63-952A-B5955531AD4C}"/>
              </a:ext>
            </a:extLst>
          </p:cNvPr>
          <p:cNvCxnSpPr>
            <a:cxnSpLocks/>
          </p:cNvCxnSpPr>
          <p:nvPr/>
        </p:nvCxnSpPr>
        <p:spPr>
          <a:xfrm>
            <a:off x="1399278" y="3272515"/>
            <a:ext cx="40331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D91215C-DE88-4AD5-84E4-011F73281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7786" y="1424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3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9D43D89-2A9E-4C04-A0DE-78BB5CABE0FB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0D954F2-1CD1-4D6B-B183-D9D11F46D816}"/>
              </a:ext>
            </a:extLst>
          </p:cNvPr>
          <p:cNvSpPr txBox="1"/>
          <p:nvPr/>
        </p:nvSpPr>
        <p:spPr>
          <a:xfrm>
            <a:off x="117223" y="162752"/>
            <a:ext cx="967155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（３）必要書類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数次相続がある場合に必要な戸籍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・一次相続の被相続人（法務太郎）の出生から死亡までの連続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した戸籍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・一次相続の相続人（法務花子、法務一郎）の戸籍謄本（戸籍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全部事項証明書）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・二次相続の被相続人（法務二郎）の出生から死亡までの連続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した戸籍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・二次相続の相続人（法務恵子、法務健太）の戸籍謄本（戸籍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全部事項証明書）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住民票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・一次被相続人の住民票の除票（死亡後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年まで取得可）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・二次被相続人の住民票の除票（死亡後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年まで取得可）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・相続人の住民票取得は任意。但し住所を書いた場合は必要。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C975B8C-3F3C-49EF-BEFF-8F0B7C9B3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4619" y="971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2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002240C-378C-47AE-9560-160DB972009F}"/>
              </a:ext>
            </a:extLst>
          </p:cNvPr>
          <p:cNvSpPr txBox="1"/>
          <p:nvPr/>
        </p:nvSpPr>
        <p:spPr>
          <a:xfrm>
            <a:off x="239697" y="44385"/>
            <a:ext cx="95168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１．遺産分割協議成立後に相続人が死亡した場合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事例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被相続人がＡ（父）、法定相続人がＢ（長男）、Ｃ（次男）で、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遺産分割協議の結果ＢがＡ所有の不動産を単独相続することにな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りました。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相続不動産の登記申請が済まないうちに長男Ｂが亡くなりまし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た。長男Ｂの相続人には、配偶者Ｄと子Ｅがいます。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AF8CABA2-0740-4970-8932-F8BCC1ADB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97" y="3415702"/>
            <a:ext cx="970164" cy="970164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6AA9FA46-05B8-4EC9-AE31-91F906752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42" y="3288261"/>
            <a:ext cx="827079" cy="827079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06795047-472C-4FE7-A4CF-01DF62FB9E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46" y="3958537"/>
            <a:ext cx="922467" cy="922467"/>
          </a:xfrm>
          <a:prstGeom prst="rect">
            <a:avLst/>
          </a:prstGeom>
        </p:spPr>
      </p:pic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102E857C-A005-4B7C-B658-EF72723C961F}"/>
              </a:ext>
            </a:extLst>
          </p:cNvPr>
          <p:cNvCxnSpPr>
            <a:cxnSpLocks/>
          </p:cNvCxnSpPr>
          <p:nvPr/>
        </p:nvCxnSpPr>
        <p:spPr>
          <a:xfrm>
            <a:off x="1959608" y="4489858"/>
            <a:ext cx="0" cy="6947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D97312E-5A5D-4B1A-B32A-9276FCBC8D7C}"/>
              </a:ext>
            </a:extLst>
          </p:cNvPr>
          <p:cNvSpPr txBox="1"/>
          <p:nvPr/>
        </p:nvSpPr>
        <p:spPr>
          <a:xfrm>
            <a:off x="1552687" y="5246387"/>
            <a:ext cx="6019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b="1" dirty="0"/>
              <a:t>　　母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9494648-84E0-4F4D-B8F4-BC04195A1B79}"/>
              </a:ext>
            </a:extLst>
          </p:cNvPr>
          <p:cNvSpPr txBox="1"/>
          <p:nvPr/>
        </p:nvSpPr>
        <p:spPr>
          <a:xfrm>
            <a:off x="1470026" y="3249228"/>
            <a:ext cx="13781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300" b="1" dirty="0">
                <a:solidFill>
                  <a:srgbClr val="FF0000"/>
                </a:solidFill>
              </a:rPr>
              <a:t>H15.12.15</a:t>
            </a:r>
            <a:r>
              <a:rPr kumimoji="1" lang="ja-JP" altLang="en-US" sz="1300" b="1" dirty="0">
                <a:solidFill>
                  <a:srgbClr val="FF0000"/>
                </a:solidFill>
              </a:rPr>
              <a:t>死亡</a:t>
            </a:r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BA115F95-C6DF-4A53-824A-55FD414AAF84}"/>
              </a:ext>
            </a:extLst>
          </p:cNvPr>
          <p:cNvCxnSpPr>
            <a:cxnSpLocks/>
          </p:cNvCxnSpPr>
          <p:nvPr/>
        </p:nvCxnSpPr>
        <p:spPr>
          <a:xfrm flipH="1">
            <a:off x="1647224" y="3768748"/>
            <a:ext cx="664610" cy="6510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2A27C2E-7302-4FAB-B4BF-2FAB48F641A2}"/>
              </a:ext>
            </a:extLst>
          </p:cNvPr>
          <p:cNvSpPr txBox="1"/>
          <p:nvPr/>
        </p:nvSpPr>
        <p:spPr>
          <a:xfrm>
            <a:off x="1615300" y="5460717"/>
            <a:ext cx="1261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rgbClr val="FF0000"/>
                </a:solidFill>
              </a:rPr>
              <a:t>既に死亡</a:t>
            </a: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111B70AA-DD29-4803-BEFD-0163B13DFF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84" y="5465638"/>
            <a:ext cx="970929" cy="822983"/>
          </a:xfrm>
          <a:prstGeom prst="rect">
            <a:avLst/>
          </a:prstGeom>
        </p:spPr>
      </p:pic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63E220D9-C48E-4743-8F0D-A8C2B80F33C9}"/>
              </a:ext>
            </a:extLst>
          </p:cNvPr>
          <p:cNvCxnSpPr>
            <a:cxnSpLocks/>
          </p:cNvCxnSpPr>
          <p:nvPr/>
        </p:nvCxnSpPr>
        <p:spPr>
          <a:xfrm flipH="1">
            <a:off x="5047700" y="4159730"/>
            <a:ext cx="5982" cy="3649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図 57">
            <a:extLst>
              <a:ext uri="{FF2B5EF4-FFF2-40B4-BE49-F238E27FC236}">
                <a16:creationId xmlns:a16="http://schemas.microsoft.com/office/drawing/2014/main" id="{902A6D37-8CF6-4A38-ACB2-7D9BD72FF1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49" y="4552468"/>
            <a:ext cx="816983" cy="816983"/>
          </a:xfrm>
          <a:prstGeom prst="rect">
            <a:avLst/>
          </a:prstGeom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3AF23C37-9E47-4F48-9DD8-64E896C0A2AA}"/>
              </a:ext>
            </a:extLst>
          </p:cNvPr>
          <p:cNvSpPr txBox="1"/>
          <p:nvPr/>
        </p:nvSpPr>
        <p:spPr>
          <a:xfrm flipH="1">
            <a:off x="4066362" y="4769317"/>
            <a:ext cx="9383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300" b="1" dirty="0"/>
              <a:t>配偶者Ｄ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A700F3DE-CE11-481F-8471-F333E884B3D1}"/>
              </a:ext>
            </a:extLst>
          </p:cNvPr>
          <p:cNvSpPr txBox="1"/>
          <p:nvPr/>
        </p:nvSpPr>
        <p:spPr>
          <a:xfrm>
            <a:off x="3105166" y="6041682"/>
            <a:ext cx="1666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/>
              <a:t>法定相続人Ｃ</a:t>
            </a:r>
            <a:r>
              <a:rPr kumimoji="1" lang="en-US" altLang="ja-JP" sz="1200" b="1" dirty="0"/>
              <a:t>(</a:t>
            </a:r>
            <a:r>
              <a:rPr kumimoji="1" lang="ja-JP" altLang="en-US" sz="1200" b="1" dirty="0"/>
              <a:t>次男）</a:t>
            </a:r>
          </a:p>
        </p:txBody>
      </p: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8A598D3E-EF06-41FB-A3A5-FF4DCBB898E7}"/>
              </a:ext>
            </a:extLst>
          </p:cNvPr>
          <p:cNvCxnSpPr>
            <a:cxnSpLocks/>
          </p:cNvCxnSpPr>
          <p:nvPr/>
        </p:nvCxnSpPr>
        <p:spPr>
          <a:xfrm>
            <a:off x="1996598" y="4491336"/>
            <a:ext cx="0" cy="6947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A3C26C73-CD87-41BA-A514-1BA9F2307BE0}"/>
              </a:ext>
            </a:extLst>
          </p:cNvPr>
          <p:cNvCxnSpPr>
            <a:cxnSpLocks/>
          </p:cNvCxnSpPr>
          <p:nvPr/>
        </p:nvCxnSpPr>
        <p:spPr>
          <a:xfrm>
            <a:off x="1996598" y="4835366"/>
            <a:ext cx="1225927" cy="458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CB293015-2D3F-4D00-8F1B-0E8889C6C4F3}"/>
              </a:ext>
            </a:extLst>
          </p:cNvPr>
          <p:cNvCxnSpPr>
            <a:cxnSpLocks/>
          </p:cNvCxnSpPr>
          <p:nvPr/>
        </p:nvCxnSpPr>
        <p:spPr>
          <a:xfrm>
            <a:off x="3227883" y="3580287"/>
            <a:ext cx="10095" cy="24396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683A7410-82FF-40DC-8292-3C6F5DF750BD}"/>
              </a:ext>
            </a:extLst>
          </p:cNvPr>
          <p:cNvSpPr txBox="1"/>
          <p:nvPr/>
        </p:nvSpPr>
        <p:spPr>
          <a:xfrm>
            <a:off x="592682" y="3534211"/>
            <a:ext cx="1661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rgbClr val="FF0000"/>
                </a:solidFill>
              </a:rPr>
              <a:t>被相続人Ａ（父）</a:t>
            </a:r>
          </a:p>
        </p:txBody>
      </p: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1C28B0EA-D113-42BA-BBE1-DB199ABFD5A6}"/>
              </a:ext>
            </a:extLst>
          </p:cNvPr>
          <p:cNvCxnSpPr>
            <a:cxnSpLocks/>
          </p:cNvCxnSpPr>
          <p:nvPr/>
        </p:nvCxnSpPr>
        <p:spPr>
          <a:xfrm>
            <a:off x="3203782" y="3580287"/>
            <a:ext cx="15769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1E5D01D6-03B4-4B0E-B083-5628655E1C2B}"/>
              </a:ext>
            </a:extLst>
          </p:cNvPr>
          <p:cNvSpPr txBox="1"/>
          <p:nvPr/>
        </p:nvSpPr>
        <p:spPr>
          <a:xfrm>
            <a:off x="3775937" y="3252651"/>
            <a:ext cx="129616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300" b="1" dirty="0">
                <a:solidFill>
                  <a:srgbClr val="FF0000"/>
                </a:solidFill>
              </a:rPr>
              <a:t>H17.11.5</a:t>
            </a:r>
            <a:r>
              <a:rPr kumimoji="1" lang="ja-JP" altLang="en-US" sz="1300" b="1" dirty="0">
                <a:solidFill>
                  <a:srgbClr val="FF0000"/>
                </a:solidFill>
              </a:rPr>
              <a:t>死亡</a:t>
            </a: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CFFBA0D1-4EA1-45E5-A5CD-D70E1965E670}"/>
              </a:ext>
            </a:extLst>
          </p:cNvPr>
          <p:cNvSpPr txBox="1"/>
          <p:nvPr/>
        </p:nvSpPr>
        <p:spPr>
          <a:xfrm>
            <a:off x="3592604" y="3563812"/>
            <a:ext cx="1400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solidFill>
                  <a:srgbClr val="FF0000"/>
                </a:solidFill>
              </a:rPr>
              <a:t>被相続人の法定</a:t>
            </a:r>
            <a:endParaRPr kumimoji="1" lang="en-US" altLang="ja-JP" sz="1200" b="1" dirty="0">
              <a:solidFill>
                <a:srgbClr val="FF0000"/>
              </a:solidFill>
            </a:endParaRPr>
          </a:p>
          <a:p>
            <a:r>
              <a:rPr kumimoji="1" lang="ja-JP" altLang="en-US" sz="1200" b="1" dirty="0">
                <a:solidFill>
                  <a:srgbClr val="FF0000"/>
                </a:solidFill>
              </a:rPr>
              <a:t>相続人Ｂ（長男）</a:t>
            </a:r>
          </a:p>
        </p:txBody>
      </p: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5BC1F5F9-D654-4CAD-8C64-8ED63097F87A}"/>
              </a:ext>
            </a:extLst>
          </p:cNvPr>
          <p:cNvCxnSpPr>
            <a:cxnSpLocks/>
          </p:cNvCxnSpPr>
          <p:nvPr/>
        </p:nvCxnSpPr>
        <p:spPr>
          <a:xfrm>
            <a:off x="3247960" y="6019915"/>
            <a:ext cx="141761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F01B9C8D-B9A4-4410-A9C7-1CD72AC8D647}"/>
              </a:ext>
            </a:extLst>
          </p:cNvPr>
          <p:cNvCxnSpPr>
            <a:cxnSpLocks/>
          </p:cNvCxnSpPr>
          <p:nvPr/>
        </p:nvCxnSpPr>
        <p:spPr>
          <a:xfrm flipH="1">
            <a:off x="5093566" y="4174141"/>
            <a:ext cx="5982" cy="3649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8391B604-9061-4809-B75A-6D7639B7B4C2}"/>
              </a:ext>
            </a:extLst>
          </p:cNvPr>
          <p:cNvCxnSpPr/>
          <p:nvPr/>
        </p:nvCxnSpPr>
        <p:spPr>
          <a:xfrm flipV="1">
            <a:off x="5091141" y="4376243"/>
            <a:ext cx="1737072" cy="13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3B02CB93-2D2B-46AF-964C-5150BB47D006}"/>
              </a:ext>
            </a:extLst>
          </p:cNvPr>
          <p:cNvSpPr txBox="1"/>
          <p:nvPr/>
        </p:nvSpPr>
        <p:spPr>
          <a:xfrm>
            <a:off x="5832629" y="4099970"/>
            <a:ext cx="10211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300" b="1" dirty="0"/>
              <a:t>子（長男Ｅ）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183145E-26AD-46EA-9E99-ED12936E518E}"/>
              </a:ext>
            </a:extLst>
          </p:cNvPr>
          <p:cNvCxnSpPr/>
          <p:nvPr/>
        </p:nvCxnSpPr>
        <p:spPr>
          <a:xfrm>
            <a:off x="5352131" y="5860658"/>
            <a:ext cx="4705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フローチャート: 書類 11">
            <a:extLst>
              <a:ext uri="{FF2B5EF4-FFF2-40B4-BE49-F238E27FC236}">
                <a16:creationId xmlns:a16="http://schemas.microsoft.com/office/drawing/2014/main" id="{B841903B-61E8-4E79-9BF0-3FBEA9CEA12B}"/>
              </a:ext>
            </a:extLst>
          </p:cNvPr>
          <p:cNvSpPr/>
          <p:nvPr/>
        </p:nvSpPr>
        <p:spPr>
          <a:xfrm>
            <a:off x="6213052" y="3440427"/>
            <a:ext cx="986735" cy="517774"/>
          </a:xfrm>
          <a:prstGeom prst="flowChartDocumen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400" b="1" dirty="0">
                <a:solidFill>
                  <a:schemeClr val="tx1"/>
                </a:solidFill>
              </a:rPr>
              <a:t>遺産分割協議書作成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7DF0997F-62A5-4F6F-AA0A-6B550EE270C8}"/>
              </a:ext>
            </a:extLst>
          </p:cNvPr>
          <p:cNvCxnSpPr/>
          <p:nvPr/>
        </p:nvCxnSpPr>
        <p:spPr>
          <a:xfrm>
            <a:off x="5358926" y="3580287"/>
            <a:ext cx="76737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F23D173-5828-4D4F-BAF9-B8B3C9DFAE22}"/>
              </a:ext>
            </a:extLst>
          </p:cNvPr>
          <p:cNvCxnSpPr>
            <a:cxnSpLocks/>
          </p:cNvCxnSpPr>
          <p:nvPr/>
        </p:nvCxnSpPr>
        <p:spPr>
          <a:xfrm>
            <a:off x="5832629" y="3580287"/>
            <a:ext cx="0" cy="23056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86CBCF1-8671-436C-8EC2-97B2ABE1A250}"/>
              </a:ext>
            </a:extLst>
          </p:cNvPr>
          <p:cNvSpPr txBox="1"/>
          <p:nvPr/>
        </p:nvSpPr>
        <p:spPr>
          <a:xfrm>
            <a:off x="5416119" y="4788561"/>
            <a:ext cx="1167492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400" b="1" u="sng" dirty="0"/>
              <a:t>Ｈ</a:t>
            </a:r>
            <a:r>
              <a:rPr kumimoji="1" lang="en-US" altLang="ja-JP" sz="1400" b="1" u="sng" dirty="0"/>
              <a:t>16.1.16</a:t>
            </a:r>
            <a:r>
              <a:rPr kumimoji="1" lang="ja-JP" altLang="en-US" sz="1400" b="1" u="sng" dirty="0"/>
              <a:t>作成</a:t>
            </a: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F3A59F45-65C1-478B-B1A7-801163EB48BD}"/>
              </a:ext>
            </a:extLst>
          </p:cNvPr>
          <p:cNvSpPr/>
          <p:nvPr/>
        </p:nvSpPr>
        <p:spPr>
          <a:xfrm>
            <a:off x="7253051" y="3522440"/>
            <a:ext cx="318280" cy="20618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AEE5F308-0332-4F7B-9404-9E1A0A2633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595" y="3266297"/>
            <a:ext cx="922538" cy="691904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FC25B2F-DFBD-4508-A1BE-C4CCB150DA0B}"/>
              </a:ext>
            </a:extLst>
          </p:cNvPr>
          <p:cNvSpPr txBox="1"/>
          <p:nvPr/>
        </p:nvSpPr>
        <p:spPr>
          <a:xfrm>
            <a:off x="7332378" y="3044722"/>
            <a:ext cx="1899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u="sng" dirty="0">
                <a:solidFill>
                  <a:srgbClr val="FF0000"/>
                </a:solidFill>
              </a:rPr>
              <a:t>不動産相続登記未申請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02DD333D-4283-43C8-81E8-2CB6BFD592F3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165798E-6900-467B-A0AD-3B6ECD170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3451" y="139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4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D41F41-C33A-46F6-8A50-CE4972D7DD73}"/>
              </a:ext>
            </a:extLst>
          </p:cNvPr>
          <p:cNvSpPr txBox="1"/>
          <p:nvPr/>
        </p:nvSpPr>
        <p:spPr>
          <a:xfrm>
            <a:off x="168676" y="62140"/>
            <a:ext cx="962339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）遺産分割協議書作成後に死亡した場合の登記申請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遺産分割協議書作成後、登記申請する前に相続人が死亡し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た場合、作成済みの遺産分割協議書を使って登記申請するこ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とが可能です。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死亡した相続人の印鑑証明書があれば、それを添付して申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請することが可能です。相続登記の場合、印鑑証明書につい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ては有効期限はありません。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印鑑証明書がない場合、相続人（配偶者Ｄ、子Ｅ）からの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証明書を作成し、相続人の印鑑証明書を代用します。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登記申請は、名義人が亡くなっていますので、相続人（配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偶者Ｄ、子Ｅ）からの申請となります。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＊実際の手続きでは、専門の司法書士の先生に確認してください。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DD0C631-52F4-41CF-A00A-9876D83C6771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DF3C6E5-C996-4D55-9E1C-40A9F07AB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5710" y="968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0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20C542-40FD-41DB-A32B-6976B8EF1F0E}"/>
              </a:ext>
            </a:extLst>
          </p:cNvPr>
          <p:cNvSpPr txBox="1"/>
          <p:nvPr/>
        </p:nvSpPr>
        <p:spPr>
          <a:xfrm>
            <a:off x="213064" y="35506"/>
            <a:ext cx="951686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）遺産分割協議成立後、協議書作成の前に相続人が死亡した場合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の登記申請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遺産分割協議が成立した後、協議書作成前に相続人が死亡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したとしても遺産分割協議は有効です。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①の場合、亡くなった相続人の相続人全員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（配偶者Ｄ、子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Ｅ）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が「真正に遺産分割協議が成立したことの証明書」を作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成して印鑑証明書を添付します。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また、次男Ｃと相続人兼被相続人の相続人（Ｄ・Ｅ）による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遺産分割協議書を作成する方法も同様です。（次項の「数次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相続で説明します。）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本件の事例では、相続人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（配偶者Ｄ、子Ｅ）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が登記申請人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となります。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＊実際の手続きでは、専門の司法書士の先生に確認してください。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713C5C2-3ED7-4B76-B48E-3E84F92BACE3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1D2E9C0-394B-40B0-AD59-D27C72163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0028" y="4235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6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C5450AA-D727-4751-AB43-5F10594ABCBB}"/>
              </a:ext>
            </a:extLst>
          </p:cNvPr>
          <p:cNvSpPr txBox="1"/>
          <p:nvPr/>
        </p:nvSpPr>
        <p:spPr>
          <a:xfrm>
            <a:off x="62146" y="62141"/>
            <a:ext cx="979207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２．遺産分割協議の成立前に相続人が死亡した場合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被相続人の遺産相続が開始したあと、「遺産分割協議」や「相続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登記」を行わないうちに相続人の１人が死亡してしまい、次の遺産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相続が開始されてしまうことを「数次相続」と言います。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事例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父親Ｘが亡くなった後、相続人である母親Ａと長男Ｂ・次男Ｃの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３人が相続人であるが、遺産分割協議前に次男Ｃが亡くなりました。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次男Ｃには、配偶者Ｄと子どもＥがいます。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この場合、まず母親・長男・次男で遺産分割協議をすることにな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ります。しかし、既に相続人である次男はいないので、遺産分割協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議に次男が参加することはできません。　　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このような場合、父親の相続に関する遺産分割協議に次男の妻と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次男の子も参加することとなります。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つまり、母親・長男・次男の妻・次男の子が父親の遺産分割協議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に参加することとなります。</a:t>
            </a:r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21EC82B-1449-43FA-A14E-0EAA754E53FD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51BA1D4-168B-418C-BBDD-DD927208C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6024" y="968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5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175DE72-3613-41C0-AD30-EFB6B935296C}"/>
              </a:ext>
            </a:extLst>
          </p:cNvPr>
          <p:cNvSpPr txBox="1"/>
          <p:nvPr/>
        </p:nvSpPr>
        <p:spPr>
          <a:xfrm>
            <a:off x="44390" y="115407"/>
            <a:ext cx="4607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数次相続の事例イメージ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B7791FF-41C4-4198-9CEF-4FFF493D0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48" y="708001"/>
            <a:ext cx="970164" cy="97016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6E87D93-3CF8-4228-90ED-697DC5D5B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513" y="909407"/>
            <a:ext cx="877879" cy="87787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EE88383-829E-4BFE-96EC-BFEE2365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878" y="2723316"/>
            <a:ext cx="922467" cy="922467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EE02785-5D72-4ACA-B772-3391EA85C49A}"/>
              </a:ext>
            </a:extLst>
          </p:cNvPr>
          <p:cNvCxnSpPr>
            <a:cxnSpLocks/>
          </p:cNvCxnSpPr>
          <p:nvPr/>
        </p:nvCxnSpPr>
        <p:spPr>
          <a:xfrm>
            <a:off x="2296959" y="1782157"/>
            <a:ext cx="0" cy="6947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FB23BDB-14FC-4863-ADF8-4BCEF6C5B411}"/>
              </a:ext>
            </a:extLst>
          </p:cNvPr>
          <p:cNvSpPr txBox="1"/>
          <p:nvPr/>
        </p:nvSpPr>
        <p:spPr>
          <a:xfrm>
            <a:off x="1360028" y="558585"/>
            <a:ext cx="1355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</a:rPr>
              <a:t>H28.8.5</a:t>
            </a:r>
            <a:r>
              <a:rPr kumimoji="1" lang="ja-JP" altLang="en-US" sz="1600" b="1" dirty="0">
                <a:solidFill>
                  <a:srgbClr val="FF0000"/>
                </a:solidFill>
              </a:rPr>
              <a:t>死亡</a:t>
            </a: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409F93DB-0C85-4CFF-936F-4064CBE210BA}"/>
              </a:ext>
            </a:extLst>
          </p:cNvPr>
          <p:cNvCxnSpPr>
            <a:cxnSpLocks/>
          </p:cNvCxnSpPr>
          <p:nvPr/>
        </p:nvCxnSpPr>
        <p:spPr>
          <a:xfrm flipH="1">
            <a:off x="1984575" y="1061047"/>
            <a:ext cx="664610" cy="6510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>
            <a:extLst>
              <a:ext uri="{FF2B5EF4-FFF2-40B4-BE49-F238E27FC236}">
                <a16:creationId xmlns:a16="http://schemas.microsoft.com/office/drawing/2014/main" id="{FFA9EC7B-C7FF-4224-8AC6-D421B786FC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56" y="2383774"/>
            <a:ext cx="989749" cy="838934"/>
          </a:xfrm>
          <a:prstGeom prst="rect">
            <a:avLst/>
          </a:prstGeom>
        </p:spPr>
      </p:pic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20ADF51D-AD23-48EB-BDAF-D1363B8CD62D}"/>
              </a:ext>
            </a:extLst>
          </p:cNvPr>
          <p:cNvCxnSpPr>
            <a:cxnSpLocks/>
          </p:cNvCxnSpPr>
          <p:nvPr/>
        </p:nvCxnSpPr>
        <p:spPr>
          <a:xfrm flipH="1">
            <a:off x="5065454" y="3280838"/>
            <a:ext cx="5982" cy="3649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DAD48276-3D62-4C45-A5F2-5F232646E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26" y="3690796"/>
            <a:ext cx="928454" cy="92845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0289D76-4E39-4C01-9231-4C458270E128}"/>
              </a:ext>
            </a:extLst>
          </p:cNvPr>
          <p:cNvSpPr txBox="1"/>
          <p:nvPr/>
        </p:nvSpPr>
        <p:spPr>
          <a:xfrm flipH="1">
            <a:off x="3556990" y="3985746"/>
            <a:ext cx="1337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次男の妻Ｄ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8AD722E-E087-40A9-8E70-78C42FECB3D2}"/>
              </a:ext>
            </a:extLst>
          </p:cNvPr>
          <p:cNvSpPr txBox="1"/>
          <p:nvPr/>
        </p:nvSpPr>
        <p:spPr>
          <a:xfrm>
            <a:off x="3995678" y="2440706"/>
            <a:ext cx="777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次男Ｃ</a:t>
            </a: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A5FB608-1972-45A7-A5B1-57396E8863E5}"/>
              </a:ext>
            </a:extLst>
          </p:cNvPr>
          <p:cNvCxnSpPr>
            <a:cxnSpLocks/>
          </p:cNvCxnSpPr>
          <p:nvPr/>
        </p:nvCxnSpPr>
        <p:spPr>
          <a:xfrm>
            <a:off x="2333949" y="1783635"/>
            <a:ext cx="0" cy="6947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3920E98A-440B-407C-ACFE-F637836B4C88}"/>
              </a:ext>
            </a:extLst>
          </p:cNvPr>
          <p:cNvCxnSpPr>
            <a:cxnSpLocks/>
          </p:cNvCxnSpPr>
          <p:nvPr/>
        </p:nvCxnSpPr>
        <p:spPr>
          <a:xfrm>
            <a:off x="2333949" y="2127665"/>
            <a:ext cx="1012933" cy="10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06D9A93E-8022-4D49-ABAE-F2F13B6DDBF7}"/>
              </a:ext>
            </a:extLst>
          </p:cNvPr>
          <p:cNvCxnSpPr>
            <a:cxnSpLocks/>
          </p:cNvCxnSpPr>
          <p:nvPr/>
        </p:nvCxnSpPr>
        <p:spPr>
          <a:xfrm>
            <a:off x="3382392" y="1417812"/>
            <a:ext cx="0" cy="14719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FA914FF-4E0A-4936-8F14-48BCB767FE80}"/>
              </a:ext>
            </a:extLst>
          </p:cNvPr>
          <p:cNvSpPr txBox="1"/>
          <p:nvPr/>
        </p:nvSpPr>
        <p:spPr>
          <a:xfrm>
            <a:off x="1398629" y="927852"/>
            <a:ext cx="748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</a:rPr>
              <a:t>父親Ｘ</a:t>
            </a: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1BA5E868-F3C6-40CC-9C45-D07375560CA6}"/>
              </a:ext>
            </a:extLst>
          </p:cNvPr>
          <p:cNvCxnSpPr>
            <a:cxnSpLocks/>
          </p:cNvCxnSpPr>
          <p:nvPr/>
        </p:nvCxnSpPr>
        <p:spPr>
          <a:xfrm>
            <a:off x="3355689" y="1417812"/>
            <a:ext cx="13426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8B92E11-5034-47D1-8E78-83BAE3673620}"/>
              </a:ext>
            </a:extLst>
          </p:cNvPr>
          <p:cNvSpPr txBox="1"/>
          <p:nvPr/>
        </p:nvSpPr>
        <p:spPr>
          <a:xfrm>
            <a:off x="4304918" y="2065701"/>
            <a:ext cx="1296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</a:rPr>
              <a:t>H30.3.12</a:t>
            </a:r>
            <a:r>
              <a:rPr kumimoji="1" lang="ja-JP" altLang="en-US" sz="1300" b="1" dirty="0">
                <a:solidFill>
                  <a:srgbClr val="FF0000"/>
                </a:solidFill>
              </a:rPr>
              <a:t>死亡</a:t>
            </a: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C8E259C5-BB09-4A45-93CC-FD1B355258B8}"/>
              </a:ext>
            </a:extLst>
          </p:cNvPr>
          <p:cNvCxnSpPr>
            <a:cxnSpLocks/>
          </p:cNvCxnSpPr>
          <p:nvPr/>
        </p:nvCxnSpPr>
        <p:spPr>
          <a:xfrm flipH="1">
            <a:off x="5102442" y="3286371"/>
            <a:ext cx="5982" cy="3649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35CCE2A0-2FD5-49D3-9755-BFFA05AF8031}"/>
              </a:ext>
            </a:extLst>
          </p:cNvPr>
          <p:cNvCxnSpPr>
            <a:cxnSpLocks/>
          </p:cNvCxnSpPr>
          <p:nvPr/>
        </p:nvCxnSpPr>
        <p:spPr>
          <a:xfrm flipV="1">
            <a:off x="5099438" y="3463310"/>
            <a:ext cx="1461159" cy="14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図 34">
            <a:extLst>
              <a:ext uri="{FF2B5EF4-FFF2-40B4-BE49-F238E27FC236}">
                <a16:creationId xmlns:a16="http://schemas.microsoft.com/office/drawing/2014/main" id="{6D1371D7-D233-4ACD-AA10-E345FA0F16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56" y="2465265"/>
            <a:ext cx="849065" cy="849065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5E11C00-AFA7-4BD6-82A3-1C9D29B788E8}"/>
              </a:ext>
            </a:extLst>
          </p:cNvPr>
          <p:cNvSpPr txBox="1"/>
          <p:nvPr/>
        </p:nvSpPr>
        <p:spPr>
          <a:xfrm>
            <a:off x="1320165" y="3018565"/>
            <a:ext cx="784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母親Ａ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097578D-58D0-498A-B195-3015D1A45013}"/>
              </a:ext>
            </a:extLst>
          </p:cNvPr>
          <p:cNvSpPr txBox="1"/>
          <p:nvPr/>
        </p:nvSpPr>
        <p:spPr>
          <a:xfrm>
            <a:off x="3717740" y="974054"/>
            <a:ext cx="791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長男Ｂ</a:t>
            </a:r>
          </a:p>
        </p:txBody>
      </p: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7DF104C3-1EE4-4F5E-BEC1-10C0A6BB0FB0}"/>
              </a:ext>
            </a:extLst>
          </p:cNvPr>
          <p:cNvCxnSpPr>
            <a:cxnSpLocks/>
          </p:cNvCxnSpPr>
          <p:nvPr/>
        </p:nvCxnSpPr>
        <p:spPr>
          <a:xfrm flipH="1">
            <a:off x="4738134" y="2383774"/>
            <a:ext cx="696924" cy="8478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189F9C5-226E-4ED4-97DB-42158982C95F}"/>
              </a:ext>
            </a:extLst>
          </p:cNvPr>
          <p:cNvSpPr txBox="1"/>
          <p:nvPr/>
        </p:nvSpPr>
        <p:spPr>
          <a:xfrm flipH="1">
            <a:off x="5842521" y="3106456"/>
            <a:ext cx="1180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次男の子Ｅ</a:t>
            </a:r>
          </a:p>
        </p:txBody>
      </p: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D3DB0B80-9D70-4DCD-A5EB-BD3C4524DBA1}"/>
              </a:ext>
            </a:extLst>
          </p:cNvPr>
          <p:cNvCxnSpPr>
            <a:cxnSpLocks/>
          </p:cNvCxnSpPr>
          <p:nvPr/>
        </p:nvCxnSpPr>
        <p:spPr>
          <a:xfrm>
            <a:off x="3376682" y="2891992"/>
            <a:ext cx="13894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B9B60B4-741F-4D17-ABC9-83F6BBBB1F3F}"/>
              </a:ext>
            </a:extLst>
          </p:cNvPr>
          <p:cNvSpPr txBox="1"/>
          <p:nvPr/>
        </p:nvSpPr>
        <p:spPr>
          <a:xfrm>
            <a:off x="467648" y="4721282"/>
            <a:ext cx="9159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＊この場合、遺産分割協議に参加する相続人は、母親・長男・次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男の妻・次男の子の５人となります。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＊法定相続分は、母親が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1/2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、長男が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1/4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、次男の妻が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1/8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、次男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の子が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1/8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となります。</a:t>
            </a:r>
            <a:endParaRPr kumimoji="1" lang="ja-JP" altLang="en-US" sz="24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AC1D632C-A4C3-4F2D-9443-96C757F95CA8}"/>
              </a:ext>
            </a:extLst>
          </p:cNvPr>
          <p:cNvSpPr txBox="1"/>
          <p:nvPr/>
        </p:nvSpPr>
        <p:spPr>
          <a:xfrm>
            <a:off x="467648" y="5044467"/>
            <a:ext cx="9309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1AFAA4D3-BA71-42BB-AAC4-7EC39B2A96EA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9E19714D-7507-473F-A285-01EF294D8A73}"/>
              </a:ext>
            </a:extLst>
          </p:cNvPr>
          <p:cNvSpPr txBox="1"/>
          <p:nvPr/>
        </p:nvSpPr>
        <p:spPr>
          <a:xfrm>
            <a:off x="5842522" y="1097129"/>
            <a:ext cx="3878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・一次相続人：母親、長男、次男</a:t>
            </a:r>
            <a:endParaRPr kumimoji="1" lang="en-US" altLang="ja-JP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・二次相続人：次男の妻、次男の子</a:t>
            </a:r>
          </a:p>
        </p:txBody>
      </p:sp>
      <p:sp>
        <p:nvSpPr>
          <p:cNvPr id="63" name="矢印: 五方向 62">
            <a:extLst>
              <a:ext uri="{FF2B5EF4-FFF2-40B4-BE49-F238E27FC236}">
                <a16:creationId xmlns:a16="http://schemas.microsoft.com/office/drawing/2014/main" id="{677C75DF-BC37-4199-9C89-0A40D82B66E8}"/>
              </a:ext>
            </a:extLst>
          </p:cNvPr>
          <p:cNvSpPr/>
          <p:nvPr/>
        </p:nvSpPr>
        <p:spPr>
          <a:xfrm>
            <a:off x="2715152" y="769924"/>
            <a:ext cx="841839" cy="310006"/>
          </a:xfrm>
          <a:prstGeom prst="homePlate">
            <a:avLst>
              <a:gd name="adj" fmla="val 2996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200" b="1" dirty="0">
                <a:solidFill>
                  <a:srgbClr val="FF0000"/>
                </a:solidFill>
                <a:latin typeface="AR Brush3 SemiBold" panose="020B0703010101010101" pitchFamily="34" charset="0"/>
                <a:ea typeface="AR Pゴシック体S" panose="020B0A00000000000000" pitchFamily="50" charset="-128"/>
              </a:rPr>
              <a:t>一次相続</a:t>
            </a:r>
          </a:p>
        </p:txBody>
      </p:sp>
      <p:sp>
        <p:nvSpPr>
          <p:cNvPr id="64" name="矢印: 五方向 63">
            <a:extLst>
              <a:ext uri="{FF2B5EF4-FFF2-40B4-BE49-F238E27FC236}">
                <a16:creationId xmlns:a16="http://schemas.microsoft.com/office/drawing/2014/main" id="{A1081E24-4414-45FB-9615-225E5973785D}"/>
              </a:ext>
            </a:extLst>
          </p:cNvPr>
          <p:cNvSpPr/>
          <p:nvPr/>
        </p:nvSpPr>
        <p:spPr>
          <a:xfrm>
            <a:off x="5623596" y="2285703"/>
            <a:ext cx="841839" cy="310006"/>
          </a:xfrm>
          <a:prstGeom prst="homePlate">
            <a:avLst>
              <a:gd name="adj" fmla="val 2996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200" b="1" dirty="0">
                <a:solidFill>
                  <a:srgbClr val="FF0000"/>
                </a:solidFill>
                <a:latin typeface="ARゴシック体S" panose="020B0A09000000000000" pitchFamily="49" charset="-128"/>
                <a:ea typeface="ARゴシック体S" panose="020B0A09000000000000" pitchFamily="49" charset="-128"/>
              </a:rPr>
              <a:t>二次相続</a:t>
            </a:r>
          </a:p>
        </p:txBody>
      </p:sp>
      <p:pic>
        <p:nvPicPr>
          <p:cNvPr id="7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FD86B72-1005-4D75-9BB7-7CE7DEDF2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52927" y="677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1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3FEFDD1-BCBF-4E2D-B332-A68216C27351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BB5411C-DDC9-4A5E-BDA9-33ABB3A2277B}"/>
              </a:ext>
            </a:extLst>
          </p:cNvPr>
          <p:cNvSpPr txBox="1"/>
          <p:nvPr/>
        </p:nvSpPr>
        <p:spPr>
          <a:xfrm>
            <a:off x="112115" y="79899"/>
            <a:ext cx="9722863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２－１．数次相続の遺産分割協議書作成と相続関係説明図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不動産の相続登記申請や金融機関への相続届の手続きでは、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「遺産分割協議書」や「相続関係説明図（法定相続情報）」等が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必要となります。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）遺産分割協議書作成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数次相続の場合、遺産部分割協議書を２通作成する方法と、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１通にまとめる方法があります。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①　２通作成する方法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各相続について遺産分割をして、遺産分割協議書を作成す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る方法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＊一次相続と二次相続人が重ならない場合は、別個に作成す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るほうが分かりやすいと思います。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（例：祖父が亡くなり、次に父が亡くなって、祖父の相続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人は祖母、父の相続人は母と子どもたちの場合等）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FD5942F-8E20-4652-B076-5AD5B3E64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9660" y="5567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5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4DAC341-4DBB-4A8B-9F64-C73C74276E62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9122644-E279-4CED-A128-84F990ABFAEA}"/>
              </a:ext>
            </a:extLst>
          </p:cNvPr>
          <p:cNvSpPr txBox="1"/>
          <p:nvPr/>
        </p:nvSpPr>
        <p:spPr>
          <a:xfrm>
            <a:off x="159798" y="195309"/>
            <a:ext cx="96411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②　１通にまとめる方法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複数の相続についてまとめて遺産分割をして、遺産分割協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議書も１通に統一する方法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＊一次相続と二次相続の相続人が重ならない場合はまとめる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方が分かりやすいと思います。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（例：父が亡くなり、次に母が亡くなって、父母間の子供た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ちが相続する場合等）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BBCD73B-1632-420D-A298-CDE203245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1690" y="968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9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0448C2D-5708-44A8-800A-FD99EA95FADA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B65C79D-DC14-42D1-A31B-49136AF82D1D}"/>
              </a:ext>
            </a:extLst>
          </p:cNvPr>
          <p:cNvSpPr txBox="1"/>
          <p:nvPr/>
        </p:nvSpPr>
        <p:spPr>
          <a:xfrm>
            <a:off x="225710" y="124284"/>
            <a:ext cx="96270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（２）相続関係説明図（法定相続情報）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相続関係説明図は、これまで、専門家などが作成しておりま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したが、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2017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年の法律改正により、「法定相続情報証明制度」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が開始されました。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複数の金融機関や登記申請等を行う場合は、この制度を利用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すると便利です。各種相続手続きでその都度、関係者の戸籍謄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本等を何度も出し直す必要がなくなりました。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法定相続情報では、被相続人単位に相続図を作成する（２通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作成する方法）こととなっています。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今回の事例を使って、「相続関係説明図」と「法定相続情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報」の二つの場合を見てみましょう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02473BC-9727-479A-BD8E-C26E1B5F4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3644" y="1797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2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レトロスペクト</Template>
  <TotalTime>757</TotalTime>
  <Words>2458</Words>
  <Application>Microsoft Office PowerPoint</Application>
  <PresentationFormat>A4 210 x 297 mm</PresentationFormat>
  <Paragraphs>234</Paragraphs>
  <Slides>13</Slides>
  <Notes>0</Notes>
  <HiddenSlides>0</HiddenSlides>
  <MMClips>13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9" baseType="lpstr">
      <vt:lpstr>ARゴシック体S</vt:lpstr>
      <vt:lpstr>UD デジタル 教科書体 N-R</vt:lpstr>
      <vt:lpstr>AR Brush3 SemiBold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81</cp:revision>
  <dcterms:created xsi:type="dcterms:W3CDTF">2020-12-16T06:25:24Z</dcterms:created>
  <dcterms:modified xsi:type="dcterms:W3CDTF">2021-05-18T03:05:41Z</dcterms:modified>
</cp:coreProperties>
</file>