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ugamura-m@outlook.jp" initials="t" lastIdx="1" clrIdx="0">
    <p:extLst>
      <p:ext uri="{19B8F6BF-5375-455C-9EA6-DF929625EA0E}">
        <p15:presenceInfo xmlns:p15="http://schemas.microsoft.com/office/powerpoint/2012/main" userId="cbf932051ab9ef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5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6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92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51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69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75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5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76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58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92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7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49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53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D9E6DE6-5015-4FA6-A819-1D90B11A9D03}" type="datetimeFigureOut">
              <a:rPr kumimoji="1" lang="ja-JP" altLang="en-US" smtClean="0"/>
              <a:t>2021/2/9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74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B62D82-CC69-4606-9960-06EB4C5C0DC8}"/>
              </a:ext>
            </a:extLst>
          </p:cNvPr>
          <p:cNvSpPr/>
          <p:nvPr/>
        </p:nvSpPr>
        <p:spPr>
          <a:xfrm>
            <a:off x="799896" y="2371716"/>
            <a:ext cx="85411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相続人が亡くなっている場合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の相続手続き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B110B91-0669-40F1-9104-6E8C6C35B92E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956706F-568A-4B29-9347-C6C2E6C01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9581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0CFED9-7AAF-4D2D-8CFD-F075E505CE88}"/>
              </a:ext>
            </a:extLst>
          </p:cNvPr>
          <p:cNvSpPr txBox="1"/>
          <p:nvPr/>
        </p:nvSpPr>
        <p:spPr>
          <a:xfrm>
            <a:off x="150920" y="142043"/>
            <a:ext cx="9641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）法定相続情報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複数の金融機関や不動産の相続の届けが必要な場合は、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続情報一覧図の写しを利用することで，戸除籍謄本等の束を何度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も出し直す必要がなくなります。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40D1C-2803-43FC-BED2-08449E8B5D64}"/>
              </a:ext>
            </a:extLst>
          </p:cNvPr>
          <p:cNvSpPr txBox="1"/>
          <p:nvPr/>
        </p:nvSpPr>
        <p:spPr>
          <a:xfrm>
            <a:off x="68728" y="2210871"/>
            <a:ext cx="4902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最後の住所　愛媛県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今治市市南宝来町</a:t>
            </a:r>
            <a:r>
              <a:rPr lang="en-US" altLang="ja-JP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丁目</a:t>
            </a:r>
            <a:r>
              <a:rPr lang="en-US" altLang="ja-JP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番地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最後の本籍　愛媛県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今治市市南宝来町</a:t>
            </a:r>
            <a:r>
              <a:rPr lang="en-US" altLang="ja-JP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丁目</a:t>
            </a:r>
            <a:r>
              <a:rPr lang="en-US" altLang="ja-JP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番地</a:t>
            </a:r>
            <a:endParaRPr lang="en-US" altLang="ja-JP" sz="1400" b="1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出生　　　昭和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　　　令和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（被相続人）</a:t>
            </a:r>
            <a:endParaRPr kumimoji="1" lang="en-US" altLang="ja-JP" sz="1400" b="1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法務　太郎　　</a:t>
            </a:r>
            <a:endParaRPr lang="en-US" altLang="ja-JP" sz="1400" b="1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C087ED-04D0-4A29-892B-4B56CD9A3145}"/>
              </a:ext>
            </a:extLst>
          </p:cNvPr>
          <p:cNvSpPr txBox="1"/>
          <p:nvPr/>
        </p:nvSpPr>
        <p:spPr>
          <a:xfrm>
            <a:off x="53685" y="4585573"/>
            <a:ext cx="4115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住所　</a:t>
            </a:r>
            <a:r>
              <a:rPr kumimoji="1" lang="ja-JP" altLang="en-US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</a:t>
            </a:r>
            <a:r>
              <a:rPr lang="ja-JP" altLang="en-US" sz="13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今治市南宝来町３丁目１５番地</a:t>
            </a:r>
            <a:endParaRPr lang="en-US" altLang="ja-JP" sz="1300" b="1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　　昭和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400" b="1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（妻）</a:t>
            </a:r>
            <a:endParaRPr kumimoji="1" lang="en-US" altLang="ja-JP" sz="1400" b="1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法務　花子</a:t>
            </a:r>
            <a:endParaRPr kumimoji="1" lang="ja-JP" altLang="en-US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9E2D2D-338B-47F1-9AA6-D15D3B8EB852}"/>
              </a:ext>
            </a:extLst>
          </p:cNvPr>
          <p:cNvSpPr txBox="1"/>
          <p:nvPr/>
        </p:nvSpPr>
        <p:spPr>
          <a:xfrm>
            <a:off x="3844032" y="3168597"/>
            <a:ext cx="52555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松山市古三津３丁目１５６番地５号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（長男）　法務一郎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908A3B-61A2-4B4D-ACE6-F820832A8907}"/>
              </a:ext>
            </a:extLst>
          </p:cNvPr>
          <p:cNvSpPr txBox="1"/>
          <p:nvPr/>
        </p:nvSpPr>
        <p:spPr>
          <a:xfrm>
            <a:off x="6071840" y="4007753"/>
            <a:ext cx="3839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愛媛県今治市高市甲１８６番地５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号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（孫・代襲者）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　健太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8103E0-8C64-4762-A330-552E28B572A6}"/>
              </a:ext>
            </a:extLst>
          </p:cNvPr>
          <p:cNvSpPr txBox="1"/>
          <p:nvPr/>
        </p:nvSpPr>
        <p:spPr>
          <a:xfrm>
            <a:off x="3686980" y="4686065"/>
            <a:ext cx="269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被代襲者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（令和元年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日死亡）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B48818-6FDE-4C8F-911C-D95F6D62A9C8}"/>
              </a:ext>
            </a:extLst>
          </p:cNvPr>
          <p:cNvSpPr txBox="1"/>
          <p:nvPr/>
        </p:nvSpPr>
        <p:spPr>
          <a:xfrm>
            <a:off x="2800577" y="1732738"/>
            <a:ext cx="41017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　法務太郎　法定相続情報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752DD91-66F3-484E-BCBC-032AD16DA89E}"/>
              </a:ext>
            </a:extLst>
          </p:cNvPr>
          <p:cNvCxnSpPr>
            <a:cxnSpLocks/>
          </p:cNvCxnSpPr>
          <p:nvPr/>
        </p:nvCxnSpPr>
        <p:spPr>
          <a:xfrm>
            <a:off x="1019856" y="3699305"/>
            <a:ext cx="0" cy="897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F92C82E-B705-4CFE-AB0C-19D1C21D7725}"/>
              </a:ext>
            </a:extLst>
          </p:cNvPr>
          <p:cNvCxnSpPr>
            <a:cxnSpLocks/>
          </p:cNvCxnSpPr>
          <p:nvPr/>
        </p:nvCxnSpPr>
        <p:spPr>
          <a:xfrm>
            <a:off x="1049424" y="3687929"/>
            <a:ext cx="0" cy="897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888F1CD-8B3F-46FD-BA0E-21423D7148AF}"/>
              </a:ext>
            </a:extLst>
          </p:cNvPr>
          <p:cNvCxnSpPr>
            <a:cxnSpLocks/>
          </p:cNvCxnSpPr>
          <p:nvPr/>
        </p:nvCxnSpPr>
        <p:spPr>
          <a:xfrm flipV="1">
            <a:off x="1049424" y="4120742"/>
            <a:ext cx="2475011" cy="1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D4C79C6C-6968-4F64-9401-1359E95D9772}"/>
              </a:ext>
            </a:extLst>
          </p:cNvPr>
          <p:cNvCxnSpPr>
            <a:cxnSpLocks/>
          </p:cNvCxnSpPr>
          <p:nvPr/>
        </p:nvCxnSpPr>
        <p:spPr>
          <a:xfrm>
            <a:off x="3524435" y="3429000"/>
            <a:ext cx="0" cy="14138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A6A6B70-0172-4468-9692-CB1DDFAFE2FF}"/>
              </a:ext>
            </a:extLst>
          </p:cNvPr>
          <p:cNvCxnSpPr>
            <a:cxnSpLocks/>
          </p:cNvCxnSpPr>
          <p:nvPr/>
        </p:nvCxnSpPr>
        <p:spPr>
          <a:xfrm>
            <a:off x="3524435" y="3429000"/>
            <a:ext cx="2485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0EFF4E5-AF70-406B-A724-4C8C14152523}"/>
              </a:ext>
            </a:extLst>
          </p:cNvPr>
          <p:cNvCxnSpPr>
            <a:cxnSpLocks/>
          </p:cNvCxnSpPr>
          <p:nvPr/>
        </p:nvCxnSpPr>
        <p:spPr>
          <a:xfrm>
            <a:off x="3524435" y="4842897"/>
            <a:ext cx="2485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4AFAF8EA-557F-438B-A9AF-371B13C978F7}"/>
              </a:ext>
            </a:extLst>
          </p:cNvPr>
          <p:cNvCxnSpPr>
            <a:cxnSpLocks/>
          </p:cNvCxnSpPr>
          <p:nvPr/>
        </p:nvCxnSpPr>
        <p:spPr>
          <a:xfrm>
            <a:off x="4851428" y="4774657"/>
            <a:ext cx="1530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5F969A4-AB72-4542-A669-A843BCAA45C3}"/>
              </a:ext>
            </a:extLst>
          </p:cNvPr>
          <p:cNvSpPr/>
          <p:nvPr/>
        </p:nvSpPr>
        <p:spPr>
          <a:xfrm>
            <a:off x="5992428" y="5406501"/>
            <a:ext cx="3613212" cy="7968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作成日　令和〇年〇月〇日</a:t>
            </a:r>
            <a:endParaRPr kumimoji="1" lang="en-US" altLang="ja-JP" sz="14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作成者住所　愛媛県〇〇市〇〇町〇番地</a:t>
            </a:r>
            <a:endParaRPr kumimoji="1" lang="en-US" altLang="ja-JP" sz="14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作成者　　〇〇　〇〇　　印</a:t>
            </a:r>
          </a:p>
        </p:txBody>
      </p:sp>
      <p:pic>
        <p:nvPicPr>
          <p:cNvPr id="9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E93A230-5720-444B-BA03-34A046FAB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3298" y="103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D0B84D-C12E-4B71-8CB9-C2E7EC892226}"/>
              </a:ext>
            </a:extLst>
          </p:cNvPr>
          <p:cNvSpPr txBox="1"/>
          <p:nvPr/>
        </p:nvSpPr>
        <p:spPr>
          <a:xfrm>
            <a:off x="124287" y="159799"/>
            <a:ext cx="966778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（３）遺産分割協議書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本件では、被相続人法務太郎より先に相続人である次男の法務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二郎が亡くなっているので、孫である代襲相続人の法務健太が相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続人として遺産分割協議に参加します。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通常の遺産分割協議書を作成し、署名欄に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「住　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（被代襲者　法務二郎）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法務　健太　　　　実印」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と記入し、実印の押印と印鑑証明を添付します。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不動産登記の場合、代襲関係を表示せず通常の相続人表示で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問題ないと言われています。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登記に関しては、専門の司法書士の先生にお問い合わせ願いま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40BC9EA-B3A1-4914-8AAA-4E295513D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4529" y="159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9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BAD861-3D1D-45CC-B50A-B0A1DF0B627A}"/>
              </a:ext>
            </a:extLst>
          </p:cNvPr>
          <p:cNvSpPr txBox="1"/>
          <p:nvPr/>
        </p:nvSpPr>
        <p:spPr>
          <a:xfrm>
            <a:off x="151713" y="83152"/>
            <a:ext cx="936594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■　相続人が亡くなっている場合の相続手続きについて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遺産分割協議や不動産登記などの手続きが完了または実行され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る前に相続人が亡くなった場合の相続手続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被相続人が亡くなる前に既に相続人が死亡していた場合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被相続人が亡くなった後に相続人が死亡した場合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被相続人が亡くなる前に相続人が既に死亡していた場合</a:t>
            </a:r>
            <a:endParaRPr kumimoji="1" lang="en-US" altLang="ja-JP" sz="2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民法８８７条、８８９条の代襲相続（だいしゅうそうぞく）の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規定が適用されます。代襲相続とは、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被相続人より先に相続人が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亡くなっている場合に、被相続人から見て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孫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ひ孫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甥、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姪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等が相続財産を受け継ぐことをいいます。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本来、相続では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配偶者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子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兄弟姉妹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と法律で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決められた法定相続人がいます。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ただし、この法定相続人が被相続人より先に亡くなっている場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合は、孫などが相続することになるのです。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A67163-5A8E-4E29-8D6D-2E3C19CD2AC1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C57564D-D671-4EB3-A762-BA2E74015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660" y="1168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23D5D8-932B-448C-BC23-5B88055D6008}"/>
              </a:ext>
            </a:extLst>
          </p:cNvPr>
          <p:cNvSpPr txBox="1"/>
          <p:nvPr/>
        </p:nvSpPr>
        <p:spPr>
          <a:xfrm>
            <a:off x="150920" y="35507"/>
            <a:ext cx="967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１．</a:t>
            </a:r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被相続人の「孫」「ひ孫」などの直系卑属が代襲相続人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となる場合</a:t>
            </a:r>
            <a:endParaRPr kumimoji="1" lang="ja-JP" altLang="en-US" sz="28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265CCB-CE47-469F-8F26-135C1EB50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2" y="1685137"/>
            <a:ext cx="1073567" cy="10735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0F1C409-ACC4-4129-90E9-9D8C265E9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34" y="3083795"/>
            <a:ext cx="838611" cy="8386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6A7958-6118-41C0-A5B1-FB4039EAD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97" y="1839026"/>
            <a:ext cx="927831" cy="927831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129168B-1F77-4CFC-92D9-2610D55380AC}"/>
              </a:ext>
            </a:extLst>
          </p:cNvPr>
          <p:cNvCxnSpPr>
            <a:cxnSpLocks/>
          </p:cNvCxnSpPr>
          <p:nvPr/>
        </p:nvCxnSpPr>
        <p:spPr>
          <a:xfrm flipV="1">
            <a:off x="1465238" y="2580063"/>
            <a:ext cx="1184903" cy="39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1AE9D68-3D57-4600-9B63-F274A0BCF5DC}"/>
              </a:ext>
            </a:extLst>
          </p:cNvPr>
          <p:cNvCxnSpPr>
            <a:cxnSpLocks/>
          </p:cNvCxnSpPr>
          <p:nvPr/>
        </p:nvCxnSpPr>
        <p:spPr>
          <a:xfrm flipV="1">
            <a:off x="1465238" y="2543156"/>
            <a:ext cx="1184903" cy="10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A182C020-5BF1-47D8-B4FE-04C8ABF93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20" y="4663448"/>
            <a:ext cx="980262" cy="980262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69997BE-4565-4C3B-8627-EC35E28FBDF6}"/>
              </a:ext>
            </a:extLst>
          </p:cNvPr>
          <p:cNvCxnSpPr>
            <a:cxnSpLocks/>
          </p:cNvCxnSpPr>
          <p:nvPr/>
        </p:nvCxnSpPr>
        <p:spPr>
          <a:xfrm flipH="1">
            <a:off x="2041640" y="2580063"/>
            <a:ext cx="16049" cy="46447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C5FC0A2-7F64-4FB2-85B7-49862C6A56C4}"/>
              </a:ext>
            </a:extLst>
          </p:cNvPr>
          <p:cNvCxnSpPr>
            <a:cxnSpLocks/>
          </p:cNvCxnSpPr>
          <p:nvPr/>
        </p:nvCxnSpPr>
        <p:spPr>
          <a:xfrm flipH="1">
            <a:off x="2711341" y="3503100"/>
            <a:ext cx="10361" cy="119275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2552E2-C59A-42CC-8F31-3BC87E38F7C1}"/>
              </a:ext>
            </a:extLst>
          </p:cNvPr>
          <p:cNvSpPr txBox="1"/>
          <p:nvPr/>
        </p:nvSpPr>
        <p:spPr>
          <a:xfrm>
            <a:off x="295029" y="2829091"/>
            <a:ext cx="142735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500" b="1" dirty="0">
                <a:solidFill>
                  <a:srgbClr val="FF0000"/>
                </a:solidFill>
              </a:rPr>
              <a:t>父　被相続人Ａ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1DD9F9-784E-433A-B461-5003506E7670}"/>
              </a:ext>
            </a:extLst>
          </p:cNvPr>
          <p:cNvSpPr txBox="1"/>
          <p:nvPr/>
        </p:nvSpPr>
        <p:spPr>
          <a:xfrm>
            <a:off x="2532039" y="2789021"/>
            <a:ext cx="96579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500" b="1" dirty="0"/>
              <a:t>配偶者</a:t>
            </a:r>
            <a:endParaRPr kumimoji="1" lang="en-US" altLang="ja-JP" sz="1500" b="1" dirty="0"/>
          </a:p>
          <a:p>
            <a:r>
              <a:rPr kumimoji="1" lang="ja-JP" altLang="en-US" sz="1500" b="1" dirty="0"/>
              <a:t>相続人Ｂ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4BEC33C-3260-45F3-81F0-0E5E7A40CF39}"/>
              </a:ext>
            </a:extLst>
          </p:cNvPr>
          <p:cNvSpPr txBox="1"/>
          <p:nvPr/>
        </p:nvSpPr>
        <p:spPr>
          <a:xfrm>
            <a:off x="1289192" y="3950432"/>
            <a:ext cx="134983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kumimoji="1" lang="ja-JP" altLang="en-US" sz="14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9CFC5E8-8B6A-45D8-86C6-B9E2DF5E2FE8}"/>
              </a:ext>
            </a:extLst>
          </p:cNvPr>
          <p:cNvSpPr txBox="1"/>
          <p:nvPr/>
        </p:nvSpPr>
        <p:spPr>
          <a:xfrm>
            <a:off x="2096297" y="5728134"/>
            <a:ext cx="1540150" cy="4462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/>
              <a:t>被</a:t>
            </a:r>
            <a:r>
              <a:rPr kumimoji="1" lang="ja-JP" altLang="en-US" sz="1500" b="1" dirty="0"/>
              <a:t>相続人</a:t>
            </a:r>
            <a:r>
              <a:rPr kumimoji="1" lang="ja-JP" altLang="en-US" sz="1400" b="1" dirty="0"/>
              <a:t>の孫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代襲相続人Ｄ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599030-C903-4827-8407-18C5990FA91C}"/>
              </a:ext>
            </a:extLst>
          </p:cNvPr>
          <p:cNvSpPr txBox="1"/>
          <p:nvPr/>
        </p:nvSpPr>
        <p:spPr>
          <a:xfrm>
            <a:off x="499132" y="1496230"/>
            <a:ext cx="165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>
                <a:solidFill>
                  <a:srgbClr val="FF0000"/>
                </a:solidFill>
              </a:rPr>
              <a:t>H20.12.15</a:t>
            </a:r>
            <a:r>
              <a:rPr kumimoji="1" lang="ja-JP" altLang="en-US" sz="1600" b="1" u="sng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5DEBA73-99D2-4D06-9C76-FAC8A928EC9D}"/>
              </a:ext>
            </a:extLst>
          </p:cNvPr>
          <p:cNvCxnSpPr>
            <a:cxnSpLocks/>
          </p:cNvCxnSpPr>
          <p:nvPr/>
        </p:nvCxnSpPr>
        <p:spPr>
          <a:xfrm flipH="1">
            <a:off x="791417" y="1970843"/>
            <a:ext cx="779930" cy="734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E971852-0AE2-4A14-A090-CF9BFF147A4C}"/>
              </a:ext>
            </a:extLst>
          </p:cNvPr>
          <p:cNvCxnSpPr>
            <a:cxnSpLocks/>
          </p:cNvCxnSpPr>
          <p:nvPr/>
        </p:nvCxnSpPr>
        <p:spPr>
          <a:xfrm flipH="1">
            <a:off x="1665807" y="3150953"/>
            <a:ext cx="774790" cy="7160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01282A-7B9A-4F74-A230-528A69772403}"/>
              </a:ext>
            </a:extLst>
          </p:cNvPr>
          <p:cNvSpPr txBox="1"/>
          <p:nvPr/>
        </p:nvSpPr>
        <p:spPr>
          <a:xfrm>
            <a:off x="257312" y="3271946"/>
            <a:ext cx="1923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u="sng" dirty="0">
                <a:solidFill>
                  <a:srgbClr val="FF0000"/>
                </a:solidFill>
              </a:rPr>
              <a:t>長男　被代襲者Ｃ</a:t>
            </a:r>
            <a:endParaRPr kumimoji="1" lang="en-US" altLang="ja-JP" sz="1500" b="1" u="sng" dirty="0">
              <a:solidFill>
                <a:srgbClr val="FF0000"/>
              </a:solidFill>
            </a:endParaRPr>
          </a:p>
          <a:p>
            <a:r>
              <a:rPr kumimoji="1" lang="en-US" altLang="ja-JP" sz="1500" b="1" u="sng" dirty="0">
                <a:solidFill>
                  <a:srgbClr val="FF0000"/>
                </a:solidFill>
              </a:rPr>
              <a:t>H19.12.15</a:t>
            </a:r>
            <a:r>
              <a:rPr kumimoji="1" lang="ja-JP" altLang="en-US" sz="1500" b="1" u="sng" dirty="0">
                <a:solidFill>
                  <a:srgbClr val="FF0000"/>
                </a:solidFill>
              </a:rPr>
              <a:t>死亡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87775ED-378D-4693-A65B-FFEF0D05CA33}"/>
              </a:ext>
            </a:extLst>
          </p:cNvPr>
          <p:cNvSpPr txBox="1"/>
          <p:nvPr/>
        </p:nvSpPr>
        <p:spPr>
          <a:xfrm>
            <a:off x="149108" y="853629"/>
            <a:ext cx="49516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孫が代襲相続人になるケース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lang="ja-JP" altLang="en-US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99DA2D2-D5FE-448A-9B1D-240B73C24F35}"/>
              </a:ext>
            </a:extLst>
          </p:cNvPr>
          <p:cNvSpPr txBox="1"/>
          <p:nvPr/>
        </p:nvSpPr>
        <p:spPr>
          <a:xfrm>
            <a:off x="3854686" y="1230256"/>
            <a:ext cx="599154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このケースでは、被相続人の父（Ａ）より先に長男（Ｃ）が死亡していました。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その場合、被相続人の孫（Ｄ）が代襲相続します。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それぞれの法定相続相続分は、妻（Ｂ）が２分の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、孫（Ｄ）が２分の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の割合での相続となります。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＊被相続人の「孫」が亡くなっている場合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は「ひ孫」などどこまでも下の世代に続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いて相続することができます。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＊孫Ｄが未成年の場合、母親である相続人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の妻が代理人となることができます。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（利益相反行為でないため）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F85F563-B41F-4B5B-8918-FCCF9A0792F3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6C1A1E3-1599-4B4C-87C1-2A04FBF6BAB2}"/>
              </a:ext>
            </a:extLst>
          </p:cNvPr>
          <p:cNvCxnSpPr>
            <a:cxnSpLocks/>
          </p:cNvCxnSpPr>
          <p:nvPr/>
        </p:nvCxnSpPr>
        <p:spPr>
          <a:xfrm flipV="1">
            <a:off x="2398797" y="3496463"/>
            <a:ext cx="625089" cy="6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5588703F-B2D5-460B-BD68-BA97D5FF44B8}"/>
              </a:ext>
            </a:extLst>
          </p:cNvPr>
          <p:cNvCxnSpPr/>
          <p:nvPr/>
        </p:nvCxnSpPr>
        <p:spPr>
          <a:xfrm flipV="1">
            <a:off x="2409158" y="3524576"/>
            <a:ext cx="625089" cy="6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96C23F5-603B-4973-90C7-22F120A8789A}"/>
              </a:ext>
            </a:extLst>
          </p:cNvPr>
          <p:cNvSpPr txBox="1"/>
          <p:nvPr/>
        </p:nvSpPr>
        <p:spPr>
          <a:xfrm>
            <a:off x="2993417" y="3263037"/>
            <a:ext cx="103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相続人</a:t>
            </a:r>
            <a:endParaRPr kumimoji="1" lang="en-US" altLang="ja-JP" sz="1600" dirty="0"/>
          </a:p>
          <a:p>
            <a:r>
              <a:rPr kumimoji="1" lang="ja-JP" altLang="en-US" sz="1600" dirty="0"/>
              <a:t>の妻</a:t>
            </a:r>
          </a:p>
        </p:txBody>
      </p:sp>
      <p:pic>
        <p:nvPicPr>
          <p:cNvPr id="2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772AC1E-0040-4BA8-9EDA-2B7DA793E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1254" y="4310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2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17EBE7-003A-4484-BD5D-80D472F85F03}"/>
              </a:ext>
            </a:extLst>
          </p:cNvPr>
          <p:cNvSpPr txBox="1"/>
          <p:nvPr/>
        </p:nvSpPr>
        <p:spPr>
          <a:xfrm>
            <a:off x="213064" y="177553"/>
            <a:ext cx="96047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）相続手続に必要な戸籍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被相続人父（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）の死亡から出生まで遡った戸籍謄本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相続人配偶者（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）の現在の戸籍謄本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被代襲者長男（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）の死亡から出生まで遡った戸籍謄本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代襲相続人孫（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D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）の現在の戸籍謄本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さんが亡くなる以前に長男である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さんが亡くなっているの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で、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さんの子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D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さんが代襲相続人となります。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通常の相続手続きであれば死亡から出生までの戸籍一式は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んのもののみで問題ないのですが、代襲相続の場合は代襲相続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人である孫がいるのかと、いる場合は何人いるのかを確認する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必要があります。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そのため、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さんについても死亡から出生までの戸籍一式を取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得します</a:t>
            </a:r>
            <a:r>
              <a:rPr lang="ja-JP" altLang="en-US" sz="28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endParaRPr lang="en-US" altLang="ja-JP" sz="28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A402EC2-BD8F-495B-8395-5F3E44B7F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0567" y="294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30FF08-ED80-4D36-A9C6-22D8776D615D}"/>
              </a:ext>
            </a:extLst>
          </p:cNvPr>
          <p:cNvSpPr txBox="1"/>
          <p:nvPr/>
        </p:nvSpPr>
        <p:spPr>
          <a:xfrm>
            <a:off x="101353" y="105747"/>
            <a:ext cx="97032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２．被相続人の「甥・姪」が代襲相続人となる場合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甥・姪が代襲相続人となるケース</a:t>
            </a:r>
            <a:r>
              <a:rPr kumimoji="1"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kumimoji="1" lang="ja-JP" altLang="en-US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AF63450-5F37-45AC-A9A8-AEB7312EA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0" y="1477189"/>
            <a:ext cx="938320" cy="9383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2865817-4734-4C14-876D-CC252BDF8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11" y="3077784"/>
            <a:ext cx="865324" cy="8653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9711F06-0D55-422C-B97A-287F16E0C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09" y="1514527"/>
            <a:ext cx="938321" cy="938321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66FFBC45-B394-415A-9E1E-30FEEAC95DE9}"/>
              </a:ext>
            </a:extLst>
          </p:cNvPr>
          <p:cNvCxnSpPr>
            <a:cxnSpLocks/>
          </p:cNvCxnSpPr>
          <p:nvPr/>
        </p:nvCxnSpPr>
        <p:spPr>
          <a:xfrm>
            <a:off x="1140179" y="2229148"/>
            <a:ext cx="10189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DEC5381-7577-44DD-A7D6-55A8721A9241}"/>
              </a:ext>
            </a:extLst>
          </p:cNvPr>
          <p:cNvCxnSpPr>
            <a:cxnSpLocks/>
          </p:cNvCxnSpPr>
          <p:nvPr/>
        </p:nvCxnSpPr>
        <p:spPr>
          <a:xfrm flipV="1">
            <a:off x="1140619" y="2193964"/>
            <a:ext cx="1011550" cy="483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B1F1A2F3-4F7C-46FB-97DF-7DCBEB46F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96" y="4463209"/>
            <a:ext cx="1113327" cy="1113327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14C1B02-CA5D-4A7F-A18A-195C1C982DF9}"/>
              </a:ext>
            </a:extLst>
          </p:cNvPr>
          <p:cNvCxnSpPr>
            <a:cxnSpLocks/>
          </p:cNvCxnSpPr>
          <p:nvPr/>
        </p:nvCxnSpPr>
        <p:spPr>
          <a:xfrm>
            <a:off x="1599511" y="2244025"/>
            <a:ext cx="3841" cy="5956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04B3E04-0B83-4CAD-9777-946D0BD8D0B4}"/>
              </a:ext>
            </a:extLst>
          </p:cNvPr>
          <p:cNvCxnSpPr>
            <a:cxnSpLocks/>
          </p:cNvCxnSpPr>
          <p:nvPr/>
        </p:nvCxnSpPr>
        <p:spPr>
          <a:xfrm>
            <a:off x="2535183" y="3795239"/>
            <a:ext cx="0" cy="52991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FDEA9B-FB8A-4FA5-9238-F941D9FF68F6}"/>
              </a:ext>
            </a:extLst>
          </p:cNvPr>
          <p:cNvSpPr txBox="1"/>
          <p:nvPr/>
        </p:nvSpPr>
        <p:spPr>
          <a:xfrm>
            <a:off x="529713" y="2452848"/>
            <a:ext cx="6019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/>
              <a:t>　　父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7AFA196-1F13-4F19-960E-45B810E08BD3}"/>
              </a:ext>
            </a:extLst>
          </p:cNvPr>
          <p:cNvSpPr txBox="1"/>
          <p:nvPr/>
        </p:nvSpPr>
        <p:spPr>
          <a:xfrm>
            <a:off x="2061093" y="2482892"/>
            <a:ext cx="6019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/>
              <a:t>　　母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575936D-B0DA-4B50-BAE3-FCFE6E8D08B5}"/>
              </a:ext>
            </a:extLst>
          </p:cNvPr>
          <p:cNvSpPr txBox="1"/>
          <p:nvPr/>
        </p:nvSpPr>
        <p:spPr>
          <a:xfrm>
            <a:off x="287283" y="1379192"/>
            <a:ext cx="1378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既に死亡亡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68C0420-26F1-4A3F-B341-5A2F6A074953}"/>
              </a:ext>
            </a:extLst>
          </p:cNvPr>
          <p:cNvCxnSpPr>
            <a:cxnSpLocks/>
          </p:cNvCxnSpPr>
          <p:nvPr/>
        </p:nvCxnSpPr>
        <p:spPr>
          <a:xfrm flipH="1">
            <a:off x="529713" y="1702783"/>
            <a:ext cx="664610" cy="651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CA4A96DF-C1E8-41E9-AA0F-459084F225FE}"/>
              </a:ext>
            </a:extLst>
          </p:cNvPr>
          <p:cNvCxnSpPr>
            <a:cxnSpLocks/>
          </p:cNvCxnSpPr>
          <p:nvPr/>
        </p:nvCxnSpPr>
        <p:spPr>
          <a:xfrm flipH="1">
            <a:off x="1938138" y="3111822"/>
            <a:ext cx="744853" cy="7777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802D624-88E3-464C-A9DF-58D1E37C7D61}"/>
              </a:ext>
            </a:extLst>
          </p:cNvPr>
          <p:cNvSpPr txBox="1"/>
          <p:nvPr/>
        </p:nvSpPr>
        <p:spPr>
          <a:xfrm>
            <a:off x="1904354" y="1379192"/>
            <a:ext cx="1261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既に死亡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35F665A-6EFC-47F3-8777-FE3AA24D3A21}"/>
              </a:ext>
            </a:extLst>
          </p:cNvPr>
          <p:cNvCxnSpPr>
            <a:cxnSpLocks/>
          </p:cNvCxnSpPr>
          <p:nvPr/>
        </p:nvCxnSpPr>
        <p:spPr>
          <a:xfrm flipH="1">
            <a:off x="2053211" y="1725648"/>
            <a:ext cx="732913" cy="6756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2FBD835-D059-4B1B-94B7-40144834E795}"/>
              </a:ext>
            </a:extLst>
          </p:cNvPr>
          <p:cNvCxnSpPr>
            <a:cxnSpLocks/>
          </p:cNvCxnSpPr>
          <p:nvPr/>
        </p:nvCxnSpPr>
        <p:spPr>
          <a:xfrm flipV="1">
            <a:off x="899841" y="2818144"/>
            <a:ext cx="1487449" cy="39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D703DC0-963D-4A7F-885B-C5AAED9F4D22}"/>
              </a:ext>
            </a:extLst>
          </p:cNvPr>
          <p:cNvCxnSpPr>
            <a:cxnSpLocks/>
          </p:cNvCxnSpPr>
          <p:nvPr/>
        </p:nvCxnSpPr>
        <p:spPr>
          <a:xfrm>
            <a:off x="2382099" y="2814308"/>
            <a:ext cx="7618" cy="183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BCB38E6-B892-4BE5-8192-A3F192070AB6}"/>
              </a:ext>
            </a:extLst>
          </p:cNvPr>
          <p:cNvCxnSpPr>
            <a:cxnSpLocks/>
          </p:cNvCxnSpPr>
          <p:nvPr/>
        </p:nvCxnSpPr>
        <p:spPr>
          <a:xfrm>
            <a:off x="2593007" y="3753657"/>
            <a:ext cx="9274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7686B4-4165-4196-B4C0-6868ADA7B54D}"/>
              </a:ext>
            </a:extLst>
          </p:cNvPr>
          <p:cNvSpPr txBox="1"/>
          <p:nvPr/>
        </p:nvSpPr>
        <p:spPr>
          <a:xfrm>
            <a:off x="1714395" y="3933367"/>
            <a:ext cx="1423785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u="sng" dirty="0">
                <a:solidFill>
                  <a:srgbClr val="FF0000"/>
                </a:solidFill>
              </a:rPr>
              <a:t>被相続人Ａ（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次男）</a:t>
            </a:r>
            <a:endParaRPr kumimoji="1" lang="en-US" altLang="ja-JP" sz="1400" b="1" dirty="0">
              <a:solidFill>
                <a:srgbClr val="FF0000"/>
              </a:solidFill>
            </a:endParaRPr>
          </a:p>
          <a:p>
            <a:r>
              <a:rPr kumimoji="1" lang="en-US" altLang="ja-JP" sz="1400" b="1" dirty="0">
                <a:solidFill>
                  <a:srgbClr val="FF0000"/>
                </a:solidFill>
              </a:rPr>
              <a:t>H25.12.15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0BA98B1-5DD9-470A-B281-43CB7401A147}"/>
              </a:ext>
            </a:extLst>
          </p:cNvPr>
          <p:cNvCxnSpPr>
            <a:cxnSpLocks/>
          </p:cNvCxnSpPr>
          <p:nvPr/>
        </p:nvCxnSpPr>
        <p:spPr>
          <a:xfrm>
            <a:off x="2593007" y="3784137"/>
            <a:ext cx="927463" cy="111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DD70639E-389E-44D4-9367-1B675E5F84A5}"/>
              </a:ext>
            </a:extLst>
          </p:cNvPr>
          <p:cNvCxnSpPr>
            <a:cxnSpLocks/>
          </p:cNvCxnSpPr>
          <p:nvPr/>
        </p:nvCxnSpPr>
        <p:spPr>
          <a:xfrm flipH="1">
            <a:off x="2686667" y="4568504"/>
            <a:ext cx="790846" cy="9379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D7C4995-E741-4EB8-8E6D-36BFE06D2011}"/>
              </a:ext>
            </a:extLst>
          </p:cNvPr>
          <p:cNvSpPr txBox="1"/>
          <p:nvPr/>
        </p:nvSpPr>
        <p:spPr>
          <a:xfrm>
            <a:off x="2364855" y="5629296"/>
            <a:ext cx="1611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子既に死亡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1913BC24-355E-4419-87E6-9CAFD8174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4" y="3022387"/>
            <a:ext cx="1113332" cy="943686"/>
          </a:xfrm>
          <a:prstGeom prst="rect">
            <a:avLst/>
          </a:prstGeom>
        </p:spPr>
      </p:pic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4D47307-808C-481A-9D22-9DC54F56602C}"/>
              </a:ext>
            </a:extLst>
          </p:cNvPr>
          <p:cNvCxnSpPr>
            <a:cxnSpLocks/>
          </p:cNvCxnSpPr>
          <p:nvPr/>
        </p:nvCxnSpPr>
        <p:spPr>
          <a:xfrm>
            <a:off x="903393" y="2815815"/>
            <a:ext cx="7618" cy="183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4AB057C9-8826-41FD-B1BE-1D158D97CE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9" y="4598551"/>
            <a:ext cx="1113332" cy="1113332"/>
          </a:xfrm>
          <a:prstGeom prst="rect">
            <a:avLst/>
          </a:prstGeom>
        </p:spPr>
      </p:pic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D38C542A-7124-47D0-B6FA-0D077AEA20F1}"/>
              </a:ext>
            </a:extLst>
          </p:cNvPr>
          <p:cNvCxnSpPr>
            <a:cxnSpLocks/>
          </p:cNvCxnSpPr>
          <p:nvPr/>
        </p:nvCxnSpPr>
        <p:spPr>
          <a:xfrm>
            <a:off x="910779" y="4313197"/>
            <a:ext cx="0" cy="3045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>
            <a:extLst>
              <a:ext uri="{FF2B5EF4-FFF2-40B4-BE49-F238E27FC236}">
                <a16:creationId xmlns:a16="http://schemas.microsoft.com/office/drawing/2014/main" id="{139D506F-BE03-48A4-AD88-F79DC1468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42" y="3122974"/>
            <a:ext cx="959057" cy="959057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01C2E4C-9293-416A-B291-001387B3F459}"/>
              </a:ext>
            </a:extLst>
          </p:cNvPr>
          <p:cNvSpPr txBox="1"/>
          <p:nvPr/>
        </p:nvSpPr>
        <p:spPr>
          <a:xfrm>
            <a:off x="3489443" y="4062914"/>
            <a:ext cx="99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妻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相続人Ｂ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DA1C334C-D0CC-4600-AA15-3388D9034665}"/>
              </a:ext>
            </a:extLst>
          </p:cNvPr>
          <p:cNvCxnSpPr>
            <a:cxnSpLocks/>
          </p:cNvCxnSpPr>
          <p:nvPr/>
        </p:nvCxnSpPr>
        <p:spPr>
          <a:xfrm flipH="1">
            <a:off x="565417" y="3077783"/>
            <a:ext cx="728077" cy="8294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A5DAEF0-9BF9-46A9-8700-3D9685B44DEF}"/>
              </a:ext>
            </a:extLst>
          </p:cNvPr>
          <p:cNvSpPr txBox="1"/>
          <p:nvPr/>
        </p:nvSpPr>
        <p:spPr>
          <a:xfrm>
            <a:off x="101353" y="3885101"/>
            <a:ext cx="160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被代襲者Ｃ（長男）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H24.11.10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死亡</a:t>
            </a:r>
            <a:endParaRPr kumimoji="1" lang="en-US" altLang="ja-JP" sz="1400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A40A614-140D-4F34-B464-7796411E8BA7}"/>
              </a:ext>
            </a:extLst>
          </p:cNvPr>
          <p:cNvSpPr txBox="1"/>
          <p:nvPr/>
        </p:nvSpPr>
        <p:spPr>
          <a:xfrm>
            <a:off x="720566" y="5663498"/>
            <a:ext cx="121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甥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代襲相続人Ｄ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E1E6CA5-A20A-46C6-BA87-5AA1299FB18D}"/>
              </a:ext>
            </a:extLst>
          </p:cNvPr>
          <p:cNvSpPr txBox="1"/>
          <p:nvPr/>
        </p:nvSpPr>
        <p:spPr>
          <a:xfrm>
            <a:off x="4262820" y="1634584"/>
            <a:ext cx="55519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このケースでは、被相続人Ａよりも先に「父・母・兄・子」が亡くなっていました。その場合、被相続人のＤ甥が代襲相続します。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それぞれの法定相続相続分は、妻Ｂが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分の３、長男Ｃが４分の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となりますが既に死亡しているので、甥Ｄが引き継ぐこととなります。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＊被相続人の「甥・姪」の子は代襲相続はできません（一代限りで再代襲はできません）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ので注意が必要です。</a:t>
            </a: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2B0B6F82-511A-49BB-A963-04504A910C08}"/>
              </a:ext>
            </a:extLst>
          </p:cNvPr>
          <p:cNvCxnSpPr/>
          <p:nvPr/>
        </p:nvCxnSpPr>
        <p:spPr>
          <a:xfrm>
            <a:off x="3138180" y="3797433"/>
            <a:ext cx="0" cy="6402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5811309-F89B-446D-BD06-DF1B2C2B3F3C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4C9B055-3653-4551-99D5-29260534A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30109" y="1958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8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070803-BA26-4506-ABCB-D3BB615FADC8}"/>
              </a:ext>
            </a:extLst>
          </p:cNvPr>
          <p:cNvSpPr txBox="1"/>
          <p:nvPr/>
        </p:nvSpPr>
        <p:spPr>
          <a:xfrm>
            <a:off x="168676" y="8874"/>
            <a:ext cx="9641149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）相続手続に必要な戸籍</a:t>
            </a:r>
            <a:endParaRPr kumimoji="1" lang="en-US" altLang="ja-JP" sz="2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必要な戸籍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被相続人次男（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）の死亡から出生まで遡った戸籍謄本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相続人妻（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）の現在の戸籍謄本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被代襲者長男（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）の死亡から出生まで遡った戸籍謄本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代襲相続人甥（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D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⑤　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の父母の死亡から出生まで遡った戸籍謄本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⑥　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の祖父母の死亡の事実が分かる除籍謄本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被相続人と既に亡くなっている被代襲者の死亡から出生までの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戸籍を揃えるのは子の代襲相続のケースと変わりありませんが、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兄弟姉妹の場合は第１順位の相続人となる子と、第２順位の相続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人となる父母・祖父母が既にいないこと、それに加えて被相続人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に兄弟が何人いるかを確認する必要があります。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そのために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さんの父母について死亡から出生まで遡った戸籍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一式と、祖父母が既に亡くなっていることが分かる除籍を取得し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8C141C6-1786-47CC-93D4-33099EBE8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8" y="96898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83629C7-3D5C-4F8E-A987-BBABEFA35C25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32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144274-38FF-4EF9-A5D2-693E683FF5CB}"/>
              </a:ext>
            </a:extLst>
          </p:cNvPr>
          <p:cNvSpPr txBox="1"/>
          <p:nvPr/>
        </p:nvSpPr>
        <p:spPr>
          <a:xfrm>
            <a:off x="301841" y="221942"/>
            <a:ext cx="9499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なお、集める戸籍については、通常結婚前は子供は親と同じ戸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籍に入っています。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そのため親の戸籍を遡って取得していけば、結婚前の子供につ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いてもその戸籍に記載があるはずです。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そのような場合は１通で親と子供の戸籍を兼ねることが出来る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ので、親の分と子の分と別々に同じ戸籍を重ねて取得する必要は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ありません。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1F1BB4F-0B1C-4862-B31E-B4EF2C2CE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841" y="130605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6E96A5A-30C9-4CF2-A5BC-D96B0B6B5FEF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7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5AEBE68-A703-43E0-9365-3726CB2D9192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70E203-BCE2-4B33-A499-AB7667FA2EEA}"/>
              </a:ext>
            </a:extLst>
          </p:cNvPr>
          <p:cNvSpPr txBox="1"/>
          <p:nvPr/>
        </p:nvSpPr>
        <p:spPr>
          <a:xfrm>
            <a:off x="168678" y="79896"/>
            <a:ext cx="9650028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３．相続関係説明図と遺産分割協議書の作成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不動産の相続登記申請や金融機関への相続届の手続きでは、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「相続関係説明図（法定相続情報）」や「遺産分割協議書」等が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必要となります。専門家などが作成する相続関係説明図と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平成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日から，全国の登記所（法務局）において，各種相続手続に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利用することができる「法定相続情報証明制度」について解説しま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事例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被相続人は法務太郎ですが、法務太郎が亡くなる前に、法務太郎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の相続人である次男の法務二郎が亡くなっていました。その他、法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務太郎の相続人には、妻の法務花子と長男の法務一郎がいます。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しかし、法務二郎には法務健太という子がいました。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法務健太は、法務二郎に代わって、法務太郎の相続人となります。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法務健太のことを代襲相続人と言います。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上記の例では、法務健太は代襲相続人として遺産分割協議に参加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しています。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F665C22-46BF-4DA1-8C09-24E665D70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3768" y="116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48BFB6-EF5D-44AE-91F7-2D71090324A2}"/>
              </a:ext>
            </a:extLst>
          </p:cNvPr>
          <p:cNvSpPr txBox="1"/>
          <p:nvPr/>
        </p:nvSpPr>
        <p:spPr>
          <a:xfrm>
            <a:off x="88776" y="168676"/>
            <a:ext cx="971217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）相続関係説明図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被相続人法務太郎の相続関係説明図</a:t>
            </a:r>
            <a:endParaRPr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最後の本籍　</a:t>
            </a:r>
            <a:r>
              <a:rPr lang="ja-JP" altLang="en-US" sz="17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今治市市南宝来町３丁目１５番地</a:t>
            </a:r>
            <a:endParaRPr lang="en-US" altLang="ja-JP" sz="1700" b="1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最後の住所　</a:t>
            </a:r>
            <a:r>
              <a:rPr lang="ja-JP" altLang="en-US" sz="17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今治市市南宝来町３丁目１５番地</a:t>
            </a:r>
            <a:endParaRPr kumimoji="1" lang="en-US" altLang="ja-JP" sz="1700" b="1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　昭和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死　亡　　令和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被相続人　　法務　太郎</a:t>
            </a:r>
            <a:endParaRPr kumimoji="1" lang="ja-JP" altLang="en-US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5564118-0022-40BA-BFE7-0B7F7025ECE0}"/>
              </a:ext>
            </a:extLst>
          </p:cNvPr>
          <p:cNvCxnSpPr>
            <a:cxnSpLocks/>
          </p:cNvCxnSpPr>
          <p:nvPr/>
        </p:nvCxnSpPr>
        <p:spPr>
          <a:xfrm>
            <a:off x="2018709" y="2459115"/>
            <a:ext cx="0" cy="1372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E68669B-7DBF-4C6E-A2DA-B1A868DEE4B6}"/>
              </a:ext>
            </a:extLst>
          </p:cNvPr>
          <p:cNvSpPr txBox="1"/>
          <p:nvPr/>
        </p:nvSpPr>
        <p:spPr>
          <a:xfrm>
            <a:off x="356297" y="3919752"/>
            <a:ext cx="35775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　昭和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（妻）　　法務　花子</a:t>
            </a:r>
            <a:endParaRPr kumimoji="1" lang="ja-JP" altLang="en-US" sz="1700" b="1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45F519F-ACAB-4963-944F-15A5167ACFFD}"/>
              </a:ext>
            </a:extLst>
          </p:cNvPr>
          <p:cNvCxnSpPr>
            <a:cxnSpLocks/>
          </p:cNvCxnSpPr>
          <p:nvPr/>
        </p:nvCxnSpPr>
        <p:spPr>
          <a:xfrm>
            <a:off x="2018709" y="3278079"/>
            <a:ext cx="12393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4A7F5A4-0CF0-4A22-B5F6-02725CD42606}"/>
              </a:ext>
            </a:extLst>
          </p:cNvPr>
          <p:cNvSpPr txBox="1"/>
          <p:nvPr/>
        </p:nvSpPr>
        <p:spPr>
          <a:xfrm>
            <a:off x="3656560" y="2041093"/>
            <a:ext cx="375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</a:t>
            </a:r>
            <a:r>
              <a:rPr kumimoji="1" lang="en-US" altLang="ja-JP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（長男）　法務一郎　（申出人）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1C9876-04D4-4993-A4A5-6953D91215D8}"/>
              </a:ext>
            </a:extLst>
          </p:cNvPr>
          <p:cNvSpPr txBox="1"/>
          <p:nvPr/>
        </p:nvSpPr>
        <p:spPr>
          <a:xfrm>
            <a:off x="3602785" y="3653569"/>
            <a:ext cx="42845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　昭和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　亡　　令和元年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被代襲者（次男）　法務二郎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9DA222C-ECCD-4194-AD30-D84858CC9B99}"/>
              </a:ext>
            </a:extLst>
          </p:cNvPr>
          <p:cNvSpPr txBox="1"/>
          <p:nvPr/>
        </p:nvSpPr>
        <p:spPr>
          <a:xfrm>
            <a:off x="3796392" y="5403322"/>
            <a:ext cx="329139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（妻）法務　洋子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09747D9-190C-4522-A63A-D0DD6A313BB3}"/>
              </a:ext>
            </a:extLst>
          </p:cNvPr>
          <p:cNvSpPr txBox="1"/>
          <p:nvPr/>
        </p:nvSpPr>
        <p:spPr>
          <a:xfrm>
            <a:off x="6519618" y="4559841"/>
            <a:ext cx="3291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生年月日　　昭和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代襲人（孫）　法務　健太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498E656-2413-420C-A709-9AE3A6E1BA34}"/>
              </a:ext>
            </a:extLst>
          </p:cNvPr>
          <p:cNvCxnSpPr>
            <a:cxnSpLocks/>
          </p:cNvCxnSpPr>
          <p:nvPr/>
        </p:nvCxnSpPr>
        <p:spPr>
          <a:xfrm>
            <a:off x="1966923" y="2459115"/>
            <a:ext cx="0" cy="1381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1CF90C3-B842-4FB4-8567-27F8B124162F}"/>
              </a:ext>
            </a:extLst>
          </p:cNvPr>
          <p:cNvCxnSpPr>
            <a:cxnSpLocks/>
          </p:cNvCxnSpPr>
          <p:nvPr/>
        </p:nvCxnSpPr>
        <p:spPr>
          <a:xfrm>
            <a:off x="3258105" y="2383653"/>
            <a:ext cx="0" cy="17311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166517F-05CA-49B3-8449-57CA88F90FB3}"/>
              </a:ext>
            </a:extLst>
          </p:cNvPr>
          <p:cNvCxnSpPr/>
          <p:nvPr/>
        </p:nvCxnSpPr>
        <p:spPr>
          <a:xfrm>
            <a:off x="3261222" y="2383653"/>
            <a:ext cx="3984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10634D3-F644-4A94-94F1-E0A2E5E8B7DB}"/>
              </a:ext>
            </a:extLst>
          </p:cNvPr>
          <p:cNvCxnSpPr/>
          <p:nvPr/>
        </p:nvCxnSpPr>
        <p:spPr>
          <a:xfrm>
            <a:off x="3258105" y="4114798"/>
            <a:ext cx="3984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F0721452-FE0A-4DD8-8C6C-657458D7717C}"/>
              </a:ext>
            </a:extLst>
          </p:cNvPr>
          <p:cNvCxnSpPr/>
          <p:nvPr/>
        </p:nvCxnSpPr>
        <p:spPr>
          <a:xfrm>
            <a:off x="4651899" y="4530732"/>
            <a:ext cx="0" cy="872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DEF4E07F-5BB4-4CB2-B695-30557019270A}"/>
              </a:ext>
            </a:extLst>
          </p:cNvPr>
          <p:cNvCxnSpPr/>
          <p:nvPr/>
        </p:nvCxnSpPr>
        <p:spPr>
          <a:xfrm>
            <a:off x="4688887" y="4523332"/>
            <a:ext cx="0" cy="872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97FE31A-E413-4087-848F-3946A82A9745}"/>
              </a:ext>
            </a:extLst>
          </p:cNvPr>
          <p:cNvCxnSpPr/>
          <p:nvPr/>
        </p:nvCxnSpPr>
        <p:spPr>
          <a:xfrm>
            <a:off x="4688887" y="4967027"/>
            <a:ext cx="1830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8F55269-D864-4278-BFD2-EFC4C1ADD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8779" y="85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1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851</TotalTime>
  <Words>2013</Words>
  <Application>Microsoft Office PowerPoint</Application>
  <PresentationFormat>A4 210 x 297 mm</PresentationFormat>
  <Paragraphs>181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95</cp:revision>
  <dcterms:created xsi:type="dcterms:W3CDTF">2020-12-16T06:25:24Z</dcterms:created>
  <dcterms:modified xsi:type="dcterms:W3CDTF">2021-02-09T02:58:53Z</dcterms:modified>
</cp:coreProperties>
</file>