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1" r:id="rId2"/>
    <p:sldId id="262" r:id="rId3"/>
    <p:sldId id="263" r:id="rId4"/>
    <p:sldId id="265" r:id="rId5"/>
    <p:sldId id="266" r:id="rId6"/>
    <p:sldId id="278" r:id="rId7"/>
    <p:sldId id="267" r:id="rId8"/>
    <p:sldId id="268" r:id="rId9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80" autoAdjust="0"/>
    <p:restoredTop sz="94618" autoAdjust="0"/>
  </p:normalViewPr>
  <p:slideViewPr>
    <p:cSldViewPr snapToGrid="0">
      <p:cViewPr varScale="1">
        <p:scale>
          <a:sx n="81" d="100"/>
          <a:sy n="81" d="100"/>
        </p:scale>
        <p:origin x="164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758952"/>
            <a:ext cx="817245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91" y="4455621"/>
            <a:ext cx="817245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2021/2/8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3053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2021/2/8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2105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412302"/>
            <a:ext cx="2135981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412302"/>
            <a:ext cx="6284119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2021/2/8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5268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2021/2/8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8946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758952"/>
            <a:ext cx="817245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4453128"/>
            <a:ext cx="817245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2021/2/8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08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540" y="1845734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2060" y="1845735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2021/2/8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3830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4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5206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206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2021/2/8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0714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2021/2/8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1987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2021/2/8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1277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291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82557" y="0"/>
            <a:ext cx="5200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594359"/>
            <a:ext cx="2600325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488" y="731520"/>
            <a:ext cx="5274945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475" y="2926080"/>
            <a:ext cx="260032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229" y="6459787"/>
            <a:ext cx="2127540" cy="365125"/>
          </a:xfrm>
        </p:spPr>
        <p:txBody>
          <a:bodyPr/>
          <a:lstStyle>
            <a:lvl1pPr algn="l">
              <a:defRPr/>
            </a:lvl1pPr>
          </a:lstStyle>
          <a:p>
            <a:fld id="{4F145ADF-5B9A-47C3-B854-D8B21388552F}" type="datetimeFigureOut">
              <a:rPr kumimoji="1" lang="ja-JP" altLang="en-US" smtClean="0"/>
              <a:t>2021/2/8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0487" y="6459787"/>
            <a:ext cx="3776663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769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903421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5074920"/>
            <a:ext cx="8217337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9905988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1540" y="5907024"/>
            <a:ext cx="822198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2021/2/8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3919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906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906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39" y="1845734"/>
            <a:ext cx="817245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542" y="6459787"/>
            <a:ext cx="200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F145ADF-5B9A-47C3-B854-D8B21388552F}" type="datetimeFigureOut">
              <a:rPr kumimoji="1" lang="ja-JP" altLang="en-US" smtClean="0"/>
              <a:t>2021/2/8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5026" y="6459787"/>
            <a:ext cx="3918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4123" y="6459787"/>
            <a:ext cx="1066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969745" y="1737845"/>
            <a:ext cx="809815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036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90E20C5-2E69-48EC-A210-9A817E5E7170}"/>
              </a:ext>
            </a:extLst>
          </p:cNvPr>
          <p:cNvSpPr/>
          <p:nvPr/>
        </p:nvSpPr>
        <p:spPr>
          <a:xfrm>
            <a:off x="278978" y="6479956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5331E15-C891-4DE2-A1F9-868212C0F16D}"/>
              </a:ext>
            </a:extLst>
          </p:cNvPr>
          <p:cNvSpPr txBox="1"/>
          <p:nvPr/>
        </p:nvSpPr>
        <p:spPr>
          <a:xfrm>
            <a:off x="141402" y="47131"/>
            <a:ext cx="9643621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◆　生命保険金の「民法」と「税法」の扱いの違い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１．相続放棄と生命保険金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0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（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）民法上の扱い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相続放棄した場合でも、生命保険金（死亡保険金）を受け取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ることができます。</a:t>
            </a: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保険の契約者（保険料を支払っていた人）＝被保険者（保険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に入っていた人）の場合、死亡保険金は相続財産とは別に扱わ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れます。　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死亡保険金をかけていた被保険者の所有物ではなく、保険金</a:t>
            </a:r>
            <a:endParaRPr lang="en-US" altLang="ja-JP" sz="2400" b="1" u="sng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の受取人の固有財産として扱われるからです。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そのため、相続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を放棄しても死亡保険金だけを受け取ることが可能です。</a:t>
            </a: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例えば、夫が自分に生命保険をかけていたとします。妻は死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亡保険金の受取人になっていました。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受け取った死亡保険金は妻の固有財産として考えるため、相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続財産にはなりません。　　　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8E067BF5-8F8C-48D5-9396-C6B70AF4FD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8101" y="4042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5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B7B61F5-6D68-40FE-AF60-796E7F77DEAD}"/>
              </a:ext>
            </a:extLst>
          </p:cNvPr>
          <p:cNvSpPr/>
          <p:nvPr/>
        </p:nvSpPr>
        <p:spPr>
          <a:xfrm>
            <a:off x="278978" y="6479956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B07BB76-50D9-4203-A671-F97469BBD14D}"/>
              </a:ext>
            </a:extLst>
          </p:cNvPr>
          <p:cNvSpPr txBox="1"/>
          <p:nvPr/>
        </p:nvSpPr>
        <p:spPr>
          <a:xfrm>
            <a:off x="102124" y="160256"/>
            <a:ext cx="97017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（２）税法上の扱い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民法上、相続財産とみなされない解釈であっても、税法上は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、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相続放棄し、死亡保険金だけ受け取った場合でも相続税の課税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対象になります。死亡保険金は相続財産ではありませんが、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「みなし相続財産」となるからです。相続放棄した場合は死亡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保険金の金額だけが相続税の課税対象になります。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5B1E1A3B-7BD5-414B-AD75-408F975AC7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35907" y="702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84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B1C8631-FB15-4A61-AB1E-74FB6AD2D33D}"/>
              </a:ext>
            </a:extLst>
          </p:cNvPr>
          <p:cNvSpPr/>
          <p:nvPr/>
        </p:nvSpPr>
        <p:spPr>
          <a:xfrm>
            <a:off x="278978" y="6479956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A074165-B692-4D41-810F-D86B6C1ABB59}"/>
              </a:ext>
            </a:extLst>
          </p:cNvPr>
          <p:cNvSpPr txBox="1"/>
          <p:nvPr/>
        </p:nvSpPr>
        <p:spPr>
          <a:xfrm>
            <a:off x="278978" y="122548"/>
            <a:ext cx="950604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２．税法上の「みなし相続財産」とは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民法は相続する人たちがなるべく公平に相続財産を分けるこ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とができるようにという点を重視しているため、遺言や遺産分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割協議の対象となる財産を相続財産と位置づけています。その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ため、生命保険や死亡退職金などは相続財産には含まれません。</a:t>
            </a:r>
          </a:p>
          <a:p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しかし、「税法」は相続税申告の際に記載する財産を相続財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産としています。そのため、生命保険や死亡退職金なども被相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続人が死亡したことにより発生した財産ということで相続財産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とします。</a:t>
            </a: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このように、民法上は相続財産に該当しないけれど税法上で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は相続財産となる財産を「みなし相続財産」といいます。</a:t>
            </a:r>
          </a:p>
          <a:p>
            <a:endParaRPr kumimoji="1" lang="ja-JP" altLang="en-US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EF56BFE0-C23B-40F3-97FE-5AB70433D9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9301" y="1962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39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26A734B-7846-4E17-B22F-018A005D8F4C}"/>
              </a:ext>
            </a:extLst>
          </p:cNvPr>
          <p:cNvSpPr/>
          <p:nvPr/>
        </p:nvSpPr>
        <p:spPr>
          <a:xfrm>
            <a:off x="278978" y="6479956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592FF4A-66EA-4889-883B-B704F85810E8}"/>
              </a:ext>
            </a:extLst>
          </p:cNvPr>
          <p:cNvSpPr txBox="1"/>
          <p:nvPr/>
        </p:nvSpPr>
        <p:spPr>
          <a:xfrm>
            <a:off x="160256" y="179109"/>
            <a:ext cx="966247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（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）相続放棄と「みなし相続財産」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みなし相続財産は通常の相続財産とは異なり、受け取った人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の固有の財産という位置づけになります。しかし、被相続人が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亡くなった事により被相続人が受けるはずだった利益等の権利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を他の人が受け継ぐということにより相続税の課税対象となり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ます。</a:t>
            </a: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そのため、通常の相続財産に対しての相続放棄を行っていて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も、みなし相続財産に該当する権利等を受け継ぐ場合には遺贈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という判断になり相続税の課税対象となります。</a:t>
            </a: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7C2EAD0-4969-4436-A2A3-6E59CD3407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75791" y="1861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AE6E57D-F95C-442D-A600-9913B4E2AAE7}"/>
              </a:ext>
            </a:extLst>
          </p:cNvPr>
          <p:cNvSpPr/>
          <p:nvPr/>
        </p:nvSpPr>
        <p:spPr>
          <a:xfrm>
            <a:off x="278978" y="6479956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DC2CFEB-9F3E-4619-8DDD-3B3AB7550583}"/>
              </a:ext>
            </a:extLst>
          </p:cNvPr>
          <p:cNvSpPr txBox="1"/>
          <p:nvPr/>
        </p:nvSpPr>
        <p:spPr>
          <a:xfrm>
            <a:off x="137573" y="235668"/>
            <a:ext cx="9666303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参考</a:t>
            </a:r>
            <a:r>
              <a:rPr kumimoji="1" lang="en-US" altLang="ja-JP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相続放棄しても受け取れる財産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（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生命保険金・死亡共済金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生命保険金は被相続人が死亡することで、契約時に決めた受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取人に生命保険金が支払われることになります。県民共済など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の共済保険では死亡共済金という呼び方をしますが、扱いは同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一です。</a:t>
            </a:r>
          </a:p>
          <a:p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生命保険金は被保険者の財産ではなく、受取人の固有財産な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ので相続放棄をしているかどうかは関係なく受け取ることがで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きます。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ja-JP" altLang="en-US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122FD747-8093-440C-994C-0F065BB60F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1848" y="3564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60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51D1FAD-2C21-4663-95ED-F747AB4D7421}"/>
              </a:ext>
            </a:extLst>
          </p:cNvPr>
          <p:cNvSpPr txBox="1"/>
          <p:nvPr/>
        </p:nvSpPr>
        <p:spPr>
          <a:xfrm>
            <a:off x="169683" y="188536"/>
            <a:ext cx="964205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）死亡退職金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死亡退職金は、被相続人が勤めていた会社から死亡を理由に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遺族へ支給される退職金で、生命保険金と同様の考え方をしま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す。</a:t>
            </a:r>
          </a:p>
          <a:p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ただし、受取人が被相続人であったり、受給権者が決められ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ていない場合には、相続財産として扱われるため、相続放棄し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た後では受け取ることができません。</a:t>
            </a:r>
            <a:b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相続放棄する前に退職金規定などを確認し、「誰が受給権者　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なのか」を明らかにしておきましょう。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（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）遺族年金</a:t>
            </a:r>
          </a:p>
          <a:p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遺族年金は残された家族を支えるために支給されるものなの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で、遺族の財産です。被相続人の財産ではありませんで、受け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取ることができます。</a:t>
            </a:r>
          </a:p>
          <a:p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/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D838A3E-C5EA-4C15-89D0-7A1206F618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6859" y="188536"/>
            <a:ext cx="487363" cy="48736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DB4B5E8-834A-4C7A-A778-CBD4B47DAEDF}"/>
              </a:ext>
            </a:extLst>
          </p:cNvPr>
          <p:cNvSpPr/>
          <p:nvPr/>
        </p:nvSpPr>
        <p:spPr>
          <a:xfrm>
            <a:off x="278978" y="6479956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463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8190F84-A1DB-41D9-9F33-1D1C08EB4642}"/>
              </a:ext>
            </a:extLst>
          </p:cNvPr>
          <p:cNvSpPr/>
          <p:nvPr/>
        </p:nvSpPr>
        <p:spPr>
          <a:xfrm>
            <a:off x="278978" y="6479956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98B290D-1C8A-4B4C-8595-6003D560D023}"/>
              </a:ext>
            </a:extLst>
          </p:cNvPr>
          <p:cNvSpPr txBox="1"/>
          <p:nvPr/>
        </p:nvSpPr>
        <p:spPr>
          <a:xfrm>
            <a:off x="173610" y="65987"/>
            <a:ext cx="955878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（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未支給年金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年金は後払い方式となっており、例えば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、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月分が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月に振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り込まれる仕組みになっています。</a:t>
            </a:r>
            <a:b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被相続人が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月に死亡し、まだ年金が振り込まれていない場　　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合には未支給年金が発生することになるのです。</a:t>
            </a:r>
          </a:p>
          <a:p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被相続人に支給されるはずだった年金なので、一見、被相　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続人の財産のように思えますが、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1995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年（平成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7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年）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11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7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の最高裁判決で、未支給年金の給付は相続とは関係なく特定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の遺族に認められたものであるという見解が出ており、相続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財産には含まれません。</a:t>
            </a:r>
          </a:p>
          <a:p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未支給年金を受け取ることができるのは、次のいずれにも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該当する人です。</a:t>
            </a: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被相続人の配偶者、子、父母、孫、祖父母、または兄弟姉　　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妹で、かつ被相続人死亡時に同一生計だった人</a:t>
            </a: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endParaRPr kumimoji="1" lang="ja-JP" altLang="en-US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6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0C06E3BB-7B53-49DB-8FB4-103DB989AB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66224" y="282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32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E704E5F-AE28-4288-BACD-B9D5217A2D9A}"/>
              </a:ext>
            </a:extLst>
          </p:cNvPr>
          <p:cNvSpPr/>
          <p:nvPr/>
        </p:nvSpPr>
        <p:spPr>
          <a:xfrm>
            <a:off x="278978" y="6479956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C11FE97-3780-44C7-812A-7E986220F075}"/>
              </a:ext>
            </a:extLst>
          </p:cNvPr>
          <p:cNvSpPr txBox="1"/>
          <p:nvPr/>
        </p:nvSpPr>
        <p:spPr>
          <a:xfrm>
            <a:off x="207390" y="131975"/>
            <a:ext cx="95964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（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企業年金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企業からの年金を受給していた場合にも、考え方は同様で　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す。企業年金に未支給の年金があれば、前記（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）「未支給年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金」を受け取れる条件に該当する人は、相続放棄に関係なく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受け取ることができます。</a:t>
            </a:r>
          </a:p>
          <a:p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また、残存期間分の年金については遺族が一時金として受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け取ることができます。</a:t>
            </a: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＊詳しくはそれぞれの契約機関などに確認する必要があります。</a:t>
            </a: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B3ECD7BC-F438-4852-AB11-116EDA5D3A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60871" y="702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6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440</TotalTime>
  <Words>1513</Words>
  <Application>Microsoft Office PowerPoint</Application>
  <PresentationFormat>A4 210 x 297 mm</PresentationFormat>
  <Paragraphs>104</Paragraphs>
  <Slides>8</Slides>
  <Notes>0</Notes>
  <HiddenSlides>0</HiddenSlides>
  <MMClips>8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2" baseType="lpstr">
      <vt:lpstr>UD デジタル 教科書体 N-R</vt:lpstr>
      <vt:lpstr>Calibri</vt:lpstr>
      <vt:lpstr>Calibri Light</vt:lpstr>
      <vt:lpstr>レトロスペクト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tsugamura-m@outlook.jp</dc:creator>
  <cp:lastModifiedBy>tsugamura-m@outlook.jp</cp:lastModifiedBy>
  <cp:revision>52</cp:revision>
  <dcterms:created xsi:type="dcterms:W3CDTF">2020-11-17T01:45:13Z</dcterms:created>
  <dcterms:modified xsi:type="dcterms:W3CDTF">2021-02-08T01:10:57Z</dcterms:modified>
</cp:coreProperties>
</file>