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1" r:id="rId3"/>
    <p:sldId id="257" r:id="rId4"/>
    <p:sldId id="258" r:id="rId5"/>
    <p:sldId id="262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72" r:id="rId14"/>
    <p:sldId id="267" r:id="rId15"/>
    <p:sldId id="268" r:id="rId16"/>
    <p:sldId id="269" r:id="rId17"/>
    <p:sldId id="270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0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70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87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4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19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93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33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06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761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48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11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50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6A55EF-C4E7-4AD6-A090-FB1AB0A4B2EA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23416F6-7E3C-48CC-A481-29064F861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76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6D91DE-D043-452C-97BF-0EFF67FFAF8B}"/>
              </a:ext>
            </a:extLst>
          </p:cNvPr>
          <p:cNvSpPr/>
          <p:nvPr/>
        </p:nvSpPr>
        <p:spPr>
          <a:xfrm>
            <a:off x="117728" y="1129657"/>
            <a:ext cx="96705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事例４－２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家族信託の終了と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残余財産帰属権利者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DE6F67-E141-47A6-88C7-B518CF8A8982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0E20AE2-71F5-4996-B9F5-2F2A6C757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306" y="1408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312833-63F6-4AB0-AFB7-CCC78B2BC2EF}"/>
              </a:ext>
            </a:extLst>
          </p:cNvPr>
          <p:cNvSpPr txBox="1"/>
          <p:nvPr/>
        </p:nvSpPr>
        <p:spPr>
          <a:xfrm>
            <a:off x="292964" y="150921"/>
            <a:ext cx="95346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２．あてはめ（本件特例の適用可否）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本件信託契約においては、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・甲の死亡により本件信託は終了し、受益者の地位及び権利は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消滅します。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・そして、乙は、委託者の地位を取得するとともに、残余財産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帰属権利者として本件信託財産を取得します。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このように、甲の死亡により本件信託は終了し、乙が残余財産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帰属権利者として本件信託財産を取得するので、本件登記は上記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要件①を満たさないようにも思えます。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しかしながら、登録免許税法には「受益者」の定義がないので、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乙が「受益者」に当たるか否かについては、信託法の定義にて判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断することとなります。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BC6D10-CD05-4132-B68B-F6796F4600A4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00B1817-CC0E-4421-99CD-337136007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8548" y="263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58D470-DF8F-477C-910D-798144E45EB7}"/>
              </a:ext>
            </a:extLst>
          </p:cNvPr>
          <p:cNvSpPr txBox="1"/>
          <p:nvPr/>
        </p:nvSpPr>
        <p:spPr>
          <a:xfrm>
            <a:off x="239697" y="53260"/>
            <a:ext cx="95701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乙が「受益者」に当たるか否か（信託法条文解釈）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＊信託法２条６項では、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・「受益者」とは、受益権を有する者をいいます。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また、７項では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・「受益権」とは、信託行為に基づいて受託者が受益者に対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し負う債務であって信託財産に属する財産の引渡しその他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の信託財産に係る給付をすべきものに係る債権及びこれを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確保するために信託法の規定に基づいて受託者その他の者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に対し一定の行為を求めることができる権利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という旨規定されています。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＊信託法１７６条（信託の存続擬制）では、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・信託が終了した場合においても、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その清算が結了するまで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信託はなお存続するものと擬制され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＊信託法１８３条６項（帰属権利者）では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・残余財産帰属権利者は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当該清算中受益者とみなされる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旨が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規定されています。　</a:t>
            </a:r>
            <a:endParaRPr kumimoji="1" lang="ja-JP" altLang="en-US" sz="24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F29C1F8-D6C2-4043-9F08-87CFEC0F26DB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7A920CC-84A2-41F2-9DAF-44E1D6BDC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902" y="190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7314E2-2B75-42AF-8B21-6DC9D1F40C25}"/>
              </a:ext>
            </a:extLst>
          </p:cNvPr>
          <p:cNvSpPr txBox="1"/>
          <p:nvPr/>
        </p:nvSpPr>
        <p:spPr>
          <a:xfrm>
            <a:off x="256711" y="55687"/>
            <a:ext cx="946433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前記条文解釈による、本件</a:t>
            </a:r>
            <a:r>
              <a:rPr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特例適用の判断</a:t>
            </a:r>
            <a:r>
              <a:rPr lang="en-US" altLang="ja-JP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endParaRPr kumimoji="1" lang="en-US" altLang="ja-JP" sz="2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＊要件①（信託の信託財産を受託者から受益者に移す場合）満た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しているか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すなわち、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残余財産帰属権利者である乙は、本件信託の清算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中、受益者とみなされますので、乙は登録免許税法の「受益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者」に該当することとなります。</a:t>
            </a:r>
            <a:b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よって、本件登記は、本件信託の清算受託者である乙から、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本件信託の受益者乙に対する所有権の移転登記であることから、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上記要件①を満たすと解するのが相当です。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570794A-045C-4288-8F1E-B65E81AE78AF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90019AB-37EF-47F7-ACE4-18A0C76CC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6315" y="88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2C334A-E31A-4886-918D-701D845CDEF3}"/>
              </a:ext>
            </a:extLst>
          </p:cNvPr>
          <p:cNvSpPr txBox="1"/>
          <p:nvPr/>
        </p:nvSpPr>
        <p:spPr>
          <a:xfrm>
            <a:off x="238960" y="177553"/>
            <a:ext cx="95878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＊要件②（当該信託の効力が生じた時から引き続き委託者のみが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信託財産の元本の受益者である場合）を満たすか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上記要件②は、本件特例の対象となる信託として、委託者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のみが信託財産の元本の受益者となる信託であることをその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要件としているところ、本件信託においては、甲が死亡する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までは、委託者甲が受益者であり、また、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甲の死亡後は、甲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から委託者の地位を取得した乙のみが残余財産帰属権利者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（受益者）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であることから、同要件についても満たしている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と解するのが相当です。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/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17E5D8A-B525-4F67-BEE6-32D24477B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061" y="565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489194-AFB3-46FE-AE02-987DB909D692}"/>
              </a:ext>
            </a:extLst>
          </p:cNvPr>
          <p:cNvSpPr txBox="1"/>
          <p:nvPr/>
        </p:nvSpPr>
        <p:spPr>
          <a:xfrm>
            <a:off x="310718" y="195309"/>
            <a:ext cx="94635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＊要件③（当該受益者が当該信託の効力が生じた時における委託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者の相続人であるとき）を満たすか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そして、乙は、本件信託契約の効力が生じた時における委託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者である甲の相続人であることから、上記要件③についても満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たすこととなります。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以上のとおり、本件登記については、本件特例の趣旨にも反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しておらず、本件特例に係る各要件を全て満たしているものと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解されることから、その適用があるものと考えられます。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5EB369C-AA03-470D-81E9-EC3A3E42C489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E980A67-A1D3-40A9-8286-9E7212E1D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1915" y="601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EE624C-D628-4FEF-8683-D8D91B7803BE}"/>
              </a:ext>
            </a:extLst>
          </p:cNvPr>
          <p:cNvSpPr txBox="1"/>
          <p:nvPr/>
        </p:nvSpPr>
        <p:spPr>
          <a:xfrm>
            <a:off x="319594" y="62139"/>
            <a:ext cx="94458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まとめ</a:t>
            </a:r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１．残余財産帰属権利者の地位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信託が終了した場合においても、その清算が結了するまで信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託はなお存続する。（信法１７６条）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残余財産帰属権利者は当該清算中受益者とみなされる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（信法１８３条６項）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⇒　信託終了後清算結了までは、信託契約は継続し帰属権利者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は、受益者とみなされる。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B9F91E7-DE76-44B6-8101-B83C4FD5ADFF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CD782AC-ECE3-493C-A8EA-9C5020856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4047" y="9029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4F71F-7BD3-4AB7-A15B-7AD6C874B170}"/>
              </a:ext>
            </a:extLst>
          </p:cNvPr>
          <p:cNvSpPr txBox="1"/>
          <p:nvPr/>
        </p:nvSpPr>
        <p:spPr>
          <a:xfrm>
            <a:off x="292963" y="186431"/>
            <a:ext cx="94635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２．登録免許税法の特例が適用されるの３つの要件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信託の信託財産を受託者から受益者に移す場合であること。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当該信託の効力が生じた時から引き続き委託者のみが信託財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産の元本の受益者である場合であること。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当該受益者が当該信託の効力が生じた時における委託者の相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続人であるとき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信託が終了し信託清算中の場合、清算結了までは信託は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継続するので、信託財産を受託者から残余財産帰属者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（受益者）に移す場合、信託が委託者兼受益者の関係を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維持しており、当初委託者の相続人であれば、免許税の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特例が適用されることとなります。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95618A7-666B-4629-B22A-3FBE1837DB8A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81E2FCE-6AB4-4FA9-93C9-9B202EAC7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4397" y="116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F4B89D-476B-45CB-A320-0A1E78FF65D1}"/>
              </a:ext>
            </a:extLst>
          </p:cNvPr>
          <p:cNvSpPr txBox="1"/>
          <p:nvPr/>
        </p:nvSpPr>
        <p:spPr>
          <a:xfrm>
            <a:off x="301841" y="186431"/>
            <a:ext cx="937481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３．信託契約の前提としての信託条項設定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当初委託者兼受益者から直接残余財産帰属権利者として指定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されている場合。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第〇条（委託者の地位）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本件信託に係る委託者の地位は、残余財産帰属権利者とし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て指定されている乙が取得し、委託者の権利については、相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続により承継されることなく消滅します。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当初委託者兼受益者から複数の受益者を経て、信託終了事由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による最終の受益者を残余財産帰属権者としている場合。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第〇条（委託者の地位）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委託者の地位は相続により承継せずに、受益者の地位とと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もに移転するものとする。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CF6C30-E4CB-41A8-8E49-EC33F58172F8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D2AEDA2-C010-4F3D-8BB4-1AF51CB1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8560" y="1864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B45BC4-0675-474E-AD08-22A787E171CF}"/>
              </a:ext>
            </a:extLst>
          </p:cNvPr>
          <p:cNvSpPr txBox="1"/>
          <p:nvPr/>
        </p:nvSpPr>
        <p:spPr>
          <a:xfrm>
            <a:off x="204186" y="115410"/>
            <a:ext cx="963227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信託終了時における残余財産帰属権利者の地位とは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前回のセミナー家族信託における「委託者の地位の相続とは」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で信託契約の締結において、条件設定することにより、信託終了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時における契約当事者間の維持、不動産登録免許税の軽減及び不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動産取得税の非課税について特例の適用を説明しました。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本セミナーでは、「残余財産帰属権利者」にも適用できるかと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その理由などについて、検証することとしました。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本件に適用される条文の解釈及び、国税局への事例照会とその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回答について解説していきます。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その中で以下の①から③の疑問についても検証します。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①　家族信託終了事由が発生した時点で信託は終了するのか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②　不動産帰属権利者は受益者とみなされるのか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③　受益者・受益権とは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CB23FD5-53DE-454F-90A7-448020FC8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4451" y="1154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BCE921-7761-4E07-9B3B-F6278D042BB6}"/>
              </a:ext>
            </a:extLst>
          </p:cNvPr>
          <p:cNvSpPr txBox="1"/>
          <p:nvPr/>
        </p:nvSpPr>
        <p:spPr>
          <a:xfrm>
            <a:off x="203445" y="168675"/>
            <a:ext cx="949910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■　信託終了に伴う不動産帰属権利者と登録免許税法７条　　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２項の適用事例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本件については、信託の終了時において残余財産が不動産であ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り、その帰属権利者へ不動産の移転登記をする場合において、登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録免許税法７条２項の適用要件を満たすかどうかによって、税金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面で大きな差がでてきます。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本件適用の要件は、帰属権利が委託者兼受益者であり、当初委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託者の相続人であることから、事例を通して検証をしていきます。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＊７条２項の適用を受ける場合は、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4/1000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で済むものが適用され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ないと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20/1000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になる可能性があります。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適用可否について、国税局に信託終了時の不動産帰属権者に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関する事例照会と回答結果を次頁以降解説することとします。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1F23B7-CF73-4B38-94F3-6CE565E5464B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20D18AD-1082-4DD3-8A38-1E9EB474D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0859" y="610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9FED86-EC6C-48A5-95A9-5506AD5C89BA}"/>
              </a:ext>
            </a:extLst>
          </p:cNvPr>
          <p:cNvSpPr txBox="1"/>
          <p:nvPr/>
        </p:nvSpPr>
        <p:spPr>
          <a:xfrm>
            <a:off x="198384" y="84494"/>
            <a:ext cx="94724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国税局への事前照会の趣旨・事実関係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１．事実関係の概要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甲は、自身が認知症及び要介護状態となった場合における財産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管理等を目的として、甲の推定相続人のうちの一人である実子乙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との間で、甲を委託者兼受益者、乙を受託者及び受益者の死亡に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より信託が終了したときの残余財産帰属権利者として、所有する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建物、宅地及び金銭を信託財産とする信託契約を締結します。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信託当事者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委託者　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受託者　乙（実子）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受益者　甲（自益信託）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残余財産帰属権利者　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C33A9B-E0B9-4C3C-8D1B-78282453E0D8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EA11A21-2DCD-414F-998D-9B41874DE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7539" y="99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FC6991-09AD-416F-802B-8ADAD389E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9" y="1330287"/>
            <a:ext cx="1424085" cy="125046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1A33EC-85C6-4A96-A138-D840584A70CA}"/>
              </a:ext>
            </a:extLst>
          </p:cNvPr>
          <p:cNvSpPr txBox="1"/>
          <p:nvPr/>
        </p:nvSpPr>
        <p:spPr>
          <a:xfrm>
            <a:off x="4770090" y="952872"/>
            <a:ext cx="304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497A7C-4FBA-4B1C-BFAF-D2E7B00D644A}"/>
              </a:ext>
            </a:extLst>
          </p:cNvPr>
          <p:cNvSpPr txBox="1"/>
          <p:nvPr/>
        </p:nvSpPr>
        <p:spPr>
          <a:xfrm>
            <a:off x="1278223" y="937483"/>
            <a:ext cx="13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委託者甲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E0F9386-4B98-461F-A160-5A1688EB1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55" y="3068748"/>
            <a:ext cx="1286874" cy="1129979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E3A0D9B-DBF3-4368-A405-289DFA018D96}"/>
              </a:ext>
            </a:extLst>
          </p:cNvPr>
          <p:cNvCxnSpPr>
            <a:cxnSpLocks/>
          </p:cNvCxnSpPr>
          <p:nvPr/>
        </p:nvCxnSpPr>
        <p:spPr>
          <a:xfrm>
            <a:off x="2385614" y="2156605"/>
            <a:ext cx="2464341" cy="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DBFF7FEF-64EC-41A2-9EED-E7F5C787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43" y="2861567"/>
            <a:ext cx="607921" cy="6976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B0C768-6E24-4E4E-A3CF-A0A79D054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04" y="2799978"/>
            <a:ext cx="810381" cy="62622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0D8DA2-0CC7-4829-95D4-AA58BC942066}"/>
              </a:ext>
            </a:extLst>
          </p:cNvPr>
          <p:cNvSpPr txBox="1"/>
          <p:nvPr/>
        </p:nvSpPr>
        <p:spPr>
          <a:xfrm>
            <a:off x="2915275" y="2487260"/>
            <a:ext cx="126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信託財産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C2C1D4-E6C7-4A2A-B2AF-EC64BE431052}"/>
              </a:ext>
            </a:extLst>
          </p:cNvPr>
          <p:cNvSpPr txBox="1"/>
          <p:nvPr/>
        </p:nvSpPr>
        <p:spPr>
          <a:xfrm>
            <a:off x="3093035" y="1760164"/>
            <a:ext cx="1331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信託契約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72852-04A7-4552-A481-0EADC5225EC8}"/>
              </a:ext>
            </a:extLst>
          </p:cNvPr>
          <p:cNvSpPr txBox="1"/>
          <p:nvPr/>
        </p:nvSpPr>
        <p:spPr>
          <a:xfrm>
            <a:off x="5912528" y="3103032"/>
            <a:ext cx="427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受益者甲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委託者兼受益者（自益信託）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AB85FCB-CF05-473D-A818-5C632BF45A96}"/>
              </a:ext>
            </a:extLst>
          </p:cNvPr>
          <p:cNvCxnSpPr>
            <a:cxnSpLocks/>
          </p:cNvCxnSpPr>
          <p:nvPr/>
        </p:nvCxnSpPr>
        <p:spPr>
          <a:xfrm>
            <a:off x="5497270" y="2597137"/>
            <a:ext cx="0" cy="59005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矢印: 右 12">
            <a:extLst>
              <a:ext uri="{FF2B5EF4-FFF2-40B4-BE49-F238E27FC236}">
                <a16:creationId xmlns:a16="http://schemas.microsoft.com/office/drawing/2014/main" id="{B33B7D51-8211-481F-B598-B3606674492A}"/>
              </a:ext>
            </a:extLst>
          </p:cNvPr>
          <p:cNvSpPr/>
          <p:nvPr/>
        </p:nvSpPr>
        <p:spPr>
          <a:xfrm rot="1620457">
            <a:off x="2023094" y="2785426"/>
            <a:ext cx="737581" cy="16329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38A2CBE-4DB2-4E5D-8BBF-ADC038A8BEA8}"/>
              </a:ext>
            </a:extLst>
          </p:cNvPr>
          <p:cNvSpPr/>
          <p:nvPr/>
        </p:nvSpPr>
        <p:spPr>
          <a:xfrm rot="19856180">
            <a:off x="3987814" y="2594651"/>
            <a:ext cx="763522" cy="1612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6733292-44C8-4591-AB4C-6B8FE385C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63" y="1360544"/>
            <a:ext cx="1421311" cy="1227182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0A05043-AB15-4265-8FB3-AF85CA05114A}"/>
              </a:ext>
            </a:extLst>
          </p:cNvPr>
          <p:cNvCxnSpPr>
            <a:cxnSpLocks/>
          </p:cNvCxnSpPr>
          <p:nvPr/>
        </p:nvCxnSpPr>
        <p:spPr>
          <a:xfrm>
            <a:off x="5484665" y="4249928"/>
            <a:ext cx="3727" cy="63279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758A97CB-B2E8-4F6B-A3EC-3D5BA06E5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54" y="4883326"/>
            <a:ext cx="1306830" cy="112833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7CE5CAF-F652-40BA-B8A8-B1B54D0589AC}"/>
              </a:ext>
            </a:extLst>
          </p:cNvPr>
          <p:cNvSpPr txBox="1"/>
          <p:nvPr/>
        </p:nvSpPr>
        <p:spPr>
          <a:xfrm>
            <a:off x="5976276" y="4934489"/>
            <a:ext cx="349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残余財産帰属権利者乙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1FF84AB-FEA0-45BF-AEA0-D96AE765DB4D}"/>
              </a:ext>
            </a:extLst>
          </p:cNvPr>
          <p:cNvSpPr txBox="1"/>
          <p:nvPr/>
        </p:nvSpPr>
        <p:spPr>
          <a:xfrm>
            <a:off x="213064" y="230819"/>
            <a:ext cx="675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２．信託関係図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B9BB241-03C3-4DC5-8A55-77F2BC38FA05}"/>
              </a:ext>
            </a:extLst>
          </p:cNvPr>
          <p:cNvSpPr txBox="1"/>
          <p:nvPr/>
        </p:nvSpPr>
        <p:spPr>
          <a:xfrm>
            <a:off x="1278223" y="4934489"/>
            <a:ext cx="39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＊甲の死亡により信託終了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D4E396-6728-48F7-92A8-7F4E7BDCD20D}"/>
              </a:ext>
            </a:extLst>
          </p:cNvPr>
          <p:cNvSpPr txBox="1"/>
          <p:nvPr/>
        </p:nvSpPr>
        <p:spPr>
          <a:xfrm>
            <a:off x="5912528" y="1624614"/>
            <a:ext cx="3346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/>
              <a:t>・信託財産の管理・処分</a:t>
            </a:r>
            <a:endParaRPr kumimoji="1" lang="en-US" altLang="ja-JP" sz="1500" dirty="0"/>
          </a:p>
          <a:p>
            <a:r>
              <a:rPr kumimoji="1" lang="ja-JP" altLang="en-US" sz="1500" dirty="0"/>
              <a:t>・受益者の</a:t>
            </a:r>
            <a:r>
              <a:rPr lang="ja-JP" altLang="en-US" sz="15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生活、介護、療養支援等</a:t>
            </a:r>
            <a:endParaRPr kumimoji="1" lang="ja-JP" altLang="en-US" sz="15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553A399-D076-490C-A8A7-F20E05174670}"/>
              </a:ext>
            </a:extLst>
          </p:cNvPr>
          <p:cNvSpPr txBox="1"/>
          <p:nvPr/>
        </p:nvSpPr>
        <p:spPr>
          <a:xfrm>
            <a:off x="5976276" y="3749363"/>
            <a:ext cx="3490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/>
              <a:t>・受託者乙によるこれまでと変わらぬ</a:t>
            </a:r>
            <a:endParaRPr kumimoji="1" lang="en-US" altLang="ja-JP" sz="1500" dirty="0"/>
          </a:p>
          <a:p>
            <a:r>
              <a:rPr kumimoji="1" lang="ja-JP" altLang="en-US" sz="1500" dirty="0"/>
              <a:t>　生活の維持及び将来の介護、療養</a:t>
            </a:r>
            <a:endParaRPr kumimoji="1" lang="en-US" altLang="ja-JP" sz="1500" dirty="0"/>
          </a:p>
          <a:p>
            <a:r>
              <a:rPr kumimoji="1" lang="ja-JP" altLang="en-US" sz="1500" dirty="0"/>
              <a:t>　などの支援享受</a:t>
            </a:r>
            <a:endParaRPr kumimoji="1" lang="en-US" altLang="ja-JP" sz="1500" dirty="0"/>
          </a:p>
          <a:p>
            <a:endParaRPr kumimoji="1" lang="ja-JP" altLang="en-US" sz="15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BD50EAC-F0D2-40CF-8E83-E8873699E4CE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930D5F-D60A-47E2-B2CE-92204FB6F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2000" y="154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F0DB29-849D-4EB3-8C65-8C51F0AC1363}"/>
              </a:ext>
            </a:extLst>
          </p:cNvPr>
          <p:cNvSpPr txBox="1"/>
          <p:nvPr/>
        </p:nvSpPr>
        <p:spPr>
          <a:xfrm>
            <a:off x="257452" y="186431"/>
            <a:ext cx="956125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３．本件信託契約の概要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本件信託は、本件信託財産の管理、処分及び運用によって、甲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の生活、介護、療養及び納税等に必要な資金を給付し、甲の幸福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な生活及び福祉を確保すること並びに本件信託財産の円滑な承継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を目的としています。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　本件信託契約の定めにおいて、委託者兼受益者である甲の死亡は、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本件信託の終了事由の一つとされており、その場合、甲が有して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いた本件信託に関する委託者及び受益者としての地位及び権利に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ついては、以下（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）及び（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）のとおりとなります。</a:t>
            </a: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信託契約関係の前提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(1)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本件信託に係る委託者の地位は、残余財産帰属権利者として指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定されている乙が取得し、委託者の権利については、相続によ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り承継されることなく消滅します。</a:t>
            </a: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8629A26-0AC0-43D8-8FA0-A68E935937C7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6FDABA8-8125-4227-88D6-69F90DA75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7907" y="1864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FF13A2-489D-4416-A481-FCE911F09DFC}"/>
              </a:ext>
            </a:extLst>
          </p:cNvPr>
          <p:cNvSpPr txBox="1"/>
          <p:nvPr/>
        </p:nvSpPr>
        <p:spPr>
          <a:xfrm>
            <a:off x="221942" y="195309"/>
            <a:ext cx="96056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(2)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本件信託に係る受益者の地位及び権利は、相続により承継され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ることなく消滅します。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なお、本件信託の終了に伴い、信託の清算を行う清算受託者に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ついては、信託終了時点における受託者が指定されています。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また、甲の死亡により本件信託が終了した場合、本件信託財産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については、残余財産帰属権利者として指定されている乙が取得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し、甲死亡時点で既に乙が死亡していたときには、乙の子が取得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すなわち、甲死亡時点において乙が生存している場合、乙は、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本件信託契約に基づき、甲より本件信託に係る委託者の地位を取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得するとともに、本件信託に係る清算受託者及び残余財産帰属権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利者となります。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ADD6B0-85E3-4397-8E3A-84EA1E7468E6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8E8FB60-6FE6-4C53-A62F-AA1A2FACB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3519" y="503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C378EC-D5B3-4342-95B3-CA1888B7BCCF}"/>
              </a:ext>
            </a:extLst>
          </p:cNvPr>
          <p:cNvSpPr txBox="1"/>
          <p:nvPr/>
        </p:nvSpPr>
        <p:spPr>
          <a:xfrm>
            <a:off x="176813" y="97653"/>
            <a:ext cx="956199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４．国税局への照会事項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　　　</a:t>
            </a:r>
            <a:r>
              <a:rPr kumimoji="1" lang="en-US" altLang="ja-JP" sz="2400" dirty="0"/>
              <a:t>『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このような契約関係を前提として、甲の死亡により、甲の相続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人である乙が本件信託財産を取得する場合、本件信託契約が終了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したことに伴う本件不動産に係る所有権移転登記（以下「本件登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記」といいます。）について、登録免許税法第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信託財産の登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記等の課税の特例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項の規定が適用され、相続による所有権の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移転の登記とみなして登録免許税が課されると解してよいか、照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会します。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』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として国税局に照会をかけています。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2E6492-267A-4F46-BE02-9C5BA4AEE08A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75B7E77-79DA-4B0E-BAB7-00AEEB698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8626" y="166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DC1939-2550-4C5B-8916-9FEBCF86D449}"/>
              </a:ext>
            </a:extLst>
          </p:cNvPr>
          <p:cNvSpPr txBox="1"/>
          <p:nvPr/>
        </p:nvSpPr>
        <p:spPr>
          <a:xfrm>
            <a:off x="195307" y="150919"/>
            <a:ext cx="957900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事前照会に対する国税局の回答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5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事実関係に対して事前照会者の求める見解となることの理由</a:t>
            </a:r>
            <a:r>
              <a:rPr kumimoji="1" lang="en-US" altLang="ja-JP" sz="25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１．法令の規定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登録免許税法第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条第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項（以下「本件特例」といいます。）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は、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「信託の信託財産を受託者から受益者に移す場合」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（以下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「要件①」といいます。）であって、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「当該信託の効力が生じた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時から引き続き委託者のみが信託財産の元本の受益者である場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合」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（以下「要件②」といいます。）において、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「当該受益者が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当該信託の効力が生じた時における委託者の相続人（</a:t>
            </a:r>
            <a:r>
              <a:rPr lang="en-US" altLang="ja-JP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……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）であ</a:t>
            </a:r>
            <a:endParaRPr lang="en-US" altLang="ja-JP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るとき」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（以下「要件③」といいます。）と規定していることか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ら、その適用に当たっては、各要件を満たす必要があると考えら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DC6F1E-7EBA-499B-8C6E-641FEC8936D2}"/>
              </a:ext>
            </a:extLst>
          </p:cNvPr>
          <p:cNvSpPr/>
          <p:nvPr/>
        </p:nvSpPr>
        <p:spPr>
          <a:xfrm>
            <a:off x="278978" y="646137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D436F9C-93FF-473E-BDC3-3DC53A01B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564" y="23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579</TotalTime>
  <Words>2804</Words>
  <Application>Microsoft Office PowerPoint</Application>
  <PresentationFormat>A4 210 x 297 mm</PresentationFormat>
  <Paragraphs>239</Paragraphs>
  <Slides>17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基文 栂村</cp:lastModifiedBy>
  <cp:revision>62</cp:revision>
  <dcterms:created xsi:type="dcterms:W3CDTF">2020-10-17T02:16:31Z</dcterms:created>
  <dcterms:modified xsi:type="dcterms:W3CDTF">2025-06-28T00:57:11Z</dcterms:modified>
</cp:coreProperties>
</file>