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60" r:id="rId3"/>
    <p:sldId id="261" r:id="rId4"/>
    <p:sldId id="262" r:id="rId5"/>
    <p:sldId id="258" r:id="rId6"/>
    <p:sldId id="259" r:id="rId7"/>
    <p:sldId id="263" r:id="rId8"/>
    <p:sldId id="264" r:id="rId9"/>
    <p:sldId id="265" r:id="rId10"/>
    <p:sldId id="266" r:id="rId11"/>
    <p:sldId id="267" r:id="rId12"/>
  </p:sldIdLst>
  <p:sldSz cx="9906000" cy="6858000" type="A4"/>
  <p:notesSz cx="6858000" cy="99456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65" autoAdjust="0"/>
    <p:restoredTop sz="94660"/>
  </p:normalViewPr>
  <p:slideViewPr>
    <p:cSldViewPr snapToGrid="0">
      <p:cViewPr varScale="1">
        <p:scale>
          <a:sx n="80" d="100"/>
          <a:sy n="80" d="100"/>
        </p:scale>
        <p:origin x="1133"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93791" y="4455621"/>
            <a:ext cx="817245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C96E045-DD82-4765-AFF0-0CC38BA0CFAF}" type="datetimeFigureOut">
              <a:rPr kumimoji="1" lang="ja-JP" altLang="en-US" smtClean="0"/>
              <a:t>2026/7/1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59785F8-A874-443A-9C6E-9A60BDBC1CDD}"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1605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C96E045-DD82-4765-AFF0-0CC38BA0CFAF}" type="datetimeFigureOut">
              <a:rPr kumimoji="1" lang="ja-JP" altLang="en-US" smtClean="0"/>
              <a:t>2026/7/1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59785F8-A874-443A-9C6E-9A60BDBC1CDD}" type="slidenum">
              <a:rPr kumimoji="1" lang="ja-JP" altLang="en-US" smtClean="0"/>
              <a:t>‹#›</a:t>
            </a:fld>
            <a:endParaRPr kumimoji="1" lang="ja-JP" altLang="en-US"/>
          </a:p>
        </p:txBody>
      </p:sp>
    </p:spTree>
    <p:extLst>
      <p:ext uri="{BB962C8B-B14F-4D97-AF65-F5344CB8AC3E}">
        <p14:creationId xmlns:p14="http://schemas.microsoft.com/office/powerpoint/2010/main" val="1327664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2" y="412302"/>
            <a:ext cx="2135981"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412302"/>
            <a:ext cx="6284119"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C96E045-DD82-4765-AFF0-0CC38BA0CFAF}" type="datetimeFigureOut">
              <a:rPr kumimoji="1" lang="ja-JP" altLang="en-US" smtClean="0"/>
              <a:t>2026/7/1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59785F8-A874-443A-9C6E-9A60BDBC1CDD}" type="slidenum">
              <a:rPr kumimoji="1" lang="ja-JP" altLang="en-US" smtClean="0"/>
              <a:t>‹#›</a:t>
            </a:fld>
            <a:endParaRPr kumimoji="1" lang="ja-JP" altLang="en-US"/>
          </a:p>
        </p:txBody>
      </p:sp>
    </p:spTree>
    <p:extLst>
      <p:ext uri="{BB962C8B-B14F-4D97-AF65-F5344CB8AC3E}">
        <p14:creationId xmlns:p14="http://schemas.microsoft.com/office/powerpoint/2010/main" val="4254099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C96E045-DD82-4765-AFF0-0CC38BA0CFAF}" type="datetimeFigureOut">
              <a:rPr kumimoji="1" lang="ja-JP" altLang="en-US" smtClean="0"/>
              <a:t>2026/7/1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59785F8-A874-443A-9C6E-9A60BDBC1CDD}" type="slidenum">
              <a:rPr kumimoji="1" lang="ja-JP" altLang="en-US" smtClean="0"/>
              <a:t>‹#›</a:t>
            </a:fld>
            <a:endParaRPr kumimoji="1" lang="ja-JP" altLang="en-US"/>
          </a:p>
        </p:txBody>
      </p:sp>
    </p:spTree>
    <p:extLst>
      <p:ext uri="{BB962C8B-B14F-4D97-AF65-F5344CB8AC3E}">
        <p14:creationId xmlns:p14="http://schemas.microsoft.com/office/powerpoint/2010/main" val="2519416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758952"/>
            <a:ext cx="817245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4453128"/>
            <a:ext cx="817245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C96E045-DD82-4765-AFF0-0CC38BA0CFAF}" type="datetimeFigureOut">
              <a:rPr kumimoji="1" lang="ja-JP" altLang="en-US" smtClean="0"/>
              <a:t>2026/7/1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59785F8-A874-443A-9C6E-9A60BDBC1CDD}"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4049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91540" y="1845734"/>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52060" y="1845735"/>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C96E045-DD82-4765-AFF0-0CC38BA0CFAF}" type="datetimeFigureOut">
              <a:rPr kumimoji="1" lang="ja-JP" altLang="en-US" smtClean="0"/>
              <a:t>2026/7/1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59785F8-A874-443A-9C6E-9A60BDBC1CDD}" type="slidenum">
              <a:rPr kumimoji="1" lang="ja-JP" altLang="en-US" smtClean="0"/>
              <a:t>‹#›</a:t>
            </a:fld>
            <a:endParaRPr kumimoji="1" lang="ja-JP" altLang="en-US"/>
          </a:p>
        </p:txBody>
      </p:sp>
    </p:spTree>
    <p:extLst>
      <p:ext uri="{BB962C8B-B14F-4D97-AF65-F5344CB8AC3E}">
        <p14:creationId xmlns:p14="http://schemas.microsoft.com/office/powerpoint/2010/main" val="2421076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9154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5206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C96E045-DD82-4765-AFF0-0CC38BA0CFAF}" type="datetimeFigureOut">
              <a:rPr kumimoji="1" lang="ja-JP" altLang="en-US" smtClean="0"/>
              <a:t>2026/7/1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59785F8-A874-443A-9C6E-9A60BDBC1CDD}" type="slidenum">
              <a:rPr kumimoji="1" lang="ja-JP" altLang="en-US" smtClean="0"/>
              <a:t>‹#›</a:t>
            </a:fld>
            <a:endParaRPr kumimoji="1" lang="ja-JP" altLang="en-US"/>
          </a:p>
        </p:txBody>
      </p:sp>
    </p:spTree>
    <p:extLst>
      <p:ext uri="{BB962C8B-B14F-4D97-AF65-F5344CB8AC3E}">
        <p14:creationId xmlns:p14="http://schemas.microsoft.com/office/powerpoint/2010/main" val="2085264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C96E045-DD82-4765-AFF0-0CC38BA0CFAF}" type="datetimeFigureOut">
              <a:rPr kumimoji="1" lang="ja-JP" altLang="en-US" smtClean="0"/>
              <a:t>2026/7/1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59785F8-A874-443A-9C6E-9A60BDBC1CDD}" type="slidenum">
              <a:rPr kumimoji="1" lang="ja-JP" altLang="en-US" smtClean="0"/>
              <a:t>‹#›</a:t>
            </a:fld>
            <a:endParaRPr kumimoji="1" lang="ja-JP" altLang="en-US"/>
          </a:p>
        </p:txBody>
      </p:sp>
    </p:spTree>
    <p:extLst>
      <p:ext uri="{BB962C8B-B14F-4D97-AF65-F5344CB8AC3E}">
        <p14:creationId xmlns:p14="http://schemas.microsoft.com/office/powerpoint/2010/main" val="223826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C96E045-DD82-4765-AFF0-0CC38BA0CFAF}" type="datetimeFigureOut">
              <a:rPr kumimoji="1" lang="ja-JP" altLang="en-US" smtClean="0"/>
              <a:t>2026/7/1</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259785F8-A874-443A-9C6E-9A60BDBC1CDD}" type="slidenum">
              <a:rPr kumimoji="1" lang="ja-JP" altLang="en-US" smtClean="0"/>
              <a:t>‹#›</a:t>
            </a:fld>
            <a:endParaRPr kumimoji="1" lang="ja-JP" altLang="en-US"/>
          </a:p>
        </p:txBody>
      </p:sp>
    </p:spTree>
    <p:extLst>
      <p:ext uri="{BB962C8B-B14F-4D97-AF65-F5344CB8AC3E}">
        <p14:creationId xmlns:p14="http://schemas.microsoft.com/office/powerpoint/2010/main" val="2820948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5" y="0"/>
            <a:ext cx="3291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82557" y="0"/>
            <a:ext cx="52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594359"/>
            <a:ext cx="2600325"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900488" y="731520"/>
            <a:ext cx="5274945"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78229" y="6459787"/>
            <a:ext cx="2127540" cy="365125"/>
          </a:xfrm>
        </p:spPr>
        <p:txBody>
          <a:bodyPr/>
          <a:lstStyle>
            <a:lvl1pPr algn="l">
              <a:defRPr/>
            </a:lvl1pPr>
          </a:lstStyle>
          <a:p>
            <a:fld id="{BC96E045-DD82-4765-AFF0-0CC38BA0CFAF}" type="datetimeFigureOut">
              <a:rPr kumimoji="1" lang="ja-JP" altLang="en-US" smtClean="0"/>
              <a:t>2026/7/1</a:t>
            </a:fld>
            <a:endParaRPr kumimoji="1" lang="ja-JP" altLang="en-US"/>
          </a:p>
        </p:txBody>
      </p:sp>
      <p:sp>
        <p:nvSpPr>
          <p:cNvPr id="6" name="Footer Placeholder 5"/>
          <p:cNvSpPr>
            <a:spLocks noGrp="1"/>
          </p:cNvSpPr>
          <p:nvPr>
            <p:ph type="ftr" sz="quarter" idx="11"/>
          </p:nvPr>
        </p:nvSpPr>
        <p:spPr>
          <a:xfrm>
            <a:off x="3900487" y="6459787"/>
            <a:ext cx="3776663"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59785F8-A874-443A-9C6E-9A60BDBC1CDD}" type="slidenum">
              <a:rPr kumimoji="1" lang="ja-JP" altLang="en-US" smtClean="0"/>
              <a:t>‹#›</a:t>
            </a:fld>
            <a:endParaRPr kumimoji="1" lang="ja-JP" altLang="en-US"/>
          </a:p>
        </p:txBody>
      </p:sp>
    </p:spTree>
    <p:extLst>
      <p:ext uri="{BB962C8B-B14F-4D97-AF65-F5344CB8AC3E}">
        <p14:creationId xmlns:p14="http://schemas.microsoft.com/office/powerpoint/2010/main" val="3210918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90342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5074920"/>
            <a:ext cx="8217337"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4" y="0"/>
            <a:ext cx="9905988"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91540" y="5907024"/>
            <a:ext cx="822198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C96E045-DD82-4765-AFF0-0CC38BA0CFAF}" type="datetimeFigureOut">
              <a:rPr kumimoji="1" lang="ja-JP" altLang="en-US" smtClean="0"/>
              <a:t>2026/7/1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59785F8-A874-443A-9C6E-9A60BDBC1CDD}" type="slidenum">
              <a:rPr kumimoji="1" lang="ja-JP" altLang="en-US" smtClean="0"/>
              <a:t>‹#›</a:t>
            </a:fld>
            <a:endParaRPr kumimoji="1" lang="ja-JP" altLang="en-US"/>
          </a:p>
        </p:txBody>
      </p:sp>
    </p:spTree>
    <p:extLst>
      <p:ext uri="{BB962C8B-B14F-4D97-AF65-F5344CB8AC3E}">
        <p14:creationId xmlns:p14="http://schemas.microsoft.com/office/powerpoint/2010/main" val="547063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906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906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91540" y="286605"/>
            <a:ext cx="817245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39" y="1845734"/>
            <a:ext cx="817245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91542" y="6459787"/>
            <a:ext cx="2008720" cy="365125"/>
          </a:xfrm>
          <a:prstGeom prst="rect">
            <a:avLst/>
          </a:prstGeom>
        </p:spPr>
        <p:txBody>
          <a:bodyPr vert="horz" lIns="91440" tIns="45720" rIns="91440" bIns="45720" rtlCol="0" anchor="ctr"/>
          <a:lstStyle>
            <a:lvl1pPr algn="l">
              <a:defRPr sz="900">
                <a:solidFill>
                  <a:srgbClr val="FFFFFF"/>
                </a:solidFill>
              </a:defRPr>
            </a:lvl1pPr>
          </a:lstStyle>
          <a:p>
            <a:fld id="{BC96E045-DD82-4765-AFF0-0CC38BA0CFAF}" type="datetimeFigureOut">
              <a:rPr kumimoji="1" lang="ja-JP" altLang="en-US" smtClean="0"/>
              <a:t>2026/7/1</a:t>
            </a:fld>
            <a:endParaRPr kumimoji="1" lang="ja-JP" altLang="en-US"/>
          </a:p>
        </p:txBody>
      </p:sp>
      <p:sp>
        <p:nvSpPr>
          <p:cNvPr id="5" name="Footer Placeholder 4"/>
          <p:cNvSpPr>
            <a:spLocks noGrp="1"/>
          </p:cNvSpPr>
          <p:nvPr>
            <p:ph type="ftr" sz="quarter" idx="3"/>
          </p:nvPr>
        </p:nvSpPr>
        <p:spPr>
          <a:xfrm>
            <a:off x="2995026" y="6459787"/>
            <a:ext cx="391852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8044123" y="6459787"/>
            <a:ext cx="1066021" cy="365125"/>
          </a:xfrm>
          <a:prstGeom prst="rect">
            <a:avLst/>
          </a:prstGeom>
        </p:spPr>
        <p:txBody>
          <a:bodyPr vert="horz" lIns="91440" tIns="45720" rIns="91440" bIns="45720" rtlCol="0" anchor="ctr"/>
          <a:lstStyle>
            <a:lvl1pPr algn="r">
              <a:defRPr sz="1050">
                <a:solidFill>
                  <a:srgbClr val="FFFFFF"/>
                </a:solidFill>
              </a:defRPr>
            </a:lvl1pPr>
          </a:lstStyle>
          <a:p>
            <a:fld id="{259785F8-A874-443A-9C6E-9A60BDBC1CDD}" type="slidenum">
              <a:rPr kumimoji="1" lang="ja-JP" altLang="en-US" smtClean="0"/>
              <a:t>‹#›</a:t>
            </a:fld>
            <a:endParaRPr kumimoji="1" lang="ja-JP" altLang="en-US"/>
          </a:p>
        </p:txBody>
      </p:sp>
      <p:cxnSp>
        <p:nvCxnSpPr>
          <p:cNvPr id="10" name="Straight Connector 9"/>
          <p:cNvCxnSpPr/>
          <p:nvPr/>
        </p:nvCxnSpPr>
        <p:spPr>
          <a:xfrm>
            <a:off x="969745" y="1737845"/>
            <a:ext cx="809815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02753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84F15FF-4233-8D6F-F786-565A50EA501B}"/>
              </a:ext>
            </a:extLst>
          </p:cNvPr>
          <p:cNvSpPr/>
          <p:nvPr/>
        </p:nvSpPr>
        <p:spPr>
          <a:xfrm>
            <a:off x="1054344" y="2148185"/>
            <a:ext cx="7795724" cy="923330"/>
          </a:xfrm>
          <a:prstGeom prst="rect">
            <a:avLst/>
          </a:prstGeom>
          <a:noFill/>
        </p:spPr>
        <p:txBody>
          <a:bodyPr wrap="none" lIns="91440" tIns="45720" rIns="91440" bIns="45720">
            <a:spAutoFit/>
          </a:bodyPr>
          <a:lstStyle/>
          <a:p>
            <a:pPr algn="ctr"/>
            <a:r>
              <a:rPr lang="ja-JP" alt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兄弟姉妹の相続には注意</a:t>
            </a:r>
          </a:p>
        </p:txBody>
      </p:sp>
      <p:pic>
        <p:nvPicPr>
          <p:cNvPr id="2" name="録音したサウンド">
            <a:hlinkClick r:id="" action="ppaction://media"/>
            <a:extLst>
              <a:ext uri="{FF2B5EF4-FFF2-40B4-BE49-F238E27FC236}">
                <a16:creationId xmlns:a16="http://schemas.microsoft.com/office/drawing/2014/main" id="{402592F9-4401-8B34-6EB2-6F8AA450F2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08525" y="3184525"/>
            <a:ext cx="487363" cy="487363"/>
          </a:xfrm>
          <a:prstGeom prst="rect">
            <a:avLst/>
          </a:prstGeom>
        </p:spPr>
      </p:pic>
    </p:spTree>
    <p:extLst>
      <p:ext uri="{BB962C8B-B14F-4D97-AF65-F5344CB8AC3E}">
        <p14:creationId xmlns:p14="http://schemas.microsoft.com/office/powerpoint/2010/main" val="29044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0A34F5D-6DB1-5F8F-268A-A2FDDD8B9401}"/>
              </a:ext>
            </a:extLst>
          </p:cNvPr>
          <p:cNvSpPr txBox="1"/>
          <p:nvPr/>
        </p:nvSpPr>
        <p:spPr>
          <a:xfrm>
            <a:off x="771525" y="409575"/>
            <a:ext cx="8820150" cy="5262979"/>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　　　公正証書遺言だと、公証人がその内容を確認したり、本</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人の遺言能力の有無の確認など遺言の有効性を保証できま</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す。</a:t>
            </a:r>
          </a:p>
          <a:p>
            <a:r>
              <a:rPr kumimoji="1" lang="ja-JP" altLang="en-US" sz="2400" dirty="0">
                <a:latin typeface="UD デジタル 教科書体 N-R" panose="02020400000000000000" pitchFamily="17" charset="-128"/>
                <a:ea typeface="UD デジタル 教科書体 N-R" panose="02020400000000000000" pitchFamily="17" charset="-128"/>
              </a:rPr>
              <a:t>　②　</a:t>
            </a:r>
            <a:r>
              <a:rPr kumimoji="1" lang="ja-JP" altLang="en-US" sz="2400" b="1" dirty="0">
                <a:latin typeface="UD デジタル 教科書体 N-R" panose="02020400000000000000" pitchFamily="17" charset="-128"/>
                <a:ea typeface="UD デジタル 教科書体 N-R" panose="02020400000000000000" pitchFamily="17" charset="-128"/>
              </a:rPr>
              <a:t>予備的遺言の必要性</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ja-JP" altLang="en-US" sz="2400" dirty="0">
                <a:latin typeface="UD デジタル 教科書体 N-R" panose="02020400000000000000" pitchFamily="17" charset="-128"/>
                <a:ea typeface="UD デジタル 教科書体 N-R" panose="02020400000000000000" pitchFamily="17" charset="-128"/>
              </a:rPr>
              <a:t>遺言者より先に相続人が死亡した場合には、その遺言で</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指定された相続人の部分については相続の効力は生じませ</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ん。（遺贈については、民法９９４条１項で「遺贈は遺言</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者の死亡以前に受遺者が死亡したときは、その効力を生じ</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ない」と定められています。）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③　遺言執行者の指定</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指定しておかないと、遺言執行時に裁判所に遺言執行者</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の選任申し立てをする必要があります。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また、遺言執行者についても予備的遺言を記述すること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が望ましい。</a:t>
            </a:r>
          </a:p>
        </p:txBody>
      </p:sp>
      <p:pic>
        <p:nvPicPr>
          <p:cNvPr id="3" name="録音したサウンド">
            <a:hlinkClick r:id="" action="ppaction://media"/>
            <a:extLst>
              <a:ext uri="{FF2B5EF4-FFF2-40B4-BE49-F238E27FC236}">
                <a16:creationId xmlns:a16="http://schemas.microsoft.com/office/drawing/2014/main" id="{A3445712-C48F-FD44-7E0A-35F1D9D224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242050" y="1393825"/>
            <a:ext cx="487363" cy="487363"/>
          </a:xfrm>
          <a:prstGeom prst="rect">
            <a:avLst/>
          </a:prstGeom>
        </p:spPr>
      </p:pic>
    </p:spTree>
    <p:extLst>
      <p:ext uri="{BB962C8B-B14F-4D97-AF65-F5344CB8AC3E}">
        <p14:creationId xmlns:p14="http://schemas.microsoft.com/office/powerpoint/2010/main" val="519896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7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681726D-D659-FCAC-256E-EADCD2A6952D}"/>
              </a:ext>
            </a:extLst>
          </p:cNvPr>
          <p:cNvSpPr txBox="1"/>
          <p:nvPr/>
        </p:nvSpPr>
        <p:spPr>
          <a:xfrm>
            <a:off x="600075" y="228600"/>
            <a:ext cx="9020175" cy="5632311"/>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（３）兄弟姉妹には遺留分はない</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dirty="0">
                <a:latin typeface="UD デジタル 教科書体 N-R" panose="02020400000000000000" pitchFamily="17" charset="-128"/>
                <a:ea typeface="UD デジタル 教科書体 N-R" panose="02020400000000000000" pitchFamily="17" charset="-128"/>
              </a:rPr>
              <a:t>遺留分というのは、相続人に認められている最低限の相</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続財産を取得する権利のことです。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しかし、</a:t>
            </a:r>
            <a:r>
              <a:rPr lang="ja-JP" altLang="en-US" sz="2400" dirty="0">
                <a:latin typeface="UD デジタル 教科書体 N-R" panose="02020400000000000000" pitchFamily="17" charset="-128"/>
                <a:ea typeface="UD デジタル 教科書体 N-R" panose="02020400000000000000" pitchFamily="17" charset="-128"/>
              </a:rPr>
              <a:t>兄弟姉妹に遺留分はないため、遺言書に名前が</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記載されていなくても遺留分侵害額請求はできません。</a:t>
            </a:r>
          </a:p>
          <a:p>
            <a:r>
              <a:rPr lang="ja-JP" altLang="en-US" sz="2400" dirty="0">
                <a:latin typeface="UD デジタル 教科書体 N-R" panose="02020400000000000000" pitchFamily="17" charset="-128"/>
                <a:ea typeface="UD デジタル 教科書体 N-R" panose="02020400000000000000" pitchFamily="17" charset="-128"/>
              </a:rPr>
              <a:t>　　　そのため、遺言者の思いを遺産相続に反映するためには</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公正証書遺言の作成が有効となります。</a:t>
            </a:r>
            <a:endParaRPr lang="en-US" altLang="ja-JP" sz="2400" dirty="0">
              <a:latin typeface="UD デジタル 教科書体 N-R" panose="02020400000000000000" pitchFamily="17" charset="-128"/>
              <a:ea typeface="UD デジタル 教科書体 N-R" panose="02020400000000000000" pitchFamily="17" charset="-128"/>
            </a:endParaRPr>
          </a:p>
          <a:p>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＊その他、生前贈与の作成が有効となります。</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詳細は、本ＨＰの「セミナー案内」の「贈与について知っ</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ておきたいこと」に</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en-US" altLang="ja-JP" sz="2400" dirty="0">
                <a:latin typeface="UD デジタル 教科書体 N-R" panose="02020400000000000000" pitchFamily="17" charset="-128"/>
                <a:ea typeface="UD デジタル 教科書体 N-R" panose="02020400000000000000" pitchFamily="17" charset="-128"/>
              </a:rPr>
              <a:t>《</a:t>
            </a:r>
            <a:r>
              <a:rPr lang="ja-JP" altLang="en-US" sz="2400" dirty="0">
                <a:latin typeface="UD デジタル 教科書体 N-R" panose="02020400000000000000" pitchFamily="17" charset="-128"/>
                <a:ea typeface="UD デジタル 教科書体 N-R" panose="02020400000000000000" pitchFamily="17" charset="-128"/>
              </a:rPr>
              <a:t>贈与に関する基礎知識</a:t>
            </a:r>
            <a:r>
              <a:rPr lang="en-US" altLang="ja-JP" sz="2400" dirty="0">
                <a:latin typeface="UD デジタル 教科書体 N-R" panose="02020400000000000000" pitchFamily="17" charset="-128"/>
                <a:ea typeface="UD デジタル 教科書体 N-R" panose="02020400000000000000" pitchFamily="17" charset="-128"/>
              </a:rPr>
              <a:t>》</a:t>
            </a:r>
            <a:r>
              <a:rPr lang="ja-JP" altLang="en-US" sz="2400" dirty="0">
                <a:latin typeface="UD デジタル 教科書体 N-R" panose="02020400000000000000" pitchFamily="17" charset="-128"/>
                <a:ea typeface="UD デジタル 教科書体 N-R" panose="02020400000000000000" pitchFamily="17" charset="-128"/>
              </a:rPr>
              <a:t>に詳しく解説しておりますので</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参照願います。</a:t>
            </a:r>
          </a:p>
          <a:p>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p>
        </p:txBody>
      </p:sp>
      <p:pic>
        <p:nvPicPr>
          <p:cNvPr id="3" name="録音したサウンド">
            <a:hlinkClick r:id="" action="ppaction://media"/>
            <a:extLst>
              <a:ext uri="{FF2B5EF4-FFF2-40B4-BE49-F238E27FC236}">
                <a16:creationId xmlns:a16="http://schemas.microsoft.com/office/drawing/2014/main" id="{0907AF96-0FDB-8799-9FC4-0B6EDCA789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84800" y="199231"/>
            <a:ext cx="487363" cy="487363"/>
          </a:xfrm>
          <a:prstGeom prst="rect">
            <a:avLst/>
          </a:prstGeom>
        </p:spPr>
      </p:pic>
    </p:spTree>
    <p:extLst>
      <p:ext uri="{BB962C8B-B14F-4D97-AF65-F5344CB8AC3E}">
        <p14:creationId xmlns:p14="http://schemas.microsoft.com/office/powerpoint/2010/main" val="358595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8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0B5E9-2A9D-FC25-67CD-979473FD484E}"/>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F4D7BCC-CDEC-6F03-FBEE-1359987F542A}"/>
              </a:ext>
            </a:extLst>
          </p:cNvPr>
          <p:cNvSpPr txBox="1"/>
          <p:nvPr/>
        </p:nvSpPr>
        <p:spPr>
          <a:xfrm>
            <a:off x="406400" y="325120"/>
            <a:ext cx="9215120" cy="7171194"/>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１．相続人の兄弟姉妹が亡くなっている場合の相続</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相続登記の義務化に伴い、これまで放置されていた不動産</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の相続登記手続きの相談が増えています。</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相続登記をしないまま次々と相続が発生し、相続人間も疎</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遠な方がいて、手続きが進まない場合があります。</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特に兄弟姉妹の相続を放置していると、相続人は甥姪及び</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その次の相続人の又甥又姪に及ぶ場合があります。このよう</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な場合ほとんどが疎遠な方の集まりとなり、相続人代表者も</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相続人への連絡や調整ができず、相続手続きが進まない状況</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となります。</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a:t>
            </a:r>
            <a:r>
              <a:rPr lang="en-US" altLang="ja-JP" sz="2400" dirty="0">
                <a:latin typeface="UD デジタル 教科書体 N-R" panose="02020400000000000000" pitchFamily="17" charset="-128"/>
                <a:ea typeface="UD デジタル 教科書体 N-R" panose="02020400000000000000" pitchFamily="17" charset="-128"/>
              </a:rPr>
              <a:t>1</a:t>
            </a:r>
            <a:r>
              <a:rPr lang="ja-JP" altLang="en-US" sz="2400" dirty="0">
                <a:latin typeface="UD デジタル 教科書体 N-R" panose="02020400000000000000" pitchFamily="17" charset="-128"/>
                <a:ea typeface="UD デジタル 教科書体 N-R" panose="02020400000000000000" pitchFamily="17" charset="-128"/>
              </a:rPr>
              <a:t>）兄弟姉妹の相続とは</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dirty="0">
                <a:latin typeface="UD デジタル 教科書体 N-R" panose="02020400000000000000" pitchFamily="17" charset="-128"/>
                <a:ea typeface="UD デジタル 教科書体 N-R" panose="02020400000000000000" pitchFamily="17" charset="-128"/>
              </a:rPr>
              <a:t>被相続人（亡くなった人）に、子供（孫）や親（祖父母）</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がいない場合、相続権は、兄弟姉妹にあります。</a:t>
            </a:r>
            <a:br>
              <a:rPr lang="ja-JP" altLang="en-US" sz="2400" dirty="0">
                <a:latin typeface="UD デジタル 教科書体 N-R" panose="02020400000000000000" pitchFamily="17" charset="-128"/>
                <a:ea typeface="UD デジタル 教科書体 N-R" panose="02020400000000000000" pitchFamily="17" charset="-128"/>
              </a:rPr>
            </a:br>
            <a:r>
              <a:rPr lang="ja-JP" altLang="en-US" sz="2400" dirty="0">
                <a:latin typeface="UD デジタル 教科書体 N-R" panose="02020400000000000000" pitchFamily="17" charset="-128"/>
                <a:ea typeface="UD デジタル 教科書体 N-R" panose="02020400000000000000" pitchFamily="17" charset="-128"/>
              </a:rPr>
              <a:t>　　　被相続人に配偶者がいれば、配偶者には常に相続権があり</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ます。</a:t>
            </a:r>
            <a:br>
              <a:rPr lang="ja-JP" altLang="en-US" sz="2400" dirty="0">
                <a:latin typeface="UD デジタル 教科書体 N-R" panose="02020400000000000000" pitchFamily="17" charset="-128"/>
                <a:ea typeface="UD デジタル 教科書体 N-R" panose="02020400000000000000" pitchFamily="17" charset="-128"/>
              </a:rPr>
            </a:br>
            <a:endParaRPr lang="en-US" altLang="ja-JP" sz="2400" dirty="0">
              <a:latin typeface="UD デジタル 教科書体 N-R" panose="02020400000000000000" pitchFamily="17" charset="-128"/>
              <a:ea typeface="UD デジタル 教科書体 N-R" panose="02020400000000000000" pitchFamily="17" charset="-128"/>
            </a:endParaRPr>
          </a:p>
          <a:p>
            <a:endParaRPr lang="en-US" altLang="ja-JP" sz="24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3" name="録音したサウンド">
            <a:hlinkClick r:id="" action="ppaction://media"/>
            <a:extLst>
              <a:ext uri="{FF2B5EF4-FFF2-40B4-BE49-F238E27FC236}">
                <a16:creationId xmlns:a16="http://schemas.microsoft.com/office/drawing/2014/main" id="{B2DC09B5-453D-B990-F6B8-DCA4D3642B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51900" y="325120"/>
            <a:ext cx="487363" cy="487363"/>
          </a:xfrm>
          <a:prstGeom prst="rect">
            <a:avLst/>
          </a:prstGeom>
        </p:spPr>
      </p:pic>
    </p:spTree>
    <p:extLst>
      <p:ext uri="{BB962C8B-B14F-4D97-AF65-F5344CB8AC3E}">
        <p14:creationId xmlns:p14="http://schemas.microsoft.com/office/powerpoint/2010/main" val="75877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7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B6D27F0-DBCA-3CA2-B8E1-794C676AE60B}"/>
              </a:ext>
            </a:extLst>
          </p:cNvPr>
          <p:cNvSpPr txBox="1"/>
          <p:nvPr/>
        </p:nvSpPr>
        <p:spPr>
          <a:xfrm>
            <a:off x="400050" y="171450"/>
            <a:ext cx="9248775" cy="6555641"/>
          </a:xfrm>
          <a:prstGeom prst="rect">
            <a:avLst/>
          </a:prstGeom>
          <a:noFill/>
        </p:spPr>
        <p:txBody>
          <a:bodyPr wrap="square" rtlCol="0">
            <a:spAutoFit/>
          </a:bodyPr>
          <a:lstStyle/>
          <a:p>
            <a:pPr>
              <a:lnSpc>
                <a:spcPct val="150000"/>
              </a:lnSpc>
            </a:pPr>
            <a:r>
              <a:rPr lang="ja-JP" altLang="en-US" sz="2400" b="1" dirty="0">
                <a:latin typeface="UD デジタル 教科書体 N-R" panose="02020400000000000000" pitchFamily="17" charset="-128"/>
                <a:ea typeface="UD デジタル 教科書体 N-R" panose="02020400000000000000" pitchFamily="17" charset="-128"/>
              </a:rPr>
              <a:t>（２）兄弟姉妹の代襲相続については再代襲はしない</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代襲相続とは、被相続人より先に亡くなった相続人がある</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場合、亡くなった相続人の子供（被相続人からみて甥・姪）</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が代襲相続人となります。</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さらに、被相続人よりその代襲相続人である甥姪が先に亡</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くなっている場合、その亡くなった甥姪の子は代襲相続人に</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はならないとされています。 （兄弟姉妹の相続では、民法</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en-US" altLang="ja-JP" sz="2400" dirty="0">
                <a:latin typeface="UD デジタル 教科書体 N-R" panose="02020400000000000000" pitchFamily="17" charset="-128"/>
                <a:ea typeface="UD デジタル 教科書体 N-R" panose="02020400000000000000" pitchFamily="17" charset="-128"/>
              </a:rPr>
              <a:t>887</a:t>
            </a:r>
            <a:r>
              <a:rPr lang="ja-JP" altLang="en-US" sz="2400" dirty="0">
                <a:latin typeface="UD デジタル 教科書体 N-R" panose="02020400000000000000" pitchFamily="17" charset="-128"/>
                <a:ea typeface="UD デジタル 教科書体 N-R" panose="02020400000000000000" pitchFamily="17" charset="-128"/>
              </a:rPr>
              <a:t>条</a:t>
            </a:r>
            <a:r>
              <a:rPr lang="en-US" altLang="ja-JP" sz="2400" dirty="0">
                <a:latin typeface="UD デジタル 教科書体 N-R" panose="02020400000000000000" pitchFamily="17" charset="-128"/>
                <a:ea typeface="UD デジタル 教科書体 N-R" panose="02020400000000000000" pitchFamily="17" charset="-128"/>
              </a:rPr>
              <a:t>2</a:t>
            </a:r>
            <a:r>
              <a:rPr lang="ja-JP" altLang="en-US" sz="2400" dirty="0">
                <a:latin typeface="UD デジタル 教科書体 N-R" panose="02020400000000000000" pitchFamily="17" charset="-128"/>
                <a:ea typeface="UD デジタル 教科書体 N-R" panose="02020400000000000000" pitchFamily="17" charset="-128"/>
              </a:rPr>
              <a:t>項が民法</a:t>
            </a:r>
            <a:r>
              <a:rPr lang="en-US" altLang="ja-JP" sz="2400" dirty="0">
                <a:latin typeface="UD デジタル 教科書体 N-R" panose="02020400000000000000" pitchFamily="17" charset="-128"/>
                <a:ea typeface="UD デジタル 教科書体 N-R" panose="02020400000000000000" pitchFamily="17" charset="-128"/>
              </a:rPr>
              <a:t>887</a:t>
            </a:r>
            <a:r>
              <a:rPr lang="ja-JP" altLang="en-US" sz="2400" dirty="0">
                <a:latin typeface="UD デジタル 教科書体 N-R" panose="02020400000000000000" pitchFamily="17" charset="-128"/>
                <a:ea typeface="UD デジタル 教科書体 N-R" panose="02020400000000000000" pitchFamily="17" charset="-128"/>
              </a:rPr>
              <a:t>条</a:t>
            </a:r>
            <a:r>
              <a:rPr lang="en-US" altLang="ja-JP" sz="2400" dirty="0">
                <a:latin typeface="UD デジタル 教科書体 N-R" panose="02020400000000000000" pitchFamily="17" charset="-128"/>
                <a:ea typeface="UD デジタル 教科書体 N-R" panose="02020400000000000000" pitchFamily="17" charset="-128"/>
              </a:rPr>
              <a:t>3</a:t>
            </a:r>
            <a:r>
              <a:rPr lang="ja-JP" altLang="en-US" sz="2400" dirty="0">
                <a:latin typeface="UD デジタル 教科書体 N-R" panose="02020400000000000000" pitchFamily="17" charset="-128"/>
                <a:ea typeface="UD デジタル 教科書体 N-R" panose="02020400000000000000" pitchFamily="17" charset="-128"/>
              </a:rPr>
              <a:t>項を準用していないため、再代襲しな</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い）</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（３）数次相続は順次承継した権利が相続されていく</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数次相続とは、被相続人より後に亡くなった相続人がある</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場合、亡くなった相続人の子供（被相続人からみて甥・姪）</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が相続人となります。</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さらに、被相続人の相続人が亡くなった場合、その相続人</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の子（又甥姪）が相続人となります。兄弟姉妹の再代襲しな</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いというような制限はありません。</a:t>
            </a:r>
            <a:endParaRPr lang="en-US" altLang="ja-JP" sz="24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p>
        </p:txBody>
      </p:sp>
      <p:pic>
        <p:nvPicPr>
          <p:cNvPr id="3" name="録音したサウンド">
            <a:hlinkClick r:id="" action="ppaction://media"/>
            <a:extLst>
              <a:ext uri="{FF2B5EF4-FFF2-40B4-BE49-F238E27FC236}">
                <a16:creationId xmlns:a16="http://schemas.microsoft.com/office/drawing/2014/main" id="{F5179759-732E-DE01-84A1-5DB1FD1145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23250" y="269875"/>
            <a:ext cx="487363" cy="487363"/>
          </a:xfrm>
          <a:prstGeom prst="rect">
            <a:avLst/>
          </a:prstGeom>
        </p:spPr>
      </p:pic>
    </p:spTree>
    <p:extLst>
      <p:ext uri="{BB962C8B-B14F-4D97-AF65-F5344CB8AC3E}">
        <p14:creationId xmlns:p14="http://schemas.microsoft.com/office/powerpoint/2010/main" val="309397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5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D8FF644-7AE1-8353-9993-BA551AF9E90D}"/>
              </a:ext>
            </a:extLst>
          </p:cNvPr>
          <p:cNvSpPr txBox="1"/>
          <p:nvPr/>
        </p:nvSpPr>
        <p:spPr>
          <a:xfrm>
            <a:off x="447675" y="276225"/>
            <a:ext cx="9277350" cy="4154984"/>
          </a:xfrm>
          <a:prstGeom prst="rect">
            <a:avLst/>
          </a:prstGeom>
          <a:noFill/>
        </p:spPr>
        <p:txBody>
          <a:bodyPr wrap="square" rtlCol="0">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（４）相続手続きを放置することによる問題点</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以上のように、相続手続きを長年放置してしまうと、さら</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に次の相続が発生してしまい、相続人が枝分かれ式に増えて</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しまいます。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相続人が増えれば増えるほど、人間的な関係性を希薄にな</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り、話し合いが困難になることは間違いありません。</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特に兄弟姉妹の又甥姪までになると、全く疎遠で会ったこ</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ともない相続人の集まりとなり、連絡調整すら困難な状況と</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なります。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したがって、特に兄弟姉妹の相続問題については、放置す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ることなく、速やかに解決されることをお勧めします。</a:t>
            </a:r>
          </a:p>
        </p:txBody>
      </p:sp>
      <p:pic>
        <p:nvPicPr>
          <p:cNvPr id="3" name="録音したサウンド">
            <a:hlinkClick r:id="" action="ppaction://media"/>
            <a:extLst>
              <a:ext uri="{FF2B5EF4-FFF2-40B4-BE49-F238E27FC236}">
                <a16:creationId xmlns:a16="http://schemas.microsoft.com/office/drawing/2014/main" id="{2A42FEBB-2C94-A77F-D851-363F670EF7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04075" y="276225"/>
            <a:ext cx="487363" cy="487363"/>
          </a:xfrm>
          <a:prstGeom prst="rect">
            <a:avLst/>
          </a:prstGeom>
        </p:spPr>
      </p:pic>
    </p:spTree>
    <p:extLst>
      <p:ext uri="{BB962C8B-B14F-4D97-AF65-F5344CB8AC3E}">
        <p14:creationId xmlns:p14="http://schemas.microsoft.com/office/powerpoint/2010/main" val="174958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6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C4BE8-9C8F-5A1E-4940-40C46CA8643B}"/>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7034AE2-A291-B8E6-EE7E-EE6979B4ABC6}"/>
              </a:ext>
            </a:extLst>
          </p:cNvPr>
          <p:cNvSpPr txBox="1"/>
          <p:nvPr/>
        </p:nvSpPr>
        <p:spPr>
          <a:xfrm>
            <a:off x="638175" y="1440597"/>
            <a:ext cx="4114800" cy="307777"/>
          </a:xfrm>
          <a:prstGeom prst="rect">
            <a:avLst/>
          </a:prstGeom>
          <a:noFill/>
        </p:spPr>
        <p:txBody>
          <a:bodyPr wrap="square" rtlCol="0">
            <a:spAutoFit/>
          </a:bodyPr>
          <a:lstStyle/>
          <a:p>
            <a:pPr algn="ctr"/>
            <a:r>
              <a:rPr kumimoji="1" lang="ja-JP" altLang="en-US" sz="1400" dirty="0">
                <a:latin typeface="UD デジタル 教科書体 N-R" panose="02020400000000000000" pitchFamily="17" charset="-128"/>
                <a:ea typeface="UD デジタル 教科書体 N-R" panose="02020400000000000000" pitchFamily="17" charset="-128"/>
              </a:rPr>
              <a:t>被相続人　Ａ　相続関係説明図</a:t>
            </a:r>
          </a:p>
        </p:txBody>
      </p:sp>
      <p:sp>
        <p:nvSpPr>
          <p:cNvPr id="3" name="テキスト ボックス 2">
            <a:extLst>
              <a:ext uri="{FF2B5EF4-FFF2-40B4-BE49-F238E27FC236}">
                <a16:creationId xmlns:a16="http://schemas.microsoft.com/office/drawing/2014/main" id="{9559C2A6-FB13-F05D-E4B5-4E981B2B001F}"/>
              </a:ext>
            </a:extLst>
          </p:cNvPr>
          <p:cNvSpPr txBox="1"/>
          <p:nvPr/>
        </p:nvSpPr>
        <p:spPr>
          <a:xfrm>
            <a:off x="70485" y="2322195"/>
            <a:ext cx="1203960" cy="1200329"/>
          </a:xfrm>
          <a:prstGeom prst="rect">
            <a:avLst/>
          </a:prstGeom>
          <a:noFill/>
        </p:spPr>
        <p:txBody>
          <a:bodyPr wrap="square" rtlCol="0">
            <a:spAutoFit/>
          </a:bodyPr>
          <a:lstStyle/>
          <a:p>
            <a:r>
              <a:rPr kumimoji="1" lang="ja-JP" altLang="en-US" sz="1200" dirty="0">
                <a:solidFill>
                  <a:srgbClr val="FF0000"/>
                </a:solidFill>
                <a:latin typeface="UD デジタル 教科書体 N-R" panose="02020400000000000000" pitchFamily="17" charset="-128"/>
                <a:ea typeface="UD デジタル 教科書体 N-R" panose="02020400000000000000" pitchFamily="17" charset="-128"/>
              </a:rPr>
              <a:t>父（</a:t>
            </a:r>
            <a:r>
              <a:rPr kumimoji="1" lang="en-US" altLang="ja-JP" sz="1200" dirty="0">
                <a:solidFill>
                  <a:srgbClr val="FF0000"/>
                </a:solidFill>
                <a:latin typeface="UD デジタル 教科書体 N-R" panose="02020400000000000000" pitchFamily="17" charset="-128"/>
                <a:ea typeface="UD デジタル 教科書体 N-R" panose="02020400000000000000" pitchFamily="17" charset="-128"/>
              </a:rPr>
              <a:t>S34</a:t>
            </a:r>
            <a:r>
              <a:rPr kumimoji="1" lang="ja-JP" altLang="en-US" sz="1200" dirty="0">
                <a:solidFill>
                  <a:srgbClr val="FF0000"/>
                </a:solidFill>
                <a:latin typeface="UD デジタル 教科書体 N-R" panose="02020400000000000000" pitchFamily="17" charset="-128"/>
                <a:ea typeface="UD デジタル 教科書体 N-R" panose="02020400000000000000" pitchFamily="17" charset="-128"/>
              </a:rPr>
              <a:t>死亡）</a:t>
            </a:r>
            <a:endParaRPr kumimoji="1" lang="en-US" altLang="ja-JP" sz="1200" dirty="0">
              <a:solidFill>
                <a:srgbClr val="FF0000"/>
              </a:solidFill>
              <a:latin typeface="UD デジタル 教科書体 N-R" panose="02020400000000000000" pitchFamily="17" charset="-128"/>
              <a:ea typeface="UD デジタル 教科書体 N-R" panose="02020400000000000000" pitchFamily="17" charset="-128"/>
            </a:endParaRPr>
          </a:p>
          <a:p>
            <a:endParaRPr kumimoji="1" lang="en-US" altLang="ja-JP" sz="1200" dirty="0">
              <a:latin typeface="UD デジタル 教科書体 N-R" panose="02020400000000000000" pitchFamily="17" charset="-128"/>
              <a:ea typeface="UD デジタル 教科書体 N-R" panose="02020400000000000000" pitchFamily="17" charset="-128"/>
            </a:endParaRPr>
          </a:p>
          <a:p>
            <a:endParaRPr kumimoji="1" lang="en-US" altLang="ja-JP" sz="1200" dirty="0">
              <a:latin typeface="UD デジタル 教科書体 N-R" panose="02020400000000000000" pitchFamily="17" charset="-128"/>
              <a:ea typeface="UD デジタル 教科書体 N-R" panose="02020400000000000000" pitchFamily="17" charset="-128"/>
            </a:endParaRPr>
          </a:p>
          <a:p>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dirty="0">
                <a:solidFill>
                  <a:srgbClr val="FF0000"/>
                </a:solidFill>
                <a:latin typeface="UD デジタル 教科書体 N-R" panose="02020400000000000000" pitchFamily="17" charset="-128"/>
                <a:ea typeface="UD デジタル 教科書体 N-R" panose="02020400000000000000" pitchFamily="17" charset="-128"/>
              </a:rPr>
              <a:t>母（</a:t>
            </a:r>
            <a:r>
              <a:rPr kumimoji="1" lang="en-US" altLang="ja-JP" sz="1200" dirty="0">
                <a:solidFill>
                  <a:srgbClr val="FF0000"/>
                </a:solidFill>
                <a:latin typeface="UD デジタル 教科書体 N-R" panose="02020400000000000000" pitchFamily="17" charset="-128"/>
                <a:ea typeface="UD デジタル 教科書体 N-R" panose="02020400000000000000" pitchFamily="17" charset="-128"/>
              </a:rPr>
              <a:t>S42</a:t>
            </a:r>
            <a:r>
              <a:rPr kumimoji="1" lang="ja-JP" altLang="en-US" sz="1200" dirty="0">
                <a:solidFill>
                  <a:srgbClr val="FF0000"/>
                </a:solidFill>
                <a:latin typeface="UD デジタル 教科書体 N-R" panose="02020400000000000000" pitchFamily="17" charset="-128"/>
                <a:ea typeface="UD デジタル 教科書体 N-R" panose="02020400000000000000" pitchFamily="17" charset="-128"/>
              </a:rPr>
              <a:t>死亡）</a:t>
            </a:r>
            <a:endParaRPr kumimoji="1" lang="en-US" altLang="ja-JP" sz="1200" dirty="0">
              <a:solidFill>
                <a:srgbClr val="FF0000"/>
              </a:solidFill>
              <a:latin typeface="UD デジタル 教科書体 N-R" panose="02020400000000000000" pitchFamily="17" charset="-128"/>
              <a:ea typeface="UD デジタル 教科書体 N-R" panose="02020400000000000000" pitchFamily="17" charset="-128"/>
            </a:endParaRPr>
          </a:p>
          <a:p>
            <a:endParaRPr kumimoji="1" lang="ja-JP" altLang="en-US" sz="1200" dirty="0">
              <a:latin typeface="UD デジタル 教科書体 N-R" panose="02020400000000000000" pitchFamily="17" charset="-128"/>
              <a:ea typeface="UD デジタル 教科書体 N-R" panose="02020400000000000000" pitchFamily="17" charset="-128"/>
            </a:endParaRPr>
          </a:p>
        </p:txBody>
      </p:sp>
      <p:cxnSp>
        <p:nvCxnSpPr>
          <p:cNvPr id="4" name="直線コネクタ 3">
            <a:extLst>
              <a:ext uri="{FF2B5EF4-FFF2-40B4-BE49-F238E27FC236}">
                <a16:creationId xmlns:a16="http://schemas.microsoft.com/office/drawing/2014/main" id="{A4984FA6-1DA3-4746-BED9-8CB983F4E834}"/>
              </a:ext>
            </a:extLst>
          </p:cNvPr>
          <p:cNvCxnSpPr/>
          <p:nvPr/>
        </p:nvCxnSpPr>
        <p:spPr>
          <a:xfrm>
            <a:off x="356235" y="2527935"/>
            <a:ext cx="0" cy="533400"/>
          </a:xfrm>
          <a:prstGeom prst="line">
            <a:avLst/>
          </a:prstGeom>
        </p:spPr>
        <p:style>
          <a:lnRef idx="1">
            <a:schemeClr val="dk1"/>
          </a:lnRef>
          <a:fillRef idx="0">
            <a:schemeClr val="dk1"/>
          </a:fillRef>
          <a:effectRef idx="0">
            <a:schemeClr val="dk1"/>
          </a:effectRef>
          <a:fontRef idx="minor">
            <a:schemeClr val="tx1"/>
          </a:fontRef>
        </p:style>
      </p:cxnSp>
      <p:cxnSp>
        <p:nvCxnSpPr>
          <p:cNvPr id="5" name="直線コネクタ 4">
            <a:extLst>
              <a:ext uri="{FF2B5EF4-FFF2-40B4-BE49-F238E27FC236}">
                <a16:creationId xmlns:a16="http://schemas.microsoft.com/office/drawing/2014/main" id="{D49982DE-1F66-25AE-5FE0-1AEF34771815}"/>
              </a:ext>
            </a:extLst>
          </p:cNvPr>
          <p:cNvCxnSpPr/>
          <p:nvPr/>
        </p:nvCxnSpPr>
        <p:spPr>
          <a:xfrm>
            <a:off x="379095" y="2520315"/>
            <a:ext cx="0" cy="533400"/>
          </a:xfrm>
          <a:prstGeom prst="line">
            <a:avLst/>
          </a:prstGeom>
        </p:spPr>
        <p:style>
          <a:lnRef idx="1">
            <a:schemeClr val="dk1"/>
          </a:lnRef>
          <a:fillRef idx="0">
            <a:schemeClr val="dk1"/>
          </a:fillRef>
          <a:effectRef idx="0">
            <a:schemeClr val="dk1"/>
          </a:effectRef>
          <a:fontRef idx="minor">
            <a:schemeClr val="tx1"/>
          </a:fontRef>
        </p:style>
      </p:cxnSp>
      <p:cxnSp>
        <p:nvCxnSpPr>
          <p:cNvPr id="6" name="直線コネクタ 5">
            <a:extLst>
              <a:ext uri="{FF2B5EF4-FFF2-40B4-BE49-F238E27FC236}">
                <a16:creationId xmlns:a16="http://schemas.microsoft.com/office/drawing/2014/main" id="{ACE25021-485B-8466-F637-322EF9BFA653}"/>
              </a:ext>
            </a:extLst>
          </p:cNvPr>
          <p:cNvCxnSpPr>
            <a:cxnSpLocks/>
          </p:cNvCxnSpPr>
          <p:nvPr/>
        </p:nvCxnSpPr>
        <p:spPr>
          <a:xfrm>
            <a:off x="379095" y="2794635"/>
            <a:ext cx="895350" cy="0"/>
          </a:xfrm>
          <a:prstGeom prst="line">
            <a:avLst/>
          </a:prstGeom>
        </p:spPr>
        <p:style>
          <a:lnRef idx="1">
            <a:schemeClr val="dk1"/>
          </a:lnRef>
          <a:fillRef idx="0">
            <a:schemeClr val="dk1"/>
          </a:fillRef>
          <a:effectRef idx="0">
            <a:schemeClr val="dk1"/>
          </a:effectRef>
          <a:fontRef idx="minor">
            <a:schemeClr val="tx1"/>
          </a:fontRef>
        </p:style>
      </p:cxnSp>
      <p:cxnSp>
        <p:nvCxnSpPr>
          <p:cNvPr id="7" name="直線コネクタ 6">
            <a:extLst>
              <a:ext uri="{FF2B5EF4-FFF2-40B4-BE49-F238E27FC236}">
                <a16:creationId xmlns:a16="http://schemas.microsoft.com/office/drawing/2014/main" id="{251C3A97-9759-ABF1-C4C8-8AEA6A5F3452}"/>
              </a:ext>
            </a:extLst>
          </p:cNvPr>
          <p:cNvCxnSpPr>
            <a:cxnSpLocks/>
          </p:cNvCxnSpPr>
          <p:nvPr/>
        </p:nvCxnSpPr>
        <p:spPr>
          <a:xfrm>
            <a:off x="1283970" y="1994535"/>
            <a:ext cx="7621" cy="4016574"/>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F53783AE-61D2-C733-B4D6-A8B733D3FB32}"/>
              </a:ext>
            </a:extLst>
          </p:cNvPr>
          <p:cNvCxnSpPr/>
          <p:nvPr/>
        </p:nvCxnSpPr>
        <p:spPr>
          <a:xfrm>
            <a:off x="1283970" y="1994535"/>
            <a:ext cx="160020" cy="0"/>
          </a:xfrm>
          <a:prstGeom prst="line">
            <a:avLst/>
          </a:prstGeom>
        </p:spPr>
        <p:style>
          <a:lnRef idx="1">
            <a:schemeClr val="dk1"/>
          </a:lnRef>
          <a:fillRef idx="0">
            <a:schemeClr val="dk1"/>
          </a:fillRef>
          <a:effectRef idx="0">
            <a:schemeClr val="dk1"/>
          </a:effectRef>
          <a:fontRef idx="minor">
            <a:schemeClr val="tx1"/>
          </a:fontRef>
        </p:style>
      </p:cxnSp>
      <p:sp>
        <p:nvSpPr>
          <p:cNvPr id="9" name="テキスト ボックス 8">
            <a:extLst>
              <a:ext uri="{FF2B5EF4-FFF2-40B4-BE49-F238E27FC236}">
                <a16:creationId xmlns:a16="http://schemas.microsoft.com/office/drawing/2014/main" id="{D0E20528-4F54-76BB-2D63-955EE3A2357A}"/>
              </a:ext>
            </a:extLst>
          </p:cNvPr>
          <p:cNvSpPr txBox="1"/>
          <p:nvPr/>
        </p:nvSpPr>
        <p:spPr>
          <a:xfrm>
            <a:off x="1398271" y="1856035"/>
            <a:ext cx="2324099" cy="4339650"/>
          </a:xfrm>
          <a:prstGeom prst="rect">
            <a:avLst/>
          </a:prstGeom>
          <a:noFill/>
        </p:spPr>
        <p:txBody>
          <a:bodyPr wrap="square" rtlCol="0">
            <a:spAutoFit/>
          </a:bodyPr>
          <a:lstStyle/>
          <a:p>
            <a:r>
              <a:rPr kumimoji="1" lang="ja-JP" altLang="en-US" sz="1200" b="1" u="sng" dirty="0">
                <a:solidFill>
                  <a:srgbClr val="FF0000"/>
                </a:solidFill>
                <a:latin typeface="UD デジタル 教科書体 N-R" panose="02020400000000000000" pitchFamily="17" charset="-128"/>
                <a:ea typeface="UD デジタル 教科書体 N-R" panose="02020400000000000000" pitchFamily="17" charset="-128"/>
              </a:rPr>
              <a:t>被相続人　三男Ａ</a:t>
            </a:r>
            <a:endParaRPr kumimoji="1" lang="en-US" altLang="ja-JP" sz="1200" b="1" u="sng"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1200" dirty="0">
                <a:solidFill>
                  <a:srgbClr val="FF0000"/>
                </a:solidFill>
                <a:latin typeface="UD デジタル 教科書体 N-R" panose="02020400000000000000" pitchFamily="17" charset="-128"/>
                <a:ea typeface="UD デジタル 教科書体 N-R" panose="02020400000000000000" pitchFamily="17" charset="-128"/>
              </a:rPr>
              <a:t>Ｈ</a:t>
            </a:r>
            <a:r>
              <a:rPr kumimoji="1" lang="en-US" altLang="ja-JP" sz="1200" dirty="0">
                <a:solidFill>
                  <a:srgbClr val="FF0000"/>
                </a:solidFill>
                <a:latin typeface="UD デジタル 教科書体 N-R" panose="02020400000000000000" pitchFamily="17" charset="-128"/>
                <a:ea typeface="UD デジタル 教科書体 N-R" panose="02020400000000000000" pitchFamily="17" charset="-128"/>
              </a:rPr>
              <a:t>15.6.5</a:t>
            </a:r>
            <a:r>
              <a:rPr kumimoji="1" lang="ja-JP" altLang="en-US" sz="1200" dirty="0">
                <a:solidFill>
                  <a:srgbClr val="FF0000"/>
                </a:solidFill>
                <a:latin typeface="UD デジタル 教科書体 N-R" panose="02020400000000000000" pitchFamily="17" charset="-128"/>
                <a:ea typeface="UD デジタル 教科書体 N-R" panose="02020400000000000000" pitchFamily="17" charset="-128"/>
              </a:rPr>
              <a:t>死亡</a:t>
            </a:r>
            <a:endParaRPr kumimoji="1" lang="en-US" altLang="ja-JP" sz="1200" dirty="0">
              <a:solidFill>
                <a:srgbClr val="FF0000"/>
              </a:solidFill>
              <a:latin typeface="UD デジタル 教科書体 N-R" panose="02020400000000000000" pitchFamily="17" charset="-128"/>
              <a:ea typeface="UD デジタル 教科書体 N-R" panose="02020400000000000000" pitchFamily="17" charset="-128"/>
            </a:endParaRPr>
          </a:p>
          <a:p>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dirty="0">
                <a:solidFill>
                  <a:srgbClr val="FF0000"/>
                </a:solidFill>
                <a:latin typeface="UD デジタル 教科書体 N-R" panose="02020400000000000000" pitchFamily="17" charset="-128"/>
                <a:ea typeface="UD デジタル 教科書体 N-R" panose="02020400000000000000" pitchFamily="17" charset="-128"/>
              </a:rPr>
              <a:t>妻　Ｂ</a:t>
            </a:r>
            <a:endParaRPr kumimoji="1" lang="en-US" altLang="ja-JP" sz="1200"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en-US" altLang="ja-JP" sz="1200" dirty="0">
                <a:solidFill>
                  <a:srgbClr val="FF0000"/>
                </a:solidFill>
                <a:latin typeface="UD デジタル 教科書体 N-R" panose="02020400000000000000" pitchFamily="17" charset="-128"/>
                <a:ea typeface="UD デジタル 教科書体 N-R" panose="02020400000000000000" pitchFamily="17" charset="-128"/>
              </a:rPr>
              <a:t>H8.5.6</a:t>
            </a:r>
            <a:r>
              <a:rPr kumimoji="1" lang="ja-JP" altLang="en-US" sz="1200" dirty="0">
                <a:solidFill>
                  <a:srgbClr val="FF0000"/>
                </a:solidFill>
                <a:latin typeface="UD デジタル 教科書体 N-R" panose="02020400000000000000" pitchFamily="17" charset="-128"/>
                <a:ea typeface="UD デジタル 教科書体 N-R" panose="02020400000000000000" pitchFamily="17" charset="-128"/>
              </a:rPr>
              <a:t>死亡</a:t>
            </a:r>
            <a:endParaRPr kumimoji="1" lang="en-US" altLang="ja-JP" sz="1200" dirty="0">
              <a:solidFill>
                <a:srgbClr val="FF0000"/>
              </a:solidFill>
              <a:latin typeface="UD デジタル 教科書体 N-R" panose="02020400000000000000" pitchFamily="17" charset="-128"/>
              <a:ea typeface="UD デジタル 教科書体 N-R" panose="02020400000000000000" pitchFamily="17" charset="-128"/>
            </a:endParaRPr>
          </a:p>
          <a:p>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dirty="0">
                <a:latin typeface="UD デジタル 教科書体 N-R" panose="02020400000000000000" pitchFamily="17" charset="-128"/>
                <a:ea typeface="UD デジタル 教科書体 N-R" panose="02020400000000000000" pitchFamily="17" charset="-128"/>
              </a:rPr>
              <a:t>　</a:t>
            </a:r>
            <a:r>
              <a:rPr kumimoji="1" lang="ja-JP" altLang="en-US" sz="1200" dirty="0">
                <a:solidFill>
                  <a:srgbClr val="FF0000"/>
                </a:solidFill>
                <a:latin typeface="UD デジタル 教科書体 N-R" panose="02020400000000000000" pitchFamily="17" charset="-128"/>
                <a:ea typeface="UD デジタル 教科書体 N-R" panose="02020400000000000000" pitchFamily="17" charset="-128"/>
              </a:rPr>
              <a:t>被代襲相続人　長女Ｃ</a:t>
            </a:r>
            <a:endParaRPr kumimoji="1" lang="en-US" altLang="ja-JP" sz="1200"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1200" dirty="0">
                <a:solidFill>
                  <a:srgbClr val="FF0000"/>
                </a:solidFill>
                <a:latin typeface="UD デジタル 教科書体 N-R" panose="02020400000000000000" pitchFamily="17" charset="-128"/>
                <a:ea typeface="UD デジタル 教科書体 N-R" panose="02020400000000000000" pitchFamily="17" charset="-128"/>
              </a:rPr>
              <a:t>　</a:t>
            </a:r>
            <a:r>
              <a:rPr kumimoji="1" lang="en-US" altLang="ja-JP" sz="1200" dirty="0">
                <a:solidFill>
                  <a:srgbClr val="FF0000"/>
                </a:solidFill>
                <a:latin typeface="UD デジタル 教科書体 N-R" panose="02020400000000000000" pitchFamily="17" charset="-128"/>
                <a:ea typeface="UD デジタル 教科書体 N-R" panose="02020400000000000000" pitchFamily="17" charset="-128"/>
              </a:rPr>
              <a:t>H10.5.2</a:t>
            </a:r>
            <a:r>
              <a:rPr kumimoji="1" lang="ja-JP" altLang="en-US" sz="1200" dirty="0">
                <a:solidFill>
                  <a:srgbClr val="FF0000"/>
                </a:solidFill>
                <a:latin typeface="UD デジタル 教科書体 N-R" panose="02020400000000000000" pitchFamily="17" charset="-128"/>
                <a:ea typeface="UD デジタル 教科書体 N-R" panose="02020400000000000000" pitchFamily="17" charset="-128"/>
              </a:rPr>
              <a:t>死亡</a:t>
            </a:r>
            <a:endParaRPr kumimoji="1" lang="en-US" altLang="ja-JP" sz="1200" dirty="0">
              <a:solidFill>
                <a:srgbClr val="FF0000"/>
              </a:solidFill>
              <a:latin typeface="UD デジタル 教科書体 N-R" panose="02020400000000000000" pitchFamily="17" charset="-128"/>
              <a:ea typeface="UD デジタル 教科書体 N-R" panose="02020400000000000000" pitchFamily="17" charset="-128"/>
            </a:endParaRPr>
          </a:p>
          <a:p>
            <a:endParaRPr kumimoji="1" lang="en-US" altLang="ja-JP" sz="1200" dirty="0">
              <a:latin typeface="UD デジタル 教科書体 N-R" panose="02020400000000000000" pitchFamily="17" charset="-128"/>
              <a:ea typeface="UD デジタル 教科書体 N-R" panose="02020400000000000000" pitchFamily="17" charset="-128"/>
            </a:endParaRPr>
          </a:p>
          <a:p>
            <a:endParaRPr kumimoji="1" lang="en-US" altLang="ja-JP" sz="1200" dirty="0">
              <a:latin typeface="UD デジタル 教科書体 N-R" panose="02020400000000000000" pitchFamily="17" charset="-128"/>
              <a:ea typeface="UD デジタル 教科書体 N-R" panose="02020400000000000000" pitchFamily="17" charset="-128"/>
            </a:endParaRPr>
          </a:p>
          <a:p>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dirty="0">
                <a:solidFill>
                  <a:srgbClr val="0070C0"/>
                </a:solidFill>
                <a:latin typeface="UD デジタル 教科書体 N-R" panose="02020400000000000000" pitchFamily="17" charset="-128"/>
                <a:ea typeface="UD デジタル 教科書体 N-R" panose="02020400000000000000" pitchFamily="17" charset="-128"/>
              </a:rPr>
              <a:t>　夫　Ｄ</a:t>
            </a:r>
            <a:endParaRPr kumimoji="1" lang="en-US" altLang="ja-JP" sz="1200" dirty="0">
              <a:solidFill>
                <a:srgbClr val="0070C0"/>
              </a:solidFill>
              <a:latin typeface="UD デジタル 教科書体 N-R" panose="02020400000000000000" pitchFamily="17" charset="-128"/>
              <a:ea typeface="UD デジタル 教科書体 N-R" panose="02020400000000000000" pitchFamily="17" charset="-128"/>
            </a:endParaRPr>
          </a:p>
          <a:p>
            <a:endParaRPr kumimoji="1" lang="en-US" altLang="ja-JP" sz="1200" dirty="0">
              <a:latin typeface="UD デジタル 教科書体 N-R" panose="02020400000000000000" pitchFamily="17" charset="-128"/>
              <a:ea typeface="UD デジタル 教科書体 N-R" panose="02020400000000000000" pitchFamily="17" charset="-128"/>
            </a:endParaRPr>
          </a:p>
          <a:p>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dirty="0">
                <a:latin typeface="UD デジタル 教科書体 N-R" panose="02020400000000000000" pitchFamily="17" charset="-128"/>
                <a:ea typeface="UD デジタル 教科書体 N-R" panose="02020400000000000000" pitchFamily="17" charset="-128"/>
              </a:rPr>
              <a:t>　</a:t>
            </a:r>
            <a:r>
              <a:rPr kumimoji="1" lang="ja-JP" altLang="en-US" sz="1200" dirty="0">
                <a:solidFill>
                  <a:srgbClr val="FF0000"/>
                </a:solidFill>
                <a:latin typeface="UD デジタル 教科書体 N-R" panose="02020400000000000000" pitchFamily="17" charset="-128"/>
                <a:ea typeface="UD デジタル 教科書体 N-R" panose="02020400000000000000" pitchFamily="17" charset="-128"/>
              </a:rPr>
              <a:t>Ａ相続人兼被相続人　長男Ｅ</a:t>
            </a:r>
            <a:endParaRPr kumimoji="1" lang="en-US" altLang="ja-JP" sz="1200"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1200" dirty="0">
                <a:solidFill>
                  <a:srgbClr val="FF0000"/>
                </a:solidFill>
                <a:latin typeface="UD デジタル 教科書体 N-R" panose="02020400000000000000" pitchFamily="17" charset="-128"/>
                <a:ea typeface="UD デジタル 教科書体 N-R" panose="02020400000000000000" pitchFamily="17" charset="-128"/>
              </a:rPr>
              <a:t>　</a:t>
            </a:r>
            <a:r>
              <a:rPr kumimoji="1" lang="en-US" altLang="ja-JP" sz="1200" dirty="0">
                <a:solidFill>
                  <a:srgbClr val="FF0000"/>
                </a:solidFill>
                <a:latin typeface="UD デジタル 教科書体 N-R" panose="02020400000000000000" pitchFamily="17" charset="-128"/>
                <a:ea typeface="UD デジタル 教科書体 N-R" panose="02020400000000000000" pitchFamily="17" charset="-128"/>
              </a:rPr>
              <a:t>H28.8.3</a:t>
            </a:r>
            <a:r>
              <a:rPr kumimoji="1" lang="ja-JP" altLang="en-US" sz="1200" dirty="0">
                <a:solidFill>
                  <a:srgbClr val="FF0000"/>
                </a:solidFill>
                <a:latin typeface="UD デジタル 教科書体 N-R" panose="02020400000000000000" pitchFamily="17" charset="-128"/>
                <a:ea typeface="UD デジタル 教科書体 N-R" panose="02020400000000000000" pitchFamily="17" charset="-128"/>
              </a:rPr>
              <a:t>死亡</a:t>
            </a:r>
            <a:endParaRPr kumimoji="1" lang="en-US" altLang="ja-JP" sz="1200" dirty="0">
              <a:solidFill>
                <a:srgbClr val="FF0000"/>
              </a:solidFill>
              <a:latin typeface="UD デジタル 教科書体 N-R" panose="02020400000000000000" pitchFamily="17" charset="-128"/>
              <a:ea typeface="UD デジタル 教科書体 N-R" panose="02020400000000000000" pitchFamily="17" charset="-128"/>
            </a:endParaRPr>
          </a:p>
          <a:p>
            <a:endParaRPr kumimoji="1" lang="en-US" altLang="ja-JP" sz="1200" dirty="0">
              <a:latin typeface="UD デジタル 教科書体 N-R" panose="02020400000000000000" pitchFamily="17" charset="-128"/>
              <a:ea typeface="UD デジタル 教科書体 N-R" panose="02020400000000000000" pitchFamily="17" charset="-128"/>
            </a:endParaRPr>
          </a:p>
          <a:p>
            <a:endParaRPr kumimoji="1" lang="en-US" altLang="ja-JP" sz="1200"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1200" dirty="0">
                <a:solidFill>
                  <a:srgbClr val="FF0000"/>
                </a:solidFill>
                <a:latin typeface="UD デジタル 教科書体 N-R" panose="02020400000000000000" pitchFamily="17" charset="-128"/>
                <a:ea typeface="UD デジタル 教科書体 N-R" panose="02020400000000000000" pitchFamily="17" charset="-128"/>
              </a:rPr>
              <a:t>　妻　Ｆ　</a:t>
            </a:r>
            <a:endParaRPr kumimoji="1" lang="en-US" altLang="ja-JP" sz="1200"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1200" dirty="0">
                <a:solidFill>
                  <a:srgbClr val="FF0000"/>
                </a:solidFill>
                <a:latin typeface="UD デジタル 教科書体 N-R" panose="02020400000000000000" pitchFamily="17" charset="-128"/>
                <a:ea typeface="UD デジタル 教科書体 N-R" panose="02020400000000000000" pitchFamily="17" charset="-128"/>
              </a:rPr>
              <a:t>　</a:t>
            </a:r>
            <a:r>
              <a:rPr kumimoji="1" lang="en-US" altLang="ja-JP" sz="1200" dirty="0">
                <a:solidFill>
                  <a:srgbClr val="FF0000"/>
                </a:solidFill>
                <a:latin typeface="UD デジタル 教科書体 N-R" panose="02020400000000000000" pitchFamily="17" charset="-128"/>
                <a:ea typeface="UD デジタル 教科書体 N-R" panose="02020400000000000000" pitchFamily="17" charset="-128"/>
              </a:rPr>
              <a:t>H25.3.5</a:t>
            </a:r>
            <a:r>
              <a:rPr kumimoji="1" lang="ja-JP" altLang="en-US" sz="1200" dirty="0">
                <a:solidFill>
                  <a:srgbClr val="FF0000"/>
                </a:solidFill>
                <a:latin typeface="UD デジタル 教科書体 N-R" panose="02020400000000000000" pitchFamily="17" charset="-128"/>
                <a:ea typeface="UD デジタル 教科書体 N-R" panose="02020400000000000000" pitchFamily="17" charset="-128"/>
              </a:rPr>
              <a:t>死亡</a:t>
            </a:r>
            <a:endParaRPr kumimoji="1" lang="en-US" altLang="ja-JP" sz="1200" dirty="0">
              <a:solidFill>
                <a:srgbClr val="FF0000"/>
              </a:solidFill>
              <a:latin typeface="UD デジタル 教科書体 N-R" panose="02020400000000000000" pitchFamily="17" charset="-128"/>
              <a:ea typeface="UD デジタル 教科書体 N-R" panose="02020400000000000000" pitchFamily="17" charset="-128"/>
            </a:endParaRPr>
          </a:p>
          <a:p>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dirty="0">
                <a:latin typeface="UD デジタル 教科書体 N-R" panose="02020400000000000000" pitchFamily="17" charset="-128"/>
                <a:ea typeface="UD デジタル 教科書体 N-R" panose="02020400000000000000" pitchFamily="17" charset="-128"/>
              </a:rPr>
              <a:t>　二男　Ｇ</a:t>
            </a:r>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dirty="0">
                <a:latin typeface="UD デジタル 教科書体 N-R" panose="02020400000000000000" pitchFamily="17" charset="-128"/>
                <a:ea typeface="UD デジタル 教科書体 N-R" panose="02020400000000000000" pitchFamily="17" charset="-128"/>
              </a:rPr>
              <a:t>　健在</a:t>
            </a:r>
          </a:p>
        </p:txBody>
      </p:sp>
      <p:cxnSp>
        <p:nvCxnSpPr>
          <p:cNvPr id="10" name="直線コネクタ 9">
            <a:extLst>
              <a:ext uri="{FF2B5EF4-FFF2-40B4-BE49-F238E27FC236}">
                <a16:creationId xmlns:a16="http://schemas.microsoft.com/office/drawing/2014/main" id="{9570BF0A-976F-8654-3875-093933641A50}"/>
              </a:ext>
            </a:extLst>
          </p:cNvPr>
          <p:cNvCxnSpPr>
            <a:cxnSpLocks/>
          </p:cNvCxnSpPr>
          <p:nvPr/>
        </p:nvCxnSpPr>
        <p:spPr>
          <a:xfrm>
            <a:off x="1817370" y="2230755"/>
            <a:ext cx="0" cy="297180"/>
          </a:xfrm>
          <a:prstGeom prst="line">
            <a:avLst/>
          </a:prstGeom>
        </p:spPr>
        <p:style>
          <a:lnRef idx="1">
            <a:schemeClr val="dk1"/>
          </a:lnRef>
          <a:fillRef idx="0">
            <a:schemeClr val="dk1"/>
          </a:fillRef>
          <a:effectRef idx="0">
            <a:schemeClr val="dk1"/>
          </a:effectRef>
          <a:fontRef idx="minor">
            <a:schemeClr val="tx1"/>
          </a:fontRef>
        </p:style>
      </p:cxnSp>
      <p:cxnSp>
        <p:nvCxnSpPr>
          <p:cNvPr id="11" name="直線コネクタ 10">
            <a:extLst>
              <a:ext uri="{FF2B5EF4-FFF2-40B4-BE49-F238E27FC236}">
                <a16:creationId xmlns:a16="http://schemas.microsoft.com/office/drawing/2014/main" id="{C583049D-98F8-1A7A-5288-B16FD93DB0BE}"/>
              </a:ext>
            </a:extLst>
          </p:cNvPr>
          <p:cNvCxnSpPr>
            <a:cxnSpLocks/>
          </p:cNvCxnSpPr>
          <p:nvPr/>
        </p:nvCxnSpPr>
        <p:spPr>
          <a:xfrm>
            <a:off x="1847850" y="2207895"/>
            <a:ext cx="0" cy="320040"/>
          </a:xfrm>
          <a:prstGeom prst="line">
            <a:avLst/>
          </a:prstGeom>
        </p:spPr>
        <p:style>
          <a:lnRef idx="1">
            <a:schemeClr val="dk1"/>
          </a:lnRef>
          <a:fillRef idx="0">
            <a:schemeClr val="dk1"/>
          </a:fillRef>
          <a:effectRef idx="0">
            <a:schemeClr val="dk1"/>
          </a:effectRef>
          <a:fontRef idx="minor">
            <a:schemeClr val="tx1"/>
          </a:fontRef>
        </p:style>
      </p:cxnSp>
      <p:cxnSp>
        <p:nvCxnSpPr>
          <p:cNvPr id="12" name="直線コネクタ 11">
            <a:extLst>
              <a:ext uri="{FF2B5EF4-FFF2-40B4-BE49-F238E27FC236}">
                <a16:creationId xmlns:a16="http://schemas.microsoft.com/office/drawing/2014/main" id="{706E7415-5CAF-67E3-5F94-7AFF3B0E198E}"/>
              </a:ext>
            </a:extLst>
          </p:cNvPr>
          <p:cNvCxnSpPr/>
          <p:nvPr/>
        </p:nvCxnSpPr>
        <p:spPr>
          <a:xfrm>
            <a:off x="1283970" y="3267075"/>
            <a:ext cx="2514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1EF9B3E5-6266-8B76-F506-96098752A381}"/>
              </a:ext>
            </a:extLst>
          </p:cNvPr>
          <p:cNvCxnSpPr>
            <a:cxnSpLocks/>
          </p:cNvCxnSpPr>
          <p:nvPr/>
        </p:nvCxnSpPr>
        <p:spPr>
          <a:xfrm>
            <a:off x="1901190" y="3678555"/>
            <a:ext cx="845818" cy="0"/>
          </a:xfrm>
          <a:prstGeom prst="line">
            <a:avLst/>
          </a:prstGeom>
        </p:spPr>
        <p:style>
          <a:lnRef idx="1">
            <a:schemeClr val="dk1"/>
          </a:lnRef>
          <a:fillRef idx="0">
            <a:schemeClr val="dk1"/>
          </a:fillRef>
          <a:effectRef idx="0">
            <a:schemeClr val="dk1"/>
          </a:effectRef>
          <a:fontRef idx="minor">
            <a:schemeClr val="tx1"/>
          </a:fontRef>
        </p:style>
      </p:cxnSp>
      <p:cxnSp>
        <p:nvCxnSpPr>
          <p:cNvPr id="14" name="直線コネクタ 13">
            <a:extLst>
              <a:ext uri="{FF2B5EF4-FFF2-40B4-BE49-F238E27FC236}">
                <a16:creationId xmlns:a16="http://schemas.microsoft.com/office/drawing/2014/main" id="{375D5790-1D54-667B-7BBE-BDF85EB3EFAD}"/>
              </a:ext>
            </a:extLst>
          </p:cNvPr>
          <p:cNvCxnSpPr>
            <a:cxnSpLocks/>
          </p:cNvCxnSpPr>
          <p:nvPr/>
        </p:nvCxnSpPr>
        <p:spPr>
          <a:xfrm>
            <a:off x="2724148" y="3255020"/>
            <a:ext cx="0" cy="1143000"/>
          </a:xfrm>
          <a:prstGeom prst="line">
            <a:avLst/>
          </a:prstGeom>
        </p:spPr>
        <p:style>
          <a:lnRef idx="1">
            <a:schemeClr val="dk1"/>
          </a:lnRef>
          <a:fillRef idx="0">
            <a:schemeClr val="dk1"/>
          </a:fillRef>
          <a:effectRef idx="0">
            <a:schemeClr val="dk1"/>
          </a:effectRef>
          <a:fontRef idx="minor">
            <a:schemeClr val="tx1"/>
          </a:fontRef>
        </p:style>
      </p:cxnSp>
      <p:sp>
        <p:nvSpPr>
          <p:cNvPr id="15" name="テキスト ボックス 14">
            <a:extLst>
              <a:ext uri="{FF2B5EF4-FFF2-40B4-BE49-F238E27FC236}">
                <a16:creationId xmlns:a16="http://schemas.microsoft.com/office/drawing/2014/main" id="{88B5E28B-CF0F-670F-4193-EAB908D988F6}"/>
              </a:ext>
            </a:extLst>
          </p:cNvPr>
          <p:cNvSpPr txBox="1"/>
          <p:nvPr/>
        </p:nvSpPr>
        <p:spPr>
          <a:xfrm>
            <a:off x="2910838" y="3145929"/>
            <a:ext cx="2400301" cy="4154984"/>
          </a:xfrm>
          <a:prstGeom prst="rect">
            <a:avLst/>
          </a:prstGeom>
          <a:noFill/>
        </p:spPr>
        <p:txBody>
          <a:bodyPr wrap="square" rtlCol="0">
            <a:spAutoFit/>
          </a:bodyPr>
          <a:lstStyle/>
          <a:p>
            <a:r>
              <a:rPr kumimoji="1" lang="ja-JP" altLang="en-US" sz="1200" dirty="0">
                <a:solidFill>
                  <a:srgbClr val="FF0000"/>
                </a:solidFill>
                <a:latin typeface="UD デジタル 教科書体 N-R" panose="02020400000000000000" pitchFamily="17" charset="-128"/>
                <a:ea typeface="UD デジタル 教科書体 N-R" panose="02020400000000000000" pitchFamily="17" charset="-128"/>
              </a:rPr>
              <a:t>代襲相続人　甥Ｈ</a:t>
            </a:r>
            <a:endParaRPr kumimoji="1" lang="en-US" altLang="ja-JP" sz="1200"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en-US" altLang="ja-JP" sz="1200" dirty="0">
                <a:solidFill>
                  <a:srgbClr val="FF0000"/>
                </a:solidFill>
                <a:latin typeface="UD デジタル 教科書体 N-R" panose="02020400000000000000" pitchFamily="17" charset="-128"/>
                <a:ea typeface="UD デジタル 教科書体 N-R" panose="02020400000000000000" pitchFamily="17" charset="-128"/>
              </a:rPr>
              <a:t>H13.8.25</a:t>
            </a:r>
            <a:r>
              <a:rPr kumimoji="1" lang="ja-JP" altLang="en-US" sz="1200" dirty="0">
                <a:solidFill>
                  <a:srgbClr val="FF0000"/>
                </a:solidFill>
                <a:latin typeface="UD デジタル 教科書体 N-R" panose="02020400000000000000" pitchFamily="17" charset="-128"/>
                <a:ea typeface="UD デジタル 教科書体 N-R" panose="02020400000000000000" pitchFamily="17" charset="-128"/>
              </a:rPr>
              <a:t>死亡</a:t>
            </a:r>
            <a:endParaRPr kumimoji="1" lang="en-US" altLang="ja-JP" sz="1200" dirty="0">
              <a:solidFill>
                <a:srgbClr val="FF0000"/>
              </a:solidFill>
              <a:latin typeface="UD デジタル 教科書体 N-R" panose="02020400000000000000" pitchFamily="17" charset="-128"/>
              <a:ea typeface="UD デジタル 教科書体 N-R" panose="02020400000000000000" pitchFamily="17" charset="-128"/>
            </a:endParaRPr>
          </a:p>
          <a:p>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dirty="0">
                <a:solidFill>
                  <a:srgbClr val="0070C0"/>
                </a:solidFill>
                <a:latin typeface="UD デジタル 教科書体 N-R" panose="02020400000000000000" pitchFamily="17" charset="-128"/>
                <a:ea typeface="UD デジタル 教科書体 N-R" panose="02020400000000000000" pitchFamily="17" charset="-128"/>
              </a:rPr>
              <a:t>妻　Ｊ</a:t>
            </a:r>
            <a:endParaRPr kumimoji="1" lang="en-US" altLang="ja-JP" sz="1200" dirty="0">
              <a:solidFill>
                <a:srgbClr val="0070C0"/>
              </a:solidFill>
              <a:latin typeface="UD デジタル 教科書体 N-R" panose="02020400000000000000" pitchFamily="17" charset="-128"/>
              <a:ea typeface="UD デジタル 教科書体 N-R" panose="02020400000000000000" pitchFamily="17" charset="-128"/>
            </a:endParaRPr>
          </a:p>
          <a:p>
            <a:r>
              <a:rPr kumimoji="1" lang="ja-JP" altLang="en-US" sz="1200" dirty="0">
                <a:solidFill>
                  <a:srgbClr val="0070C0"/>
                </a:solidFill>
                <a:latin typeface="UD デジタル 教科書体 N-R" panose="02020400000000000000" pitchFamily="17" charset="-128"/>
                <a:ea typeface="UD デジタル 教科書体 N-R" panose="02020400000000000000" pitchFamily="17" charset="-128"/>
              </a:rPr>
              <a:t>　健在</a:t>
            </a:r>
            <a:endParaRPr kumimoji="1" lang="en-US" altLang="ja-JP" sz="1200" dirty="0">
              <a:solidFill>
                <a:srgbClr val="0070C0"/>
              </a:solidFill>
              <a:latin typeface="UD デジタル 教科書体 N-R" panose="02020400000000000000" pitchFamily="17" charset="-128"/>
              <a:ea typeface="UD デジタル 教科書体 N-R" panose="02020400000000000000" pitchFamily="17" charset="-128"/>
            </a:endParaRPr>
          </a:p>
          <a:p>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dirty="0">
                <a:latin typeface="UD デジタル 教科書体 N-R" panose="02020400000000000000" pitchFamily="17" charset="-128"/>
                <a:ea typeface="UD デジタル 教科書体 N-R" panose="02020400000000000000" pitchFamily="17" charset="-128"/>
              </a:rPr>
              <a:t>代襲相続人　姪Ｉ健在</a:t>
            </a:r>
            <a:endParaRPr kumimoji="1" lang="en-US" altLang="ja-JP" sz="1200" dirty="0">
              <a:latin typeface="UD デジタル 教科書体 N-R" panose="02020400000000000000" pitchFamily="17" charset="-128"/>
              <a:ea typeface="UD デジタル 教科書体 N-R" panose="02020400000000000000" pitchFamily="17" charset="-128"/>
            </a:endParaRPr>
          </a:p>
          <a:p>
            <a:endParaRPr kumimoji="1" lang="en-US" altLang="ja-JP" sz="1200" dirty="0">
              <a:latin typeface="UD デジタル 教科書体 N-R" panose="02020400000000000000" pitchFamily="17" charset="-128"/>
              <a:ea typeface="UD デジタル 教科書体 N-R" panose="02020400000000000000" pitchFamily="17" charset="-128"/>
            </a:endParaRPr>
          </a:p>
          <a:p>
            <a:endParaRPr kumimoji="1" lang="en-US" altLang="ja-JP" sz="1200" dirty="0">
              <a:latin typeface="UD デジタル 教科書体 N-R" panose="02020400000000000000" pitchFamily="17" charset="-128"/>
              <a:ea typeface="UD デジタル 教科書体 N-R" panose="02020400000000000000" pitchFamily="17" charset="-128"/>
            </a:endParaRPr>
          </a:p>
          <a:p>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dirty="0">
                <a:solidFill>
                  <a:srgbClr val="FF0000"/>
                </a:solidFill>
                <a:latin typeface="UD デジタル 教科書体 N-R" panose="02020400000000000000" pitchFamily="17" charset="-128"/>
                <a:ea typeface="UD デジタル 教科書体 N-R" panose="02020400000000000000" pitchFamily="17" charset="-128"/>
              </a:rPr>
              <a:t>Ａ相続人兼Ｅ相続人　</a:t>
            </a:r>
            <a:endParaRPr kumimoji="1" lang="en-US" altLang="ja-JP" sz="1200"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en-US" altLang="ja-JP" sz="1200" dirty="0">
                <a:solidFill>
                  <a:srgbClr val="FF0000"/>
                </a:solidFill>
                <a:latin typeface="UD デジタル 教科書体 N-R" panose="02020400000000000000" pitchFamily="17" charset="-128"/>
                <a:ea typeface="UD デジタル 教科書体 N-R" panose="02020400000000000000" pitchFamily="17" charset="-128"/>
              </a:rPr>
              <a:t>E</a:t>
            </a:r>
            <a:r>
              <a:rPr kumimoji="1" lang="ja-JP" altLang="en-US" sz="1200" dirty="0">
                <a:solidFill>
                  <a:srgbClr val="FF0000"/>
                </a:solidFill>
                <a:latin typeface="UD デジタル 教科書体 N-R" panose="02020400000000000000" pitchFamily="17" charset="-128"/>
                <a:ea typeface="UD デジタル 教科書体 N-R" panose="02020400000000000000" pitchFamily="17" charset="-128"/>
              </a:rPr>
              <a:t>相続人兼被相続人　甥Ｌ</a:t>
            </a:r>
            <a:endParaRPr kumimoji="1" lang="en-US" altLang="ja-JP" sz="1200"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1200" dirty="0">
                <a:solidFill>
                  <a:srgbClr val="FF0000"/>
                </a:solidFill>
                <a:latin typeface="UD デジタル 教科書体 N-R" panose="02020400000000000000" pitchFamily="17" charset="-128"/>
                <a:ea typeface="UD デジタル 教科書体 N-R" panose="02020400000000000000" pitchFamily="17" charset="-128"/>
              </a:rPr>
              <a:t>Ｒ</a:t>
            </a:r>
            <a:r>
              <a:rPr kumimoji="1" lang="en-US" altLang="ja-JP" sz="1200" dirty="0">
                <a:solidFill>
                  <a:srgbClr val="FF0000"/>
                </a:solidFill>
                <a:latin typeface="UD デジタル 教科書体 N-R" panose="02020400000000000000" pitchFamily="17" charset="-128"/>
                <a:ea typeface="UD デジタル 教科書体 N-R" panose="02020400000000000000" pitchFamily="17" charset="-128"/>
              </a:rPr>
              <a:t>2.3.6</a:t>
            </a:r>
            <a:r>
              <a:rPr kumimoji="1" lang="ja-JP" altLang="en-US" sz="1200" dirty="0">
                <a:solidFill>
                  <a:srgbClr val="FF0000"/>
                </a:solidFill>
                <a:latin typeface="UD デジタル 教科書体 N-R" panose="02020400000000000000" pitchFamily="17" charset="-128"/>
                <a:ea typeface="UD デジタル 教科書体 N-R" panose="02020400000000000000" pitchFamily="17" charset="-128"/>
              </a:rPr>
              <a:t>死亡</a:t>
            </a:r>
            <a:endParaRPr kumimoji="1" lang="en-US" altLang="ja-JP" sz="1200" dirty="0">
              <a:solidFill>
                <a:srgbClr val="FF0000"/>
              </a:solidFill>
              <a:latin typeface="UD デジタル 教科書体 N-R" panose="02020400000000000000" pitchFamily="17" charset="-128"/>
              <a:ea typeface="UD デジタル 教科書体 N-R" panose="02020400000000000000" pitchFamily="17" charset="-128"/>
            </a:endParaRPr>
          </a:p>
          <a:p>
            <a:endParaRPr kumimoji="1" lang="en-US" altLang="ja-JP" sz="1200" dirty="0">
              <a:latin typeface="UD デジタル 教科書体 N-R" panose="02020400000000000000" pitchFamily="17" charset="-128"/>
              <a:ea typeface="UD デジタル 教科書体 N-R" panose="02020400000000000000" pitchFamily="17" charset="-128"/>
            </a:endParaRPr>
          </a:p>
          <a:p>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dirty="0">
                <a:latin typeface="UD デジタル 教科書体 N-R" panose="02020400000000000000" pitchFamily="17" charset="-128"/>
                <a:ea typeface="UD デジタル 教科書体 N-R" panose="02020400000000000000" pitchFamily="17" charset="-128"/>
              </a:rPr>
              <a:t>Ｌ相続人　妻Ｍ</a:t>
            </a:r>
            <a:endParaRPr kumimoji="1" lang="en-US" altLang="ja-JP" sz="1200" dirty="0">
              <a:latin typeface="UD デジタル 教科書体 N-R" panose="02020400000000000000" pitchFamily="17" charset="-128"/>
              <a:ea typeface="UD デジタル 教科書体 N-R" panose="02020400000000000000" pitchFamily="17" charset="-128"/>
            </a:endParaRPr>
          </a:p>
          <a:p>
            <a:endParaRPr kumimoji="1" lang="en-US" altLang="ja-JP" sz="1200" dirty="0">
              <a:latin typeface="UD デジタル 教科書体 N-R" panose="02020400000000000000" pitchFamily="17" charset="-128"/>
              <a:ea typeface="UD デジタル 教科書体 N-R" panose="02020400000000000000" pitchFamily="17" charset="-128"/>
            </a:endParaRPr>
          </a:p>
          <a:p>
            <a:endParaRPr kumimoji="1" lang="en-US" altLang="ja-JP" sz="1200" dirty="0">
              <a:latin typeface="UD デジタル 教科書体 N-R" panose="02020400000000000000" pitchFamily="17" charset="-128"/>
              <a:ea typeface="UD デジタル 教科書体 N-R" panose="02020400000000000000" pitchFamily="17" charset="-128"/>
            </a:endParaRPr>
          </a:p>
          <a:p>
            <a:endParaRPr kumimoji="1" lang="en-US" altLang="ja-JP" sz="1200" dirty="0">
              <a:latin typeface="UD デジタル 教科書体 N-R" panose="02020400000000000000" pitchFamily="17" charset="-128"/>
              <a:ea typeface="UD デジタル 教科書体 N-R" panose="02020400000000000000" pitchFamily="17" charset="-128"/>
            </a:endParaRPr>
          </a:p>
          <a:p>
            <a:endParaRPr kumimoji="1" lang="en-US" altLang="ja-JP" sz="1200" dirty="0">
              <a:latin typeface="UD デジタル 教科書体 N-R" panose="02020400000000000000" pitchFamily="17" charset="-128"/>
              <a:ea typeface="UD デジタル 教科書体 N-R" panose="02020400000000000000" pitchFamily="17" charset="-128"/>
            </a:endParaRPr>
          </a:p>
          <a:p>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dirty="0">
                <a:latin typeface="UD デジタル 教科書体 N-R" panose="02020400000000000000" pitchFamily="17" charset="-128"/>
                <a:ea typeface="UD デジタル 教科書体 N-R" panose="02020400000000000000" pitchFamily="17" charset="-128"/>
              </a:rPr>
              <a:t>　</a:t>
            </a:r>
          </a:p>
        </p:txBody>
      </p:sp>
      <p:cxnSp>
        <p:nvCxnSpPr>
          <p:cNvPr id="16" name="直線コネクタ 15">
            <a:extLst>
              <a:ext uri="{FF2B5EF4-FFF2-40B4-BE49-F238E27FC236}">
                <a16:creationId xmlns:a16="http://schemas.microsoft.com/office/drawing/2014/main" id="{9AB49E4F-78A7-F649-D6A1-0DF8C6027819}"/>
              </a:ext>
            </a:extLst>
          </p:cNvPr>
          <p:cNvCxnSpPr>
            <a:cxnSpLocks/>
          </p:cNvCxnSpPr>
          <p:nvPr/>
        </p:nvCxnSpPr>
        <p:spPr>
          <a:xfrm>
            <a:off x="1291591" y="4730115"/>
            <a:ext cx="2514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8861B0BA-28F8-98CE-B761-898CCA383E0B}"/>
              </a:ext>
            </a:extLst>
          </p:cNvPr>
          <p:cNvCxnSpPr>
            <a:cxnSpLocks/>
          </p:cNvCxnSpPr>
          <p:nvPr/>
        </p:nvCxnSpPr>
        <p:spPr>
          <a:xfrm>
            <a:off x="1901190" y="4876800"/>
            <a:ext cx="0" cy="455295"/>
          </a:xfrm>
          <a:prstGeom prst="line">
            <a:avLst/>
          </a:prstGeom>
        </p:spPr>
        <p:style>
          <a:lnRef idx="1">
            <a:schemeClr val="dk1"/>
          </a:lnRef>
          <a:fillRef idx="0">
            <a:schemeClr val="dk1"/>
          </a:fillRef>
          <a:effectRef idx="0">
            <a:schemeClr val="dk1"/>
          </a:effectRef>
          <a:fontRef idx="minor">
            <a:schemeClr val="tx1"/>
          </a:fontRef>
        </p:style>
      </p:cxnSp>
      <p:cxnSp>
        <p:nvCxnSpPr>
          <p:cNvPr id="18" name="直線コネクタ 17">
            <a:extLst>
              <a:ext uri="{FF2B5EF4-FFF2-40B4-BE49-F238E27FC236}">
                <a16:creationId xmlns:a16="http://schemas.microsoft.com/office/drawing/2014/main" id="{7A4C8644-DB44-77C1-92A5-DEE52AC10950}"/>
              </a:ext>
            </a:extLst>
          </p:cNvPr>
          <p:cNvCxnSpPr>
            <a:cxnSpLocks/>
          </p:cNvCxnSpPr>
          <p:nvPr/>
        </p:nvCxnSpPr>
        <p:spPr>
          <a:xfrm>
            <a:off x="1931670" y="4876800"/>
            <a:ext cx="0" cy="455295"/>
          </a:xfrm>
          <a:prstGeom prst="line">
            <a:avLst/>
          </a:prstGeom>
        </p:spPr>
        <p:style>
          <a:lnRef idx="1">
            <a:schemeClr val="dk1"/>
          </a:lnRef>
          <a:fillRef idx="0">
            <a:schemeClr val="dk1"/>
          </a:fillRef>
          <a:effectRef idx="0">
            <a:schemeClr val="dk1"/>
          </a:effectRef>
          <a:fontRef idx="minor">
            <a:schemeClr val="tx1"/>
          </a:fontRef>
        </p:style>
      </p:cxnSp>
      <p:cxnSp>
        <p:nvCxnSpPr>
          <p:cNvPr id="19" name="直線コネクタ 18">
            <a:extLst>
              <a:ext uri="{FF2B5EF4-FFF2-40B4-BE49-F238E27FC236}">
                <a16:creationId xmlns:a16="http://schemas.microsoft.com/office/drawing/2014/main" id="{640E1661-2D7D-2535-484E-B99607A4C59C}"/>
              </a:ext>
            </a:extLst>
          </p:cNvPr>
          <p:cNvCxnSpPr>
            <a:cxnSpLocks/>
          </p:cNvCxnSpPr>
          <p:nvPr/>
        </p:nvCxnSpPr>
        <p:spPr>
          <a:xfrm>
            <a:off x="1870710" y="3429000"/>
            <a:ext cx="0" cy="478155"/>
          </a:xfrm>
          <a:prstGeom prst="line">
            <a:avLst/>
          </a:prstGeom>
        </p:spPr>
        <p:style>
          <a:lnRef idx="1">
            <a:schemeClr val="dk1"/>
          </a:lnRef>
          <a:fillRef idx="0">
            <a:schemeClr val="dk1"/>
          </a:fillRef>
          <a:effectRef idx="0">
            <a:schemeClr val="dk1"/>
          </a:effectRef>
          <a:fontRef idx="minor">
            <a:schemeClr val="tx1"/>
          </a:fontRef>
        </p:style>
      </p:cxnSp>
      <p:cxnSp>
        <p:nvCxnSpPr>
          <p:cNvPr id="20" name="直線コネクタ 19">
            <a:extLst>
              <a:ext uri="{FF2B5EF4-FFF2-40B4-BE49-F238E27FC236}">
                <a16:creationId xmlns:a16="http://schemas.microsoft.com/office/drawing/2014/main" id="{14B76028-F25D-7E52-0946-8B5BFF8F4B77}"/>
              </a:ext>
            </a:extLst>
          </p:cNvPr>
          <p:cNvCxnSpPr>
            <a:cxnSpLocks/>
          </p:cNvCxnSpPr>
          <p:nvPr/>
        </p:nvCxnSpPr>
        <p:spPr>
          <a:xfrm>
            <a:off x="1901190" y="3429000"/>
            <a:ext cx="0" cy="478155"/>
          </a:xfrm>
          <a:prstGeom prst="line">
            <a:avLst/>
          </a:prstGeom>
        </p:spPr>
        <p:style>
          <a:lnRef idx="1">
            <a:schemeClr val="dk1"/>
          </a:lnRef>
          <a:fillRef idx="0">
            <a:schemeClr val="dk1"/>
          </a:fillRef>
          <a:effectRef idx="0">
            <a:schemeClr val="dk1"/>
          </a:effectRef>
          <a:fontRef idx="minor">
            <a:schemeClr val="tx1"/>
          </a:fontRef>
        </p:style>
      </p:cxnSp>
      <p:cxnSp>
        <p:nvCxnSpPr>
          <p:cNvPr id="21" name="直線コネクタ 20">
            <a:extLst>
              <a:ext uri="{FF2B5EF4-FFF2-40B4-BE49-F238E27FC236}">
                <a16:creationId xmlns:a16="http://schemas.microsoft.com/office/drawing/2014/main" id="{4DF5B72E-B72A-1EBB-B851-637693A030F4}"/>
              </a:ext>
            </a:extLst>
          </p:cNvPr>
          <p:cNvCxnSpPr>
            <a:cxnSpLocks/>
          </p:cNvCxnSpPr>
          <p:nvPr/>
        </p:nvCxnSpPr>
        <p:spPr>
          <a:xfrm>
            <a:off x="1291591" y="6011109"/>
            <a:ext cx="2514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EFFFABD7-E68C-D608-C771-C1F1A325C4F5}"/>
              </a:ext>
            </a:extLst>
          </p:cNvPr>
          <p:cNvCxnSpPr>
            <a:cxnSpLocks/>
          </p:cNvCxnSpPr>
          <p:nvPr/>
        </p:nvCxnSpPr>
        <p:spPr>
          <a:xfrm>
            <a:off x="2733673" y="3248025"/>
            <a:ext cx="232410" cy="0"/>
          </a:xfrm>
          <a:prstGeom prst="line">
            <a:avLst/>
          </a:prstGeom>
        </p:spPr>
        <p:style>
          <a:lnRef idx="1">
            <a:schemeClr val="dk1"/>
          </a:lnRef>
          <a:fillRef idx="0">
            <a:schemeClr val="dk1"/>
          </a:fillRef>
          <a:effectRef idx="0">
            <a:schemeClr val="dk1"/>
          </a:effectRef>
          <a:fontRef idx="minor">
            <a:schemeClr val="tx1"/>
          </a:fontRef>
        </p:style>
      </p:cxnSp>
      <p:cxnSp>
        <p:nvCxnSpPr>
          <p:cNvPr id="23" name="直線コネクタ 22">
            <a:extLst>
              <a:ext uri="{FF2B5EF4-FFF2-40B4-BE49-F238E27FC236}">
                <a16:creationId xmlns:a16="http://schemas.microsoft.com/office/drawing/2014/main" id="{E29535DF-3CD8-DF93-54D0-B5E9F2E048AB}"/>
              </a:ext>
            </a:extLst>
          </p:cNvPr>
          <p:cNvCxnSpPr>
            <a:cxnSpLocks/>
          </p:cNvCxnSpPr>
          <p:nvPr/>
        </p:nvCxnSpPr>
        <p:spPr>
          <a:xfrm>
            <a:off x="3265170" y="3571875"/>
            <a:ext cx="0" cy="180350"/>
          </a:xfrm>
          <a:prstGeom prst="line">
            <a:avLst/>
          </a:prstGeom>
        </p:spPr>
        <p:style>
          <a:lnRef idx="1">
            <a:schemeClr val="dk1"/>
          </a:lnRef>
          <a:fillRef idx="0">
            <a:schemeClr val="dk1"/>
          </a:fillRef>
          <a:effectRef idx="0">
            <a:schemeClr val="dk1"/>
          </a:effectRef>
          <a:fontRef idx="minor">
            <a:schemeClr val="tx1"/>
          </a:fontRef>
        </p:style>
      </p:cxnSp>
      <p:cxnSp>
        <p:nvCxnSpPr>
          <p:cNvPr id="24" name="直線コネクタ 23">
            <a:extLst>
              <a:ext uri="{FF2B5EF4-FFF2-40B4-BE49-F238E27FC236}">
                <a16:creationId xmlns:a16="http://schemas.microsoft.com/office/drawing/2014/main" id="{6155D864-C842-80AF-DC1E-924E27C78911}"/>
              </a:ext>
            </a:extLst>
          </p:cNvPr>
          <p:cNvCxnSpPr>
            <a:cxnSpLocks/>
          </p:cNvCxnSpPr>
          <p:nvPr/>
        </p:nvCxnSpPr>
        <p:spPr>
          <a:xfrm>
            <a:off x="1931670" y="5126355"/>
            <a:ext cx="9182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1FFF5806-6789-41E0-E087-3E6C17128319}"/>
              </a:ext>
            </a:extLst>
          </p:cNvPr>
          <p:cNvCxnSpPr>
            <a:cxnSpLocks/>
          </p:cNvCxnSpPr>
          <p:nvPr/>
        </p:nvCxnSpPr>
        <p:spPr>
          <a:xfrm flipV="1">
            <a:off x="3272790" y="3662050"/>
            <a:ext cx="590546" cy="8885"/>
          </a:xfrm>
          <a:prstGeom prst="line">
            <a:avLst/>
          </a:prstGeom>
        </p:spPr>
        <p:style>
          <a:lnRef idx="1">
            <a:schemeClr val="dk1"/>
          </a:lnRef>
          <a:fillRef idx="0">
            <a:schemeClr val="dk1"/>
          </a:fillRef>
          <a:effectRef idx="0">
            <a:schemeClr val="dk1"/>
          </a:effectRef>
          <a:fontRef idx="minor">
            <a:schemeClr val="tx1"/>
          </a:fontRef>
        </p:style>
      </p:cxnSp>
      <p:cxnSp>
        <p:nvCxnSpPr>
          <p:cNvPr id="26" name="直線コネクタ 25">
            <a:extLst>
              <a:ext uri="{FF2B5EF4-FFF2-40B4-BE49-F238E27FC236}">
                <a16:creationId xmlns:a16="http://schemas.microsoft.com/office/drawing/2014/main" id="{07A17DBF-E0C9-A702-5840-CA2BDA5DBD16}"/>
              </a:ext>
            </a:extLst>
          </p:cNvPr>
          <p:cNvCxnSpPr>
            <a:cxnSpLocks/>
          </p:cNvCxnSpPr>
          <p:nvPr/>
        </p:nvCxnSpPr>
        <p:spPr>
          <a:xfrm>
            <a:off x="3234690" y="3579495"/>
            <a:ext cx="0" cy="180350"/>
          </a:xfrm>
          <a:prstGeom prst="line">
            <a:avLst/>
          </a:prstGeom>
        </p:spPr>
        <p:style>
          <a:lnRef idx="1">
            <a:schemeClr val="dk1"/>
          </a:lnRef>
          <a:fillRef idx="0">
            <a:schemeClr val="dk1"/>
          </a:fillRef>
          <a:effectRef idx="0">
            <a:schemeClr val="dk1"/>
          </a:effectRef>
          <a:fontRef idx="minor">
            <a:schemeClr val="tx1"/>
          </a:fontRef>
        </p:style>
      </p:cxnSp>
      <p:cxnSp>
        <p:nvCxnSpPr>
          <p:cNvPr id="27" name="直線コネクタ 26">
            <a:extLst>
              <a:ext uri="{FF2B5EF4-FFF2-40B4-BE49-F238E27FC236}">
                <a16:creationId xmlns:a16="http://schemas.microsoft.com/office/drawing/2014/main" id="{10F1FE50-59EC-6670-65A1-0040520B4B18}"/>
              </a:ext>
            </a:extLst>
          </p:cNvPr>
          <p:cNvCxnSpPr>
            <a:cxnSpLocks/>
          </p:cNvCxnSpPr>
          <p:nvPr/>
        </p:nvCxnSpPr>
        <p:spPr>
          <a:xfrm>
            <a:off x="2733673" y="4398020"/>
            <a:ext cx="232410" cy="0"/>
          </a:xfrm>
          <a:prstGeom prst="line">
            <a:avLst/>
          </a:prstGeom>
        </p:spPr>
        <p:style>
          <a:lnRef idx="1">
            <a:schemeClr val="dk1"/>
          </a:lnRef>
          <a:fillRef idx="0">
            <a:schemeClr val="dk1"/>
          </a:fillRef>
          <a:effectRef idx="0">
            <a:schemeClr val="dk1"/>
          </a:effectRef>
          <a:fontRef idx="minor">
            <a:schemeClr val="tx1"/>
          </a:fontRef>
        </p:style>
      </p:cxnSp>
      <p:sp>
        <p:nvSpPr>
          <p:cNvPr id="28" name="テキスト ボックス 27">
            <a:extLst>
              <a:ext uri="{FF2B5EF4-FFF2-40B4-BE49-F238E27FC236}">
                <a16:creationId xmlns:a16="http://schemas.microsoft.com/office/drawing/2014/main" id="{670D5B55-CCBC-87AA-5420-E388A6C00B29}"/>
              </a:ext>
            </a:extLst>
          </p:cNvPr>
          <p:cNvSpPr txBox="1"/>
          <p:nvPr/>
        </p:nvSpPr>
        <p:spPr>
          <a:xfrm>
            <a:off x="3758561" y="3549373"/>
            <a:ext cx="746760" cy="461665"/>
          </a:xfrm>
          <a:prstGeom prst="rect">
            <a:avLst/>
          </a:prstGeom>
          <a:noFill/>
        </p:spPr>
        <p:txBody>
          <a:bodyPr wrap="square" rtlCol="0">
            <a:spAutoFit/>
          </a:bodyPr>
          <a:lstStyle/>
          <a:p>
            <a:r>
              <a:rPr kumimoji="1" lang="ja-JP" altLang="en-US" sz="1200" dirty="0">
                <a:solidFill>
                  <a:srgbClr val="0070C0"/>
                </a:solidFill>
                <a:latin typeface="UD デジタル 教科書体 N-R" panose="02020400000000000000" pitchFamily="17" charset="-128"/>
                <a:ea typeface="UD デジタル 教科書体 N-R" panose="02020400000000000000" pitchFamily="17" charset="-128"/>
              </a:rPr>
              <a:t>又甥ｋ</a:t>
            </a:r>
            <a:endParaRPr kumimoji="1" lang="en-US" altLang="ja-JP" sz="1200" dirty="0">
              <a:solidFill>
                <a:srgbClr val="0070C0"/>
              </a:solidFill>
              <a:latin typeface="UD デジタル 教科書体 N-R" panose="02020400000000000000" pitchFamily="17" charset="-128"/>
              <a:ea typeface="UD デジタル 教科書体 N-R" panose="02020400000000000000" pitchFamily="17" charset="-128"/>
            </a:endParaRPr>
          </a:p>
          <a:p>
            <a:r>
              <a:rPr kumimoji="1" lang="ja-JP" altLang="en-US" sz="1200" dirty="0">
                <a:solidFill>
                  <a:srgbClr val="0070C0"/>
                </a:solidFill>
                <a:latin typeface="UD デジタル 教科書体 N-R" panose="02020400000000000000" pitchFamily="17" charset="-128"/>
                <a:ea typeface="UD デジタル 教科書体 N-R" panose="02020400000000000000" pitchFamily="17" charset="-128"/>
              </a:rPr>
              <a:t>健在</a:t>
            </a:r>
          </a:p>
        </p:txBody>
      </p:sp>
      <p:cxnSp>
        <p:nvCxnSpPr>
          <p:cNvPr id="29" name="直線コネクタ 28">
            <a:extLst>
              <a:ext uri="{FF2B5EF4-FFF2-40B4-BE49-F238E27FC236}">
                <a16:creationId xmlns:a16="http://schemas.microsoft.com/office/drawing/2014/main" id="{468E1819-B1A9-5141-B37B-50DB5C76CA6C}"/>
              </a:ext>
            </a:extLst>
          </p:cNvPr>
          <p:cNvCxnSpPr>
            <a:cxnSpLocks/>
          </p:cNvCxnSpPr>
          <p:nvPr/>
        </p:nvCxnSpPr>
        <p:spPr>
          <a:xfrm>
            <a:off x="3387090" y="5598795"/>
            <a:ext cx="0" cy="297180"/>
          </a:xfrm>
          <a:prstGeom prst="line">
            <a:avLst/>
          </a:prstGeom>
        </p:spPr>
        <p:style>
          <a:lnRef idx="1">
            <a:schemeClr val="dk1"/>
          </a:lnRef>
          <a:fillRef idx="0">
            <a:schemeClr val="dk1"/>
          </a:fillRef>
          <a:effectRef idx="0">
            <a:schemeClr val="dk1"/>
          </a:effectRef>
          <a:fontRef idx="minor">
            <a:schemeClr val="tx1"/>
          </a:fontRef>
        </p:style>
      </p:cxnSp>
      <p:cxnSp>
        <p:nvCxnSpPr>
          <p:cNvPr id="30" name="直線コネクタ 29">
            <a:extLst>
              <a:ext uri="{FF2B5EF4-FFF2-40B4-BE49-F238E27FC236}">
                <a16:creationId xmlns:a16="http://schemas.microsoft.com/office/drawing/2014/main" id="{2B4383AB-A74F-FEE7-A7B4-2D14E06497D3}"/>
              </a:ext>
            </a:extLst>
          </p:cNvPr>
          <p:cNvCxnSpPr>
            <a:cxnSpLocks/>
          </p:cNvCxnSpPr>
          <p:nvPr/>
        </p:nvCxnSpPr>
        <p:spPr>
          <a:xfrm>
            <a:off x="3356610" y="5760899"/>
            <a:ext cx="655319" cy="0"/>
          </a:xfrm>
          <a:prstGeom prst="line">
            <a:avLst/>
          </a:prstGeom>
        </p:spPr>
        <p:style>
          <a:lnRef idx="1">
            <a:schemeClr val="dk1"/>
          </a:lnRef>
          <a:fillRef idx="0">
            <a:schemeClr val="dk1"/>
          </a:fillRef>
          <a:effectRef idx="0">
            <a:schemeClr val="dk1"/>
          </a:effectRef>
          <a:fontRef idx="minor">
            <a:schemeClr val="tx1"/>
          </a:fontRef>
        </p:style>
      </p:cxnSp>
      <p:cxnSp>
        <p:nvCxnSpPr>
          <p:cNvPr id="31" name="直線コネクタ 30">
            <a:extLst>
              <a:ext uri="{FF2B5EF4-FFF2-40B4-BE49-F238E27FC236}">
                <a16:creationId xmlns:a16="http://schemas.microsoft.com/office/drawing/2014/main" id="{7A2E79BF-BA12-AED9-5037-F89B3D471DC2}"/>
              </a:ext>
            </a:extLst>
          </p:cNvPr>
          <p:cNvCxnSpPr>
            <a:cxnSpLocks/>
          </p:cNvCxnSpPr>
          <p:nvPr/>
        </p:nvCxnSpPr>
        <p:spPr>
          <a:xfrm>
            <a:off x="3356610" y="5606415"/>
            <a:ext cx="0" cy="289560"/>
          </a:xfrm>
          <a:prstGeom prst="line">
            <a:avLst/>
          </a:prstGeom>
        </p:spPr>
        <p:style>
          <a:lnRef idx="1">
            <a:schemeClr val="dk1"/>
          </a:lnRef>
          <a:fillRef idx="0">
            <a:schemeClr val="dk1"/>
          </a:fillRef>
          <a:effectRef idx="0">
            <a:schemeClr val="dk1"/>
          </a:effectRef>
          <a:fontRef idx="minor">
            <a:schemeClr val="tx1"/>
          </a:fontRef>
        </p:style>
      </p:cxnSp>
      <p:sp>
        <p:nvSpPr>
          <p:cNvPr id="32" name="テキスト ボックス 31">
            <a:extLst>
              <a:ext uri="{FF2B5EF4-FFF2-40B4-BE49-F238E27FC236}">
                <a16:creationId xmlns:a16="http://schemas.microsoft.com/office/drawing/2014/main" id="{C628E579-0CE5-F9BA-800A-604AEA0C21BB}"/>
              </a:ext>
            </a:extLst>
          </p:cNvPr>
          <p:cNvSpPr txBox="1"/>
          <p:nvPr/>
        </p:nvSpPr>
        <p:spPr>
          <a:xfrm>
            <a:off x="3802379" y="5597069"/>
            <a:ext cx="1021077" cy="461665"/>
          </a:xfrm>
          <a:prstGeom prst="rect">
            <a:avLst/>
          </a:prstGeom>
          <a:noFill/>
        </p:spPr>
        <p:txBody>
          <a:bodyPr wrap="square" rtlCol="0">
            <a:spAutoFit/>
          </a:bodyPr>
          <a:lstStyle/>
          <a:p>
            <a:r>
              <a:rPr kumimoji="1" lang="ja-JP" altLang="en-US" sz="1200" dirty="0">
                <a:latin typeface="UD デジタル 教科書体 N-R" panose="02020400000000000000" pitchFamily="17" charset="-128"/>
                <a:ea typeface="UD デジタル 教科書体 N-R" panose="02020400000000000000" pitchFamily="17" charset="-128"/>
              </a:rPr>
              <a:t>　又甥Ｎ</a:t>
            </a:r>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dirty="0">
                <a:latin typeface="UD デジタル 教科書体 N-R" panose="02020400000000000000" pitchFamily="17" charset="-128"/>
                <a:ea typeface="UD デジタル 教科書体 N-R" panose="02020400000000000000" pitchFamily="17" charset="-128"/>
              </a:rPr>
              <a:t>　健在</a:t>
            </a:r>
          </a:p>
        </p:txBody>
      </p:sp>
      <p:sp>
        <p:nvSpPr>
          <p:cNvPr id="33" name="テキスト ボックス 32">
            <a:extLst>
              <a:ext uri="{FF2B5EF4-FFF2-40B4-BE49-F238E27FC236}">
                <a16:creationId xmlns:a16="http://schemas.microsoft.com/office/drawing/2014/main" id="{28663801-C98D-6AA6-0E4D-37C2AC63FF31}"/>
              </a:ext>
            </a:extLst>
          </p:cNvPr>
          <p:cNvSpPr txBox="1"/>
          <p:nvPr/>
        </p:nvSpPr>
        <p:spPr>
          <a:xfrm>
            <a:off x="388620" y="24051"/>
            <a:ext cx="9374505" cy="1077218"/>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２．数次相続と代襲相続が繰り返されている</a:t>
            </a:r>
            <a:endParaRPr kumimoji="1" lang="en-US" altLang="ja-JP" sz="2800" dirty="0">
              <a:latin typeface="UD デジタル 教科書体 N-R" panose="02020400000000000000" pitchFamily="17" charset="-128"/>
              <a:ea typeface="UD デジタル 教科書体 N-R" panose="02020400000000000000" pitchFamily="17" charset="-128"/>
            </a:endParaRPr>
          </a:p>
          <a:p>
            <a:r>
              <a:rPr kumimoji="1" lang="ja-JP" altLang="en-US" sz="1200" dirty="0">
                <a:latin typeface="UD デジタル 教科書体 N-R" panose="02020400000000000000" pitchFamily="17" charset="-128"/>
                <a:ea typeface="UD デジタル 教科書体 N-R" panose="02020400000000000000" pitchFamily="17" charset="-128"/>
              </a:rPr>
              <a:t>　　</a:t>
            </a:r>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）兄弟姉妹の相続の事例</a:t>
            </a:r>
          </a:p>
        </p:txBody>
      </p:sp>
      <p:sp>
        <p:nvSpPr>
          <p:cNvPr id="34" name="テキスト ボックス 33">
            <a:extLst>
              <a:ext uri="{FF2B5EF4-FFF2-40B4-BE49-F238E27FC236}">
                <a16:creationId xmlns:a16="http://schemas.microsoft.com/office/drawing/2014/main" id="{DB573992-1FC5-00A8-3753-1DA09660B772}"/>
              </a:ext>
            </a:extLst>
          </p:cNvPr>
          <p:cNvSpPr txBox="1"/>
          <p:nvPr/>
        </p:nvSpPr>
        <p:spPr>
          <a:xfrm>
            <a:off x="826770" y="971298"/>
            <a:ext cx="8881113" cy="446276"/>
          </a:xfrm>
          <a:prstGeom prst="rect">
            <a:avLst/>
          </a:prstGeom>
          <a:noFill/>
        </p:spPr>
        <p:txBody>
          <a:bodyPr wrap="square" rtlCol="0">
            <a:spAutoFit/>
          </a:bodyPr>
          <a:lstStyle/>
          <a:p>
            <a:r>
              <a:rPr kumimoji="1" lang="ja-JP" altLang="en-US" sz="2300" dirty="0">
                <a:latin typeface="UD デジタル 教科書体 N-R" panose="02020400000000000000" pitchFamily="17" charset="-128"/>
                <a:ea typeface="UD デジタル 教科書体 N-R" panose="02020400000000000000" pitchFamily="17" charset="-128"/>
              </a:rPr>
              <a:t>依頼主の要望は、被相続人</a:t>
            </a:r>
            <a:r>
              <a:rPr kumimoji="1" lang="en-US" altLang="ja-JP" sz="2300" dirty="0">
                <a:latin typeface="UD デジタル 教科書体 N-R" panose="02020400000000000000" pitchFamily="17" charset="-128"/>
                <a:ea typeface="UD デジタル 教科書体 N-R" panose="02020400000000000000" pitchFamily="17" charset="-128"/>
              </a:rPr>
              <a:t>A</a:t>
            </a:r>
            <a:r>
              <a:rPr kumimoji="1" lang="ja-JP" altLang="en-US" sz="2300" dirty="0">
                <a:latin typeface="UD デジタル 教科書体 N-R" panose="02020400000000000000" pitchFamily="17" charset="-128"/>
                <a:ea typeface="UD デジタル 教科書体 N-R" panose="02020400000000000000" pitchFamily="17" charset="-128"/>
              </a:rPr>
              <a:t>の不動産を、Ｎ名義いしたいとのこと。</a:t>
            </a:r>
          </a:p>
        </p:txBody>
      </p:sp>
      <p:sp>
        <p:nvSpPr>
          <p:cNvPr id="35" name="テキスト ボックス 34">
            <a:extLst>
              <a:ext uri="{FF2B5EF4-FFF2-40B4-BE49-F238E27FC236}">
                <a16:creationId xmlns:a16="http://schemas.microsoft.com/office/drawing/2014/main" id="{DB67D004-E29D-3EFC-E963-D11FA50C86D8}"/>
              </a:ext>
            </a:extLst>
          </p:cNvPr>
          <p:cNvSpPr txBox="1"/>
          <p:nvPr/>
        </p:nvSpPr>
        <p:spPr>
          <a:xfrm>
            <a:off x="4585330" y="1525161"/>
            <a:ext cx="5796916" cy="4816703"/>
          </a:xfrm>
          <a:prstGeom prst="rect">
            <a:avLst/>
          </a:prstGeom>
          <a:noFill/>
        </p:spPr>
        <p:txBody>
          <a:bodyPr wrap="square" rtlCol="0">
            <a:spAutoFit/>
          </a:bodyPr>
          <a:lstStyle/>
          <a:p>
            <a:r>
              <a:rPr kumimoji="1" lang="ja-JP" altLang="en-US" sz="2000" dirty="0">
                <a:latin typeface="UD デジタル 教科書体 N-R" panose="02020400000000000000" pitchFamily="17" charset="-128"/>
                <a:ea typeface="UD デジタル 教科書体 N-R" panose="02020400000000000000" pitchFamily="17" charset="-128"/>
              </a:rPr>
              <a:t>①　相続関係</a:t>
            </a:r>
            <a:endParaRPr kumimoji="1" lang="en-US" altLang="ja-JP" sz="2000" dirty="0">
              <a:latin typeface="UD デジタル 教科書体 N-R" panose="02020400000000000000" pitchFamily="17" charset="-128"/>
              <a:ea typeface="UD デジタル 教科書体 N-R" panose="02020400000000000000" pitchFamily="17" charset="-128"/>
            </a:endParaRPr>
          </a:p>
          <a:p>
            <a:r>
              <a:rPr kumimoji="1" lang="ja-JP" altLang="en-US" sz="1900" dirty="0">
                <a:latin typeface="UD デジタル 教科書体 N-R" panose="02020400000000000000" pitchFamily="17" charset="-128"/>
                <a:ea typeface="UD デジタル 教科書体 N-R" panose="02020400000000000000" pitchFamily="17" charset="-128"/>
              </a:rPr>
              <a:t>　・Ａは平成</a:t>
            </a:r>
            <a:r>
              <a:rPr kumimoji="1" lang="en-US" altLang="ja-JP" sz="1900" dirty="0">
                <a:latin typeface="UD デジタル 教科書体 N-R" panose="02020400000000000000" pitchFamily="17" charset="-128"/>
                <a:ea typeface="UD デジタル 教科書体 N-R" panose="02020400000000000000" pitchFamily="17" charset="-128"/>
              </a:rPr>
              <a:t>15</a:t>
            </a:r>
            <a:r>
              <a:rPr kumimoji="1" lang="ja-JP" altLang="en-US" sz="1900" dirty="0">
                <a:latin typeface="UD デジタル 教科書体 N-R" panose="02020400000000000000" pitchFamily="17" charset="-128"/>
                <a:ea typeface="UD デジタル 教科書体 N-R" panose="02020400000000000000" pitchFamily="17" charset="-128"/>
              </a:rPr>
              <a:t>年に死亡（妻は</a:t>
            </a:r>
            <a:r>
              <a:rPr kumimoji="1" lang="en-US" altLang="ja-JP" sz="1900" dirty="0">
                <a:latin typeface="UD デジタル 教科書体 N-R" panose="02020400000000000000" pitchFamily="17" charset="-128"/>
                <a:ea typeface="UD デジタル 教科書体 N-R" panose="02020400000000000000" pitchFamily="17" charset="-128"/>
              </a:rPr>
              <a:t>H8</a:t>
            </a:r>
            <a:r>
              <a:rPr kumimoji="1" lang="ja-JP" altLang="en-US" sz="1900" dirty="0">
                <a:latin typeface="UD デジタル 教科書体 N-R" panose="02020400000000000000" pitchFamily="17" charset="-128"/>
                <a:ea typeface="UD デジタル 教科書体 N-R" panose="02020400000000000000" pitchFamily="17" charset="-128"/>
              </a:rPr>
              <a:t>にすでに死亡）</a:t>
            </a:r>
            <a:endParaRPr kumimoji="1" lang="en-US" altLang="ja-JP" sz="1900" dirty="0">
              <a:latin typeface="UD デジタル 教科書体 N-R" panose="02020400000000000000" pitchFamily="17" charset="-128"/>
              <a:ea typeface="UD デジタル 教科書体 N-R" panose="02020400000000000000" pitchFamily="17" charset="-128"/>
            </a:endParaRPr>
          </a:p>
          <a:p>
            <a:r>
              <a:rPr kumimoji="1" lang="ja-JP" altLang="en-US" sz="1900" dirty="0">
                <a:latin typeface="UD デジタル 教科書体 N-R" panose="02020400000000000000" pitchFamily="17" charset="-128"/>
                <a:ea typeface="UD デジタル 教科書体 N-R" panose="02020400000000000000" pitchFamily="17" charset="-128"/>
              </a:rPr>
              <a:t>　・長女Ｃは平成</a:t>
            </a:r>
            <a:r>
              <a:rPr kumimoji="1" lang="en-US" altLang="ja-JP" sz="1900" dirty="0">
                <a:latin typeface="UD デジタル 教科書体 N-R" panose="02020400000000000000" pitchFamily="17" charset="-128"/>
                <a:ea typeface="UD デジタル 教科書体 N-R" panose="02020400000000000000" pitchFamily="17" charset="-128"/>
              </a:rPr>
              <a:t>10</a:t>
            </a:r>
            <a:r>
              <a:rPr kumimoji="1" lang="ja-JP" altLang="en-US" sz="1900" dirty="0">
                <a:latin typeface="UD デジタル 教科書体 N-R" panose="02020400000000000000" pitchFamily="17" charset="-128"/>
                <a:ea typeface="UD デジタル 教科書体 N-R" panose="02020400000000000000" pitchFamily="17" charset="-128"/>
              </a:rPr>
              <a:t>年に死亡</a:t>
            </a:r>
            <a:endParaRPr kumimoji="1" lang="en-US" altLang="ja-JP" sz="1900" dirty="0">
              <a:latin typeface="UD デジタル 教科書体 N-R" panose="02020400000000000000" pitchFamily="17" charset="-128"/>
              <a:ea typeface="UD デジタル 教科書体 N-R" panose="02020400000000000000" pitchFamily="17" charset="-128"/>
            </a:endParaRPr>
          </a:p>
          <a:p>
            <a:r>
              <a:rPr kumimoji="1" lang="ja-JP" altLang="en-US" sz="1900" dirty="0">
                <a:latin typeface="UD デジタル 教科書体 N-R" panose="02020400000000000000" pitchFamily="17" charset="-128"/>
                <a:ea typeface="UD デジタル 教科書体 N-R" panose="02020400000000000000" pitchFamily="17" charset="-128"/>
              </a:rPr>
              <a:t>　・長女Ｃの子Ｈ（甥）は平成</a:t>
            </a:r>
            <a:r>
              <a:rPr kumimoji="1" lang="en-US" altLang="ja-JP" sz="1900" dirty="0">
                <a:latin typeface="UD デジタル 教科書体 N-R" panose="02020400000000000000" pitchFamily="17" charset="-128"/>
                <a:ea typeface="UD デジタル 教科書体 N-R" panose="02020400000000000000" pitchFamily="17" charset="-128"/>
              </a:rPr>
              <a:t>13</a:t>
            </a:r>
            <a:r>
              <a:rPr kumimoji="1" lang="ja-JP" altLang="en-US" sz="1900" dirty="0">
                <a:latin typeface="UD デジタル 教科書体 N-R" panose="02020400000000000000" pitchFamily="17" charset="-128"/>
                <a:ea typeface="UD デジタル 教科書体 N-R" panose="02020400000000000000" pitchFamily="17" charset="-128"/>
              </a:rPr>
              <a:t>年に死亡</a:t>
            </a:r>
            <a:endParaRPr kumimoji="1" lang="en-US" altLang="ja-JP" sz="1900" dirty="0">
              <a:latin typeface="UD デジタル 教科書体 N-R" panose="02020400000000000000" pitchFamily="17" charset="-128"/>
              <a:ea typeface="UD デジタル 教科書体 N-R" panose="02020400000000000000" pitchFamily="17" charset="-128"/>
            </a:endParaRPr>
          </a:p>
          <a:p>
            <a:r>
              <a:rPr kumimoji="1" lang="ja-JP" altLang="en-US" sz="1900" dirty="0">
                <a:latin typeface="UD デジタル 教科書体 N-R" panose="02020400000000000000" pitchFamily="17" charset="-128"/>
                <a:ea typeface="UD デジタル 教科書体 N-R" panose="02020400000000000000" pitchFamily="17" charset="-128"/>
              </a:rPr>
              <a:t>　・長男Ｅは平成</a:t>
            </a:r>
            <a:r>
              <a:rPr kumimoji="1" lang="en-US" altLang="ja-JP" sz="1900" dirty="0">
                <a:latin typeface="UD デジタル 教科書体 N-R" panose="02020400000000000000" pitchFamily="17" charset="-128"/>
                <a:ea typeface="UD デジタル 教科書体 N-R" panose="02020400000000000000" pitchFamily="17" charset="-128"/>
              </a:rPr>
              <a:t>28</a:t>
            </a:r>
            <a:r>
              <a:rPr kumimoji="1" lang="ja-JP" altLang="en-US" sz="1900" dirty="0">
                <a:latin typeface="UD デジタル 教科書体 N-R" panose="02020400000000000000" pitchFamily="17" charset="-128"/>
                <a:ea typeface="UD デジタル 教科書体 N-R" panose="02020400000000000000" pitchFamily="17" charset="-128"/>
              </a:rPr>
              <a:t>年死亡</a:t>
            </a:r>
            <a:r>
              <a:rPr kumimoji="1" lang="en-US" altLang="ja-JP" sz="1900" dirty="0">
                <a:latin typeface="UD デジタル 教科書体 N-R" panose="02020400000000000000" pitchFamily="17" charset="-128"/>
                <a:ea typeface="UD デジタル 教科書体 N-R" panose="02020400000000000000" pitchFamily="17" charset="-128"/>
              </a:rPr>
              <a:t>(</a:t>
            </a:r>
            <a:r>
              <a:rPr kumimoji="1" lang="ja-JP" altLang="en-US" sz="1900" dirty="0">
                <a:latin typeface="UD デジタル 教科書体 N-R" panose="02020400000000000000" pitchFamily="17" charset="-128"/>
                <a:ea typeface="UD デジタル 教科書体 N-R" panose="02020400000000000000" pitchFamily="17" charset="-128"/>
              </a:rPr>
              <a:t>妻は</a:t>
            </a:r>
            <a:r>
              <a:rPr kumimoji="1" lang="en-US" altLang="ja-JP" sz="1900" dirty="0">
                <a:latin typeface="UD デジタル 教科書体 N-R" panose="02020400000000000000" pitchFamily="17" charset="-128"/>
                <a:ea typeface="UD デジタル 教科書体 N-R" panose="02020400000000000000" pitchFamily="17" charset="-128"/>
              </a:rPr>
              <a:t>H25</a:t>
            </a:r>
            <a:r>
              <a:rPr kumimoji="1" lang="ja-JP" altLang="en-US" sz="1900" dirty="0">
                <a:latin typeface="UD デジタル 教科書体 N-R" panose="02020400000000000000" pitchFamily="17" charset="-128"/>
                <a:ea typeface="UD デジタル 教科書体 N-R" panose="02020400000000000000" pitchFamily="17" charset="-128"/>
              </a:rPr>
              <a:t>に死亡）</a:t>
            </a:r>
            <a:endParaRPr kumimoji="1" lang="en-US" altLang="ja-JP" sz="1900" dirty="0">
              <a:latin typeface="UD デジタル 教科書体 N-R" panose="02020400000000000000" pitchFamily="17" charset="-128"/>
              <a:ea typeface="UD デジタル 教科書体 N-R" panose="02020400000000000000" pitchFamily="17" charset="-128"/>
            </a:endParaRPr>
          </a:p>
          <a:p>
            <a:r>
              <a:rPr kumimoji="1" lang="ja-JP" altLang="en-US" sz="1900" dirty="0">
                <a:latin typeface="UD デジタル 教科書体 N-R" panose="02020400000000000000" pitchFamily="17" charset="-128"/>
                <a:ea typeface="UD デジタル 教科書体 N-R" panose="02020400000000000000" pitchFamily="17" charset="-128"/>
              </a:rPr>
              <a:t>　・長男Ｅの子Ｌ（甥）は令和</a:t>
            </a:r>
            <a:r>
              <a:rPr kumimoji="1" lang="en-US" altLang="ja-JP" sz="1900" dirty="0">
                <a:latin typeface="UD デジタル 教科書体 N-R" panose="02020400000000000000" pitchFamily="17" charset="-128"/>
                <a:ea typeface="UD デジタル 教科書体 N-R" panose="02020400000000000000" pitchFamily="17" charset="-128"/>
              </a:rPr>
              <a:t>2</a:t>
            </a:r>
            <a:r>
              <a:rPr kumimoji="1" lang="ja-JP" altLang="en-US" sz="1900" dirty="0">
                <a:latin typeface="UD デジタル 教科書体 N-R" panose="02020400000000000000" pitchFamily="17" charset="-128"/>
                <a:ea typeface="UD デジタル 教科書体 N-R" panose="02020400000000000000" pitchFamily="17" charset="-128"/>
              </a:rPr>
              <a:t>年に死亡）</a:t>
            </a:r>
            <a:endParaRPr kumimoji="1" lang="en-US" altLang="ja-JP" sz="1900" dirty="0">
              <a:latin typeface="UD デジタル 教科書体 N-R" panose="02020400000000000000" pitchFamily="17" charset="-128"/>
              <a:ea typeface="UD デジタル 教科書体 N-R" panose="02020400000000000000" pitchFamily="17" charset="-128"/>
            </a:endParaRPr>
          </a:p>
          <a:p>
            <a:endParaRPr kumimoji="1" lang="en-US" altLang="ja-JP" sz="2000" dirty="0">
              <a:latin typeface="UD デジタル 教科書体 N-R" panose="02020400000000000000" pitchFamily="17" charset="-128"/>
              <a:ea typeface="UD デジタル 教科書体 N-R" panose="02020400000000000000" pitchFamily="17" charset="-128"/>
            </a:endParaRPr>
          </a:p>
          <a:p>
            <a:r>
              <a:rPr kumimoji="1" lang="ja-JP" altLang="en-US" sz="2000" dirty="0">
                <a:latin typeface="UD デジタル 教科書体 N-R" panose="02020400000000000000" pitchFamily="17" charset="-128"/>
                <a:ea typeface="UD デジタル 教科書体 N-R" panose="02020400000000000000" pitchFamily="17" charset="-128"/>
              </a:rPr>
              <a:t>②　各相続での相続人</a:t>
            </a:r>
            <a:endParaRPr kumimoji="1" lang="en-US" altLang="ja-JP" sz="2000" dirty="0">
              <a:latin typeface="UD デジタル 教科書体 N-R" panose="02020400000000000000" pitchFamily="17" charset="-128"/>
              <a:ea typeface="UD デジタル 教科書体 N-R" panose="02020400000000000000" pitchFamily="17" charset="-128"/>
            </a:endParaRPr>
          </a:p>
          <a:p>
            <a:r>
              <a:rPr kumimoji="1" lang="ja-JP" altLang="en-US" sz="1900" dirty="0">
                <a:latin typeface="UD デジタル 教科書体 N-R" panose="02020400000000000000" pitchFamily="17" charset="-128"/>
                <a:ea typeface="UD デジタル 教科書体 N-R" panose="02020400000000000000" pitchFamily="17" charset="-128"/>
              </a:rPr>
              <a:t>　それぞれの相続を整理すると</a:t>
            </a:r>
            <a:endParaRPr kumimoji="1" lang="en-US" altLang="ja-JP" sz="1900" dirty="0">
              <a:latin typeface="UD デジタル 教科書体 N-R" panose="02020400000000000000" pitchFamily="17" charset="-128"/>
              <a:ea typeface="UD デジタル 教科書体 N-R" panose="02020400000000000000" pitchFamily="17" charset="-128"/>
            </a:endParaRPr>
          </a:p>
          <a:p>
            <a:r>
              <a:rPr kumimoji="1" lang="ja-JP" altLang="en-US" sz="1900" dirty="0">
                <a:latin typeface="UD デジタル 教科書体 N-R" panose="02020400000000000000" pitchFamily="17" charset="-128"/>
                <a:ea typeface="UD デジタル 教科書体 N-R" panose="02020400000000000000" pitchFamily="17" charset="-128"/>
              </a:rPr>
              <a:t>　・被相続人Ａの相続人　ＣとＥとＧ</a:t>
            </a:r>
            <a:endParaRPr kumimoji="1" lang="en-US" altLang="ja-JP" sz="1900" dirty="0">
              <a:latin typeface="UD デジタル 教科書体 N-R" panose="02020400000000000000" pitchFamily="17" charset="-128"/>
              <a:ea typeface="UD デジタル 教科書体 N-R" panose="02020400000000000000" pitchFamily="17" charset="-128"/>
            </a:endParaRPr>
          </a:p>
          <a:p>
            <a:r>
              <a:rPr kumimoji="1" lang="ja-JP" altLang="en-US" sz="1900" dirty="0">
                <a:latin typeface="UD デジタル 教科書体 N-R" panose="02020400000000000000" pitchFamily="17" charset="-128"/>
                <a:ea typeface="UD デジタル 教科書体 N-R" panose="02020400000000000000" pitchFamily="17" charset="-128"/>
              </a:rPr>
              <a:t>　・亡きＣの相続人　　　ＨとＩ</a:t>
            </a:r>
            <a:endParaRPr kumimoji="1" lang="en-US" altLang="ja-JP" sz="1900" dirty="0">
              <a:latin typeface="UD デジタル 教科書体 N-R" panose="02020400000000000000" pitchFamily="17" charset="-128"/>
              <a:ea typeface="UD デジタル 教科書体 N-R" panose="02020400000000000000" pitchFamily="17" charset="-128"/>
            </a:endParaRPr>
          </a:p>
          <a:p>
            <a:r>
              <a:rPr kumimoji="1" lang="ja-JP" altLang="en-US" sz="1900" dirty="0">
                <a:latin typeface="UD デジタル 教科書体 N-R" panose="02020400000000000000" pitchFamily="17" charset="-128"/>
                <a:ea typeface="UD デジタル 教科書体 N-R" panose="02020400000000000000" pitchFamily="17" charset="-128"/>
              </a:rPr>
              <a:t>　・亡きＨの相続人　　　再代襲無し</a:t>
            </a:r>
            <a:endParaRPr kumimoji="1" lang="en-US" altLang="ja-JP" sz="1900" dirty="0">
              <a:latin typeface="UD デジタル 教科書体 N-R" panose="02020400000000000000" pitchFamily="17" charset="-128"/>
              <a:ea typeface="UD デジタル 教科書体 N-R" panose="02020400000000000000" pitchFamily="17" charset="-128"/>
            </a:endParaRPr>
          </a:p>
          <a:p>
            <a:r>
              <a:rPr kumimoji="1" lang="ja-JP" altLang="en-US" sz="1900" dirty="0">
                <a:latin typeface="UD デジタル 教科書体 N-R" panose="02020400000000000000" pitchFamily="17" charset="-128"/>
                <a:ea typeface="UD デジタル 教科書体 N-R" panose="02020400000000000000" pitchFamily="17" charset="-128"/>
              </a:rPr>
              <a:t>　・亡きＥの相続人　　　Ｌ</a:t>
            </a:r>
            <a:endParaRPr kumimoji="1" lang="en-US" altLang="ja-JP" sz="1900" dirty="0">
              <a:latin typeface="UD デジタル 教科書体 N-R" panose="02020400000000000000" pitchFamily="17" charset="-128"/>
              <a:ea typeface="UD デジタル 教科書体 N-R" panose="02020400000000000000" pitchFamily="17" charset="-128"/>
            </a:endParaRPr>
          </a:p>
          <a:p>
            <a:r>
              <a:rPr kumimoji="1" lang="ja-JP" altLang="en-US" sz="1900" dirty="0">
                <a:latin typeface="UD デジタル 教科書体 N-R" panose="02020400000000000000" pitchFamily="17" charset="-128"/>
                <a:ea typeface="UD デジタル 教科書体 N-R" panose="02020400000000000000" pitchFamily="17" charset="-128"/>
              </a:rPr>
              <a:t>　・亡きＬの相続人　　　ＭとＮ</a:t>
            </a:r>
            <a:endParaRPr kumimoji="1" lang="en-US" altLang="ja-JP" sz="1900" dirty="0">
              <a:latin typeface="UD デジタル 教科書体 N-R" panose="02020400000000000000" pitchFamily="17" charset="-128"/>
              <a:ea typeface="UD デジタル 教科書体 N-R" panose="02020400000000000000" pitchFamily="17" charset="-128"/>
            </a:endParaRPr>
          </a:p>
          <a:p>
            <a:r>
              <a:rPr kumimoji="1" lang="ja-JP" altLang="en-US" sz="1900" dirty="0">
                <a:latin typeface="UD デジタル 教科書体 N-R" panose="02020400000000000000" pitchFamily="17" charset="-128"/>
                <a:ea typeface="UD デジタル 教科書体 N-R" panose="02020400000000000000" pitchFamily="17" charset="-128"/>
              </a:rPr>
              <a:t>　</a:t>
            </a:r>
            <a:endParaRPr kumimoji="1" lang="en-US" altLang="ja-JP" sz="1900" dirty="0">
              <a:latin typeface="UD デジタル 教科書体 N-R" panose="02020400000000000000" pitchFamily="17" charset="-128"/>
              <a:ea typeface="UD デジタル 教科書体 N-R" panose="02020400000000000000" pitchFamily="17" charset="-128"/>
            </a:endParaRPr>
          </a:p>
          <a:p>
            <a:r>
              <a:rPr kumimoji="1" lang="ja-JP" altLang="en-US" sz="1900" dirty="0">
                <a:latin typeface="UD デジタル 教科書体 N-R" panose="02020400000000000000" pitchFamily="17" charset="-128"/>
                <a:ea typeface="UD デジタル 教科書体 N-R" panose="02020400000000000000" pitchFamily="17" charset="-128"/>
              </a:rPr>
              <a:t>　</a:t>
            </a:r>
          </a:p>
        </p:txBody>
      </p:sp>
      <p:pic>
        <p:nvPicPr>
          <p:cNvPr id="37" name="録音したサウンド">
            <a:hlinkClick r:id="" action="ppaction://media"/>
            <a:extLst>
              <a:ext uri="{FF2B5EF4-FFF2-40B4-BE49-F238E27FC236}">
                <a16:creationId xmlns:a16="http://schemas.microsoft.com/office/drawing/2014/main" id="{A1A66E68-3D99-8DEE-C761-D2E4BD76B0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75600" y="235278"/>
            <a:ext cx="487363" cy="487363"/>
          </a:xfrm>
          <a:prstGeom prst="rect">
            <a:avLst/>
          </a:prstGeom>
        </p:spPr>
      </p:pic>
    </p:spTree>
    <p:extLst>
      <p:ext uri="{BB962C8B-B14F-4D97-AF65-F5344CB8AC3E}">
        <p14:creationId xmlns:p14="http://schemas.microsoft.com/office/powerpoint/2010/main" val="521914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45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AD1F1-047E-6487-5FB4-DCB83304A3D6}"/>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9C0478B-42D9-5123-F3E6-84FB33DCD39A}"/>
              </a:ext>
            </a:extLst>
          </p:cNvPr>
          <p:cNvSpPr txBox="1"/>
          <p:nvPr/>
        </p:nvSpPr>
        <p:spPr>
          <a:xfrm>
            <a:off x="171450" y="333375"/>
            <a:ext cx="9601200" cy="6740307"/>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　③　相続登記</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厳密に相続登記を行うとすると</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・Ａにつき、亡きＣ亡きＥとＧへの相続登記</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・亡きＣにつき、亡きＨとＩへの相続登記</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・亡きＥにつき、亡きＬへの相続登記</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・亡きＬにつき、ＭとＮへの相続登記</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ということになり、現実的ではありません</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④　依頼主の要望通りＡからＮへの直接登記手続きは可能か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中間省略登記の条件</a:t>
            </a:r>
            <a:r>
              <a:rPr kumimoji="1" lang="en-US" altLang="ja-JP" sz="2400" dirty="0">
                <a:latin typeface="UD デジタル 教科書体 N-R" panose="02020400000000000000" pitchFamily="17" charset="-128"/>
                <a:ea typeface="UD デジタル 教科書体 N-R" panose="02020400000000000000" pitchFamily="17" charset="-128"/>
              </a:rPr>
              <a:t>》</a:t>
            </a:r>
          </a:p>
          <a:p>
            <a:r>
              <a:rPr kumimoji="1" lang="ja-JP" altLang="en-US" sz="2400" dirty="0">
                <a:latin typeface="UD デジタル 教科書体 N-R" panose="02020400000000000000" pitchFamily="17" charset="-128"/>
                <a:ea typeface="UD デジタル 教科書体 N-R" panose="02020400000000000000" pitchFamily="17" charset="-128"/>
              </a:rPr>
              <a:t>　　　・中間の相続人が</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人だけだった場合</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・中間の相続人が複数いたが、遺産分割協議や相続放棄など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により、結果的にそのうちの一人だけが単独で不動産を相</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続することとなった場合</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p>
        </p:txBody>
      </p:sp>
      <p:pic>
        <p:nvPicPr>
          <p:cNvPr id="3" name="録音したサウンド">
            <a:hlinkClick r:id="" action="ppaction://media"/>
            <a:extLst>
              <a:ext uri="{FF2B5EF4-FFF2-40B4-BE49-F238E27FC236}">
                <a16:creationId xmlns:a16="http://schemas.microsoft.com/office/drawing/2014/main" id="{318E83B2-82CA-AED8-D0DF-6C26BAFBFE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99275" y="231775"/>
            <a:ext cx="487363" cy="487363"/>
          </a:xfrm>
          <a:prstGeom prst="rect">
            <a:avLst/>
          </a:prstGeom>
        </p:spPr>
      </p:pic>
    </p:spTree>
    <p:extLst>
      <p:ext uri="{BB962C8B-B14F-4D97-AF65-F5344CB8AC3E}">
        <p14:creationId xmlns:p14="http://schemas.microsoft.com/office/powerpoint/2010/main" val="858197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7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625B075C-3E98-54F2-460F-B7D432879E26}"/>
              </a:ext>
            </a:extLst>
          </p:cNvPr>
          <p:cNvSpPr txBox="1"/>
          <p:nvPr/>
        </p:nvSpPr>
        <p:spPr>
          <a:xfrm>
            <a:off x="1000125" y="846088"/>
            <a:ext cx="8763000" cy="2677656"/>
          </a:xfrm>
          <a:prstGeom prst="rect">
            <a:avLst/>
          </a:prstGeom>
          <a:noFill/>
        </p:spPr>
        <p:txBody>
          <a:bodyPr wrap="square">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この事例で、不動産の相続人を</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Ａ相続人兼Ｅ相続人</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Ｅ相続人兼Ｌ相続人</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のＮが一人が相続する場合において、</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最終相続人全員（</a:t>
            </a:r>
            <a:r>
              <a:rPr kumimoji="1" lang="en-US" altLang="ja-JP" sz="2400" dirty="0">
                <a:latin typeface="UD デジタル 教科書体 N-R" panose="02020400000000000000" pitchFamily="17" charset="-128"/>
                <a:ea typeface="UD デジタル 教科書体 N-R" panose="02020400000000000000" pitchFamily="17" charset="-128"/>
              </a:rPr>
              <a:t>G</a:t>
            </a:r>
            <a:r>
              <a:rPr kumimoji="1" lang="ja-JP" altLang="en-US" sz="2400" dirty="0">
                <a:latin typeface="UD デジタル 教科書体 N-R" panose="02020400000000000000" pitchFamily="17" charset="-128"/>
                <a:ea typeface="UD デジタル 教科書体 N-R" panose="02020400000000000000" pitchFamily="17" charset="-128"/>
              </a:rPr>
              <a:t>･</a:t>
            </a:r>
            <a:r>
              <a:rPr kumimoji="1" lang="en-US" altLang="ja-JP" sz="2400" dirty="0">
                <a:latin typeface="UD デジタル 教科書体 N-R" panose="02020400000000000000" pitchFamily="17" charset="-128"/>
                <a:ea typeface="UD デジタル 教科書体 N-R" panose="02020400000000000000" pitchFamily="17" charset="-128"/>
              </a:rPr>
              <a:t>I</a:t>
            </a:r>
            <a:r>
              <a:rPr kumimoji="1" lang="ja-JP" altLang="en-US" sz="2400" dirty="0">
                <a:latin typeface="UD デジタル 教科書体 N-R" panose="02020400000000000000" pitchFamily="17" charset="-128"/>
                <a:ea typeface="UD デジタル 教科書体 N-R" panose="02020400000000000000" pitchFamily="17" charset="-128"/>
              </a:rPr>
              <a:t>･</a:t>
            </a:r>
            <a:r>
              <a:rPr kumimoji="1" lang="en-US" altLang="ja-JP" sz="2400" dirty="0">
                <a:latin typeface="UD デジタル 教科書体 N-R" panose="02020400000000000000" pitchFamily="17" charset="-128"/>
                <a:ea typeface="UD デジタル 教科書体 N-R" panose="02020400000000000000" pitchFamily="17" charset="-128"/>
              </a:rPr>
              <a:t>M</a:t>
            </a:r>
            <a:r>
              <a:rPr kumimoji="1" lang="ja-JP" altLang="en-US" sz="2400" dirty="0">
                <a:latin typeface="UD デジタル 教科書体 N-R" panose="02020400000000000000" pitchFamily="17" charset="-128"/>
                <a:ea typeface="UD デジタル 教科書体 N-R" panose="02020400000000000000" pitchFamily="17" charset="-128"/>
              </a:rPr>
              <a:t>･</a:t>
            </a:r>
            <a:r>
              <a:rPr kumimoji="1" lang="en-US" altLang="ja-JP" sz="2400" dirty="0">
                <a:latin typeface="UD デジタル 教科書体 N-R" panose="02020400000000000000" pitchFamily="17" charset="-128"/>
                <a:ea typeface="UD デジタル 教科書体 N-R" panose="02020400000000000000" pitchFamily="17" charset="-128"/>
              </a:rPr>
              <a:t>N</a:t>
            </a:r>
            <a:r>
              <a:rPr kumimoji="1" lang="ja-JP" altLang="en-US" sz="2400" dirty="0">
                <a:latin typeface="UD デジタル 教科書体 N-R" panose="02020400000000000000" pitchFamily="17" charset="-128"/>
                <a:ea typeface="UD デジタル 教科書体 N-R" panose="02020400000000000000" pitchFamily="17" charset="-128"/>
              </a:rPr>
              <a:t>の</a:t>
            </a:r>
            <a:r>
              <a:rPr kumimoji="1" lang="en-US" altLang="ja-JP" sz="2400" dirty="0">
                <a:latin typeface="UD デジタル 教科書体 N-R" panose="02020400000000000000" pitchFamily="17" charset="-128"/>
                <a:ea typeface="UD デジタル 教科書体 N-R" panose="02020400000000000000" pitchFamily="17" charset="-128"/>
              </a:rPr>
              <a:t>4</a:t>
            </a:r>
            <a:r>
              <a:rPr kumimoji="1" lang="ja-JP" altLang="en-US" sz="2400" dirty="0">
                <a:latin typeface="UD デジタル 教科書体 N-R" panose="02020400000000000000" pitchFamily="17" charset="-128"/>
                <a:ea typeface="UD デジタル 教科書体 N-R" panose="02020400000000000000" pitchFamily="17" charset="-128"/>
              </a:rPr>
              <a:t>人）が遺産分割協議証明書</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にて</a:t>
            </a:r>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証明すればＡから直接Ｎへの中間省略登記が可能と</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なります。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p:txBody>
      </p:sp>
      <p:sp>
        <p:nvSpPr>
          <p:cNvPr id="4" name="テキスト ボックス 3">
            <a:extLst>
              <a:ext uri="{FF2B5EF4-FFF2-40B4-BE49-F238E27FC236}">
                <a16:creationId xmlns:a16="http://schemas.microsoft.com/office/drawing/2014/main" id="{B267E2FF-14AC-E442-9F2E-E3F3FD39668B}"/>
              </a:ext>
            </a:extLst>
          </p:cNvPr>
          <p:cNvSpPr txBox="1"/>
          <p:nvPr/>
        </p:nvSpPr>
        <p:spPr>
          <a:xfrm>
            <a:off x="514350" y="285750"/>
            <a:ext cx="7381875" cy="461665"/>
          </a:xfrm>
          <a:prstGeom prst="rect">
            <a:avLst/>
          </a:prstGeom>
          <a:noFill/>
        </p:spPr>
        <p:txBody>
          <a:bodyPr wrap="square" rtlCol="0">
            <a:spAutoFit/>
          </a:bodyPr>
          <a:lstStyle/>
          <a:p>
            <a:r>
              <a:rPr kumimoji="1" lang="ja-JP" altLang="en-US" sz="2400" dirty="0"/>
              <a:t>⑤　本事例での相続手続き</a:t>
            </a:r>
          </a:p>
        </p:txBody>
      </p:sp>
      <p:pic>
        <p:nvPicPr>
          <p:cNvPr id="2" name="録音したサウンド">
            <a:hlinkClick r:id="" action="ppaction://media"/>
            <a:extLst>
              <a:ext uri="{FF2B5EF4-FFF2-40B4-BE49-F238E27FC236}">
                <a16:creationId xmlns:a16="http://schemas.microsoft.com/office/drawing/2014/main" id="{A3B877F8-4197-742D-F5ED-5395A74416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51500" y="320625"/>
            <a:ext cx="487363" cy="487363"/>
          </a:xfrm>
          <a:prstGeom prst="rect">
            <a:avLst/>
          </a:prstGeom>
        </p:spPr>
      </p:pic>
    </p:spTree>
    <p:extLst>
      <p:ext uri="{BB962C8B-B14F-4D97-AF65-F5344CB8AC3E}">
        <p14:creationId xmlns:p14="http://schemas.microsoft.com/office/powerpoint/2010/main" val="12950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1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00DC83A-15CF-8388-EAE9-222130BA9ADC}"/>
              </a:ext>
            </a:extLst>
          </p:cNvPr>
          <p:cNvSpPr txBox="1"/>
          <p:nvPr/>
        </p:nvSpPr>
        <p:spPr>
          <a:xfrm>
            <a:off x="176212" y="152995"/>
            <a:ext cx="9363075" cy="523220"/>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３．ＡからＮへの遺産分割協議証明書の書き方</a:t>
            </a:r>
          </a:p>
        </p:txBody>
      </p:sp>
      <p:sp>
        <p:nvSpPr>
          <p:cNvPr id="4" name="正方形/長方形 3">
            <a:extLst>
              <a:ext uri="{FF2B5EF4-FFF2-40B4-BE49-F238E27FC236}">
                <a16:creationId xmlns:a16="http://schemas.microsoft.com/office/drawing/2014/main" id="{ACC7901F-E0DA-603E-64EA-9A0FEF645B82}"/>
              </a:ext>
            </a:extLst>
          </p:cNvPr>
          <p:cNvSpPr/>
          <p:nvPr/>
        </p:nvSpPr>
        <p:spPr>
          <a:xfrm>
            <a:off x="457200" y="704195"/>
            <a:ext cx="4495800" cy="55399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D926B899-663D-6EAF-0766-2BE71447FF21}"/>
              </a:ext>
            </a:extLst>
          </p:cNvPr>
          <p:cNvSpPr/>
          <p:nvPr/>
        </p:nvSpPr>
        <p:spPr>
          <a:xfrm>
            <a:off x="4953000" y="704195"/>
            <a:ext cx="4495800" cy="55399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E3D07823-0340-8F35-01AD-4A848AEC2064}"/>
              </a:ext>
            </a:extLst>
          </p:cNvPr>
          <p:cNvSpPr txBox="1"/>
          <p:nvPr/>
        </p:nvSpPr>
        <p:spPr>
          <a:xfrm>
            <a:off x="990600" y="923925"/>
            <a:ext cx="3352800" cy="307777"/>
          </a:xfrm>
          <a:prstGeom prst="rect">
            <a:avLst/>
          </a:prstGeom>
          <a:noFill/>
        </p:spPr>
        <p:txBody>
          <a:bodyPr wrap="square" rtlCol="0">
            <a:spAutoFit/>
          </a:bodyPr>
          <a:lstStyle/>
          <a:p>
            <a:pPr algn="ctr"/>
            <a:r>
              <a:rPr kumimoji="1" lang="ja-JP" altLang="en-US" sz="1400" b="1" dirty="0">
                <a:latin typeface="UD デジタル 教科書体 N-R" panose="02020400000000000000" pitchFamily="17" charset="-128"/>
                <a:ea typeface="UD デジタル 教科書体 N-R" panose="02020400000000000000" pitchFamily="17" charset="-128"/>
              </a:rPr>
              <a:t>遺産分割協議証明書</a:t>
            </a:r>
          </a:p>
        </p:txBody>
      </p:sp>
      <p:sp>
        <p:nvSpPr>
          <p:cNvPr id="8" name="テキスト ボックス 7">
            <a:extLst>
              <a:ext uri="{FF2B5EF4-FFF2-40B4-BE49-F238E27FC236}">
                <a16:creationId xmlns:a16="http://schemas.microsoft.com/office/drawing/2014/main" id="{B4642727-B474-4132-51D6-96EA19BDF5EE}"/>
              </a:ext>
            </a:extLst>
          </p:cNvPr>
          <p:cNvSpPr txBox="1"/>
          <p:nvPr/>
        </p:nvSpPr>
        <p:spPr>
          <a:xfrm>
            <a:off x="552450" y="1165027"/>
            <a:ext cx="4305300" cy="5539978"/>
          </a:xfrm>
          <a:prstGeom prst="rect">
            <a:avLst/>
          </a:prstGeom>
          <a:noFill/>
        </p:spPr>
        <p:txBody>
          <a:bodyPr wrap="square" rtlCol="0">
            <a:spAutoFit/>
          </a:bodyPr>
          <a:lstStyle/>
          <a:p>
            <a:r>
              <a:rPr kumimoji="1" lang="ja-JP" altLang="en-US" sz="1300" dirty="0">
                <a:latin typeface="UD デジタル 教科書体 N-R" panose="02020400000000000000" pitchFamily="17" charset="-128"/>
                <a:ea typeface="UD デジタル 教科書体 N-R" panose="02020400000000000000" pitchFamily="17" charset="-128"/>
              </a:rPr>
              <a:t>被相続人Ａ（昭和〇年〇月〇日）</a:t>
            </a:r>
            <a:endParaRPr kumimoji="1" lang="en-US" altLang="ja-JP" sz="1300" dirty="0">
              <a:latin typeface="UD デジタル 教科書体 N-R" panose="02020400000000000000" pitchFamily="17" charset="-128"/>
              <a:ea typeface="UD デジタル 教科書体 N-R" panose="02020400000000000000" pitchFamily="17" charset="-128"/>
            </a:endParaRPr>
          </a:p>
          <a:p>
            <a:r>
              <a:rPr kumimoji="1" lang="ja-JP" altLang="en-US" sz="1300" dirty="0">
                <a:latin typeface="UD デジタル 教科書体 N-R" panose="02020400000000000000" pitchFamily="17" charset="-128"/>
                <a:ea typeface="UD デジタル 教科書体 N-R" panose="02020400000000000000" pitchFamily="17" charset="-128"/>
              </a:rPr>
              <a:t>死亡年月日　平成</a:t>
            </a:r>
            <a:r>
              <a:rPr kumimoji="1" lang="en-US" altLang="ja-JP" sz="1300" dirty="0">
                <a:latin typeface="UD デジタル 教科書体 N-R" panose="02020400000000000000" pitchFamily="17" charset="-128"/>
                <a:ea typeface="UD デジタル 教科書体 N-R" panose="02020400000000000000" pitchFamily="17" charset="-128"/>
              </a:rPr>
              <a:t>15</a:t>
            </a:r>
            <a:r>
              <a:rPr kumimoji="1" lang="ja-JP" altLang="en-US" sz="1300" dirty="0">
                <a:latin typeface="UD デジタル 教科書体 N-R" panose="02020400000000000000" pitchFamily="17" charset="-128"/>
                <a:ea typeface="UD デジタル 教科書体 N-R" panose="02020400000000000000" pitchFamily="17" charset="-128"/>
              </a:rPr>
              <a:t>年</a:t>
            </a:r>
            <a:r>
              <a:rPr kumimoji="1" lang="en-US" altLang="ja-JP" sz="1300" dirty="0">
                <a:latin typeface="UD デジタル 教科書体 N-R" panose="02020400000000000000" pitchFamily="17" charset="-128"/>
                <a:ea typeface="UD デジタル 教科書体 N-R" panose="02020400000000000000" pitchFamily="17" charset="-128"/>
              </a:rPr>
              <a:t>6</a:t>
            </a:r>
            <a:r>
              <a:rPr kumimoji="1" lang="ja-JP" altLang="en-US" sz="1300" dirty="0">
                <a:latin typeface="UD デジタル 教科書体 N-R" panose="02020400000000000000" pitchFamily="17" charset="-128"/>
                <a:ea typeface="UD デジタル 教科書体 N-R" panose="02020400000000000000" pitchFamily="17" charset="-128"/>
              </a:rPr>
              <a:t>月</a:t>
            </a:r>
            <a:r>
              <a:rPr kumimoji="1" lang="en-US" altLang="ja-JP" sz="1300" dirty="0">
                <a:latin typeface="UD デジタル 教科書体 N-R" panose="02020400000000000000" pitchFamily="17" charset="-128"/>
                <a:ea typeface="UD デジタル 教科書体 N-R" panose="02020400000000000000" pitchFamily="17" charset="-128"/>
              </a:rPr>
              <a:t>5</a:t>
            </a:r>
            <a:r>
              <a:rPr kumimoji="1" lang="ja-JP" altLang="en-US" sz="1300" dirty="0">
                <a:latin typeface="UD デジタル 教科書体 N-R" panose="02020400000000000000" pitchFamily="17" charset="-128"/>
                <a:ea typeface="UD デジタル 教科書体 N-R" panose="02020400000000000000" pitchFamily="17" charset="-128"/>
              </a:rPr>
              <a:t>日</a:t>
            </a:r>
            <a:endParaRPr kumimoji="1" lang="en-US" altLang="ja-JP" sz="1300" dirty="0">
              <a:latin typeface="UD デジタル 教科書体 N-R" panose="02020400000000000000" pitchFamily="17" charset="-128"/>
              <a:ea typeface="UD デジタル 教科書体 N-R" panose="02020400000000000000" pitchFamily="17" charset="-128"/>
            </a:endParaRPr>
          </a:p>
          <a:p>
            <a:r>
              <a:rPr kumimoji="1" lang="ja-JP" altLang="en-US" sz="1300" dirty="0">
                <a:latin typeface="UD デジタル 教科書体 N-R" panose="02020400000000000000" pitchFamily="17" charset="-128"/>
                <a:ea typeface="UD デジタル 教科書体 N-R" panose="02020400000000000000" pitchFamily="17" charset="-128"/>
              </a:rPr>
              <a:t>最後の本籍　愛媛県今治市〇町〇丁目〇番地〇</a:t>
            </a:r>
            <a:endParaRPr kumimoji="1" lang="en-US" altLang="ja-JP" sz="1300" dirty="0">
              <a:latin typeface="UD デジタル 教科書体 N-R" panose="02020400000000000000" pitchFamily="17" charset="-128"/>
              <a:ea typeface="UD デジタル 教科書体 N-R" panose="02020400000000000000" pitchFamily="17" charset="-128"/>
            </a:endParaRPr>
          </a:p>
          <a:p>
            <a:r>
              <a:rPr kumimoji="1" lang="ja-JP" altLang="en-US" sz="1300" dirty="0">
                <a:latin typeface="UD デジタル 教科書体 N-R" panose="02020400000000000000" pitchFamily="17" charset="-128"/>
                <a:ea typeface="UD デジタル 教科書体 N-R" panose="02020400000000000000" pitchFamily="17" charset="-128"/>
              </a:rPr>
              <a:t>最後の住所　愛媛県今治市〇町〇丁目〇番地〇</a:t>
            </a:r>
            <a:endParaRPr kumimoji="1" lang="en-US" altLang="ja-JP" sz="1300" dirty="0">
              <a:latin typeface="UD デジタル 教科書体 N-R" panose="02020400000000000000" pitchFamily="17" charset="-128"/>
              <a:ea typeface="UD デジタル 教科書体 N-R" panose="02020400000000000000" pitchFamily="17" charset="-128"/>
            </a:endParaRPr>
          </a:p>
          <a:p>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300" dirty="0">
                <a:latin typeface="UD デジタル 教科書体 N-R" panose="02020400000000000000" pitchFamily="17" charset="-128"/>
                <a:ea typeface="UD デジタル 教科書体 N-R" panose="02020400000000000000" pitchFamily="17" charset="-128"/>
              </a:rPr>
              <a:t>　平成</a:t>
            </a:r>
            <a:r>
              <a:rPr kumimoji="1" lang="en-US" altLang="ja-JP" sz="1300" dirty="0">
                <a:latin typeface="UD デジタル 教科書体 N-R" panose="02020400000000000000" pitchFamily="17" charset="-128"/>
                <a:ea typeface="UD デジタル 教科書体 N-R" panose="02020400000000000000" pitchFamily="17" charset="-128"/>
              </a:rPr>
              <a:t>15</a:t>
            </a:r>
            <a:r>
              <a:rPr kumimoji="1" lang="ja-JP" altLang="en-US" sz="1300" dirty="0">
                <a:latin typeface="UD デジタル 教科書体 N-R" panose="02020400000000000000" pitchFamily="17" charset="-128"/>
                <a:ea typeface="UD デジタル 教科書体 N-R" panose="02020400000000000000" pitchFamily="17" charset="-128"/>
              </a:rPr>
              <a:t>年６月</a:t>
            </a:r>
            <a:r>
              <a:rPr kumimoji="1" lang="en-US" altLang="ja-JP" sz="1300" dirty="0">
                <a:latin typeface="UD デジタル 教科書体 N-R" panose="02020400000000000000" pitchFamily="17" charset="-128"/>
                <a:ea typeface="UD デジタル 教科書体 N-R" panose="02020400000000000000" pitchFamily="17" charset="-128"/>
              </a:rPr>
              <a:t>5</a:t>
            </a:r>
            <a:r>
              <a:rPr kumimoji="1" lang="ja-JP" altLang="en-US" sz="1300" dirty="0">
                <a:latin typeface="UD デジタル 教科書体 N-R" panose="02020400000000000000" pitchFamily="17" charset="-128"/>
                <a:ea typeface="UD デジタル 教科書体 N-R" panose="02020400000000000000" pitchFamily="17" charset="-128"/>
              </a:rPr>
              <a:t>日被相続人Ａ死亡により、開始した相続について、最終の相続人全員で遺産分割協議を行った結果、次のとおり遺産を分割して相続することに協議が成立したことを証明する。</a:t>
            </a:r>
            <a:endParaRPr kumimoji="1" lang="en-US" altLang="ja-JP" sz="1300" dirty="0">
              <a:latin typeface="UD デジタル 教科書体 N-R" panose="02020400000000000000" pitchFamily="17" charset="-128"/>
              <a:ea typeface="UD デジタル 教科書体 N-R" panose="02020400000000000000" pitchFamily="17" charset="-128"/>
            </a:endParaRPr>
          </a:p>
          <a:p>
            <a:r>
              <a:rPr kumimoji="1" lang="ja-JP" altLang="en-US" sz="1300" dirty="0">
                <a:latin typeface="UD デジタル 教科書体 N-R" panose="02020400000000000000" pitchFamily="17" charset="-128"/>
                <a:ea typeface="UD デジタル 教科書体 N-R" panose="02020400000000000000" pitchFamily="17" charset="-128"/>
              </a:rPr>
              <a:t>　同人の相続人は以下のとおりである。</a:t>
            </a:r>
            <a:endParaRPr kumimoji="1" lang="en-US" altLang="ja-JP" sz="1300" dirty="0">
              <a:latin typeface="UD デジタル 教科書体 N-R" panose="02020400000000000000" pitchFamily="17" charset="-128"/>
              <a:ea typeface="UD デジタル 教科書体 N-R" panose="02020400000000000000" pitchFamily="17" charset="-128"/>
            </a:endParaRPr>
          </a:p>
          <a:p>
            <a:r>
              <a:rPr kumimoji="1" lang="ja-JP" altLang="en-US" sz="1300" dirty="0">
                <a:latin typeface="UD デジタル 教科書体 N-R" panose="02020400000000000000" pitchFamily="17" charset="-128"/>
                <a:ea typeface="UD デジタル 教科書体 N-R" panose="02020400000000000000" pitchFamily="17" charset="-128"/>
              </a:rPr>
              <a:t>　Ｇ、Ｉ、Ｍ、Ｎ以上４名。</a:t>
            </a:r>
            <a:endParaRPr kumimoji="1" lang="en-US" altLang="ja-JP" sz="1300" dirty="0">
              <a:latin typeface="UD デジタル 教科書体 N-R" panose="02020400000000000000" pitchFamily="17" charset="-128"/>
              <a:ea typeface="UD デジタル 教科書体 N-R" panose="02020400000000000000" pitchFamily="17" charset="-128"/>
            </a:endParaRPr>
          </a:p>
          <a:p>
            <a:r>
              <a:rPr kumimoji="1" lang="ja-JP" altLang="en-US" sz="1400" dirty="0">
                <a:latin typeface="UD デジタル 教科書体 N-R" panose="02020400000000000000" pitchFamily="17" charset="-128"/>
                <a:ea typeface="UD デジタル 教科書体 N-R" panose="02020400000000000000" pitchFamily="17" charset="-128"/>
              </a:rPr>
              <a:t>１．相続人Ｎは、次の遺産を相続する。</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300" dirty="0">
                <a:latin typeface="UD デジタル 教科書体 N-R" panose="02020400000000000000" pitchFamily="17" charset="-128"/>
                <a:ea typeface="UD デジタル 教科書体 N-R" panose="02020400000000000000" pitchFamily="17" charset="-128"/>
              </a:rPr>
              <a:t>　（土地）</a:t>
            </a:r>
            <a:endParaRPr kumimoji="1" lang="en-US" altLang="ja-JP" sz="1300" dirty="0">
              <a:latin typeface="UD デジタル 教科書体 N-R" panose="02020400000000000000" pitchFamily="17" charset="-128"/>
              <a:ea typeface="UD デジタル 教科書体 N-R" panose="02020400000000000000" pitchFamily="17" charset="-128"/>
            </a:endParaRPr>
          </a:p>
          <a:p>
            <a:r>
              <a:rPr kumimoji="1" lang="ja-JP" altLang="en-US" sz="1300" dirty="0">
                <a:latin typeface="UD デジタル 教科書体 N-R" panose="02020400000000000000" pitchFamily="17" charset="-128"/>
                <a:ea typeface="UD デジタル 教科書体 N-R" panose="02020400000000000000" pitchFamily="17" charset="-128"/>
              </a:rPr>
              <a:t>　　　　所　在　：今治市〇町〇丁目</a:t>
            </a:r>
            <a:endParaRPr kumimoji="1" lang="en-US" altLang="ja-JP" sz="1300" dirty="0">
              <a:latin typeface="UD デジタル 教科書体 N-R" panose="02020400000000000000" pitchFamily="17" charset="-128"/>
              <a:ea typeface="UD デジタル 教科書体 N-R" panose="02020400000000000000" pitchFamily="17" charset="-128"/>
            </a:endParaRPr>
          </a:p>
          <a:p>
            <a:r>
              <a:rPr kumimoji="1" lang="ja-JP" altLang="en-US" sz="1300" dirty="0">
                <a:latin typeface="UD デジタル 教科書体 N-R" panose="02020400000000000000" pitchFamily="17" charset="-128"/>
                <a:ea typeface="UD デジタル 教科書体 N-R" panose="02020400000000000000" pitchFamily="17" charset="-128"/>
              </a:rPr>
              <a:t>　　　　地　番　：〇番〇</a:t>
            </a:r>
            <a:endParaRPr kumimoji="1" lang="en-US" altLang="ja-JP" sz="1300" dirty="0">
              <a:latin typeface="UD デジタル 教科書体 N-R" panose="02020400000000000000" pitchFamily="17" charset="-128"/>
              <a:ea typeface="UD デジタル 教科書体 N-R" panose="02020400000000000000" pitchFamily="17" charset="-128"/>
            </a:endParaRPr>
          </a:p>
          <a:p>
            <a:r>
              <a:rPr kumimoji="1" lang="ja-JP" altLang="en-US" sz="1300" dirty="0">
                <a:latin typeface="UD デジタル 教科書体 N-R" panose="02020400000000000000" pitchFamily="17" charset="-128"/>
                <a:ea typeface="UD デジタル 教科書体 N-R" panose="02020400000000000000" pitchFamily="17" charset="-128"/>
              </a:rPr>
              <a:t>　　　　地　目　：宅地</a:t>
            </a:r>
            <a:endParaRPr kumimoji="1" lang="en-US" altLang="ja-JP" sz="1300" dirty="0">
              <a:latin typeface="UD デジタル 教科書体 N-R" panose="02020400000000000000" pitchFamily="17" charset="-128"/>
              <a:ea typeface="UD デジタル 教科書体 N-R" panose="02020400000000000000" pitchFamily="17" charset="-128"/>
            </a:endParaRPr>
          </a:p>
          <a:p>
            <a:r>
              <a:rPr kumimoji="1" lang="ja-JP" altLang="en-US" sz="1300" dirty="0">
                <a:latin typeface="UD デジタル 教科書体 N-R" panose="02020400000000000000" pitchFamily="17" charset="-128"/>
                <a:ea typeface="UD デジタル 教科書体 N-R" panose="02020400000000000000" pitchFamily="17" charset="-128"/>
              </a:rPr>
              <a:t>　　　　地　積　：〇〇㎡</a:t>
            </a:r>
            <a:endParaRPr kumimoji="1" lang="en-US" altLang="ja-JP" sz="1300" dirty="0">
              <a:latin typeface="UD デジタル 教科書体 N-R" panose="02020400000000000000" pitchFamily="17" charset="-128"/>
              <a:ea typeface="UD デジタル 教科書体 N-R" panose="02020400000000000000" pitchFamily="17" charset="-128"/>
            </a:endParaRPr>
          </a:p>
          <a:p>
            <a:r>
              <a:rPr kumimoji="1" lang="ja-JP" altLang="en-US" sz="1300" dirty="0">
                <a:latin typeface="UD デジタル 教科書体 N-R" panose="02020400000000000000" pitchFamily="17" charset="-128"/>
                <a:ea typeface="UD デジタル 教科書体 N-R" panose="02020400000000000000" pitchFamily="17" charset="-128"/>
              </a:rPr>
              <a:t>　協議（建物）</a:t>
            </a:r>
            <a:endParaRPr kumimoji="1" lang="en-US" altLang="ja-JP" sz="1300" dirty="0">
              <a:latin typeface="UD デジタル 教科書体 N-R" panose="02020400000000000000" pitchFamily="17" charset="-128"/>
              <a:ea typeface="UD デジタル 教科書体 N-R" panose="02020400000000000000" pitchFamily="17" charset="-128"/>
            </a:endParaRPr>
          </a:p>
          <a:p>
            <a:r>
              <a:rPr kumimoji="1" lang="ja-JP" altLang="en-US" sz="1300" dirty="0">
                <a:latin typeface="UD デジタル 教科書体 N-R" panose="02020400000000000000" pitchFamily="17" charset="-128"/>
                <a:ea typeface="UD デジタル 教科書体 N-R" panose="02020400000000000000" pitchFamily="17" charset="-128"/>
              </a:rPr>
              <a:t>　　　　所　在　：今治市〇町〇丁目〇番地〇</a:t>
            </a:r>
            <a:endParaRPr kumimoji="1" lang="en-US" altLang="ja-JP" sz="1300" dirty="0">
              <a:latin typeface="UD デジタル 教科書体 N-R" panose="02020400000000000000" pitchFamily="17" charset="-128"/>
              <a:ea typeface="UD デジタル 教科書体 N-R" panose="02020400000000000000" pitchFamily="17" charset="-128"/>
            </a:endParaRPr>
          </a:p>
          <a:p>
            <a:r>
              <a:rPr kumimoji="1" lang="ja-JP" altLang="en-US" sz="1300" dirty="0">
                <a:latin typeface="UD デジタル 教科書体 N-R" panose="02020400000000000000" pitchFamily="17" charset="-128"/>
                <a:ea typeface="UD デジタル 教科書体 N-R" panose="02020400000000000000" pitchFamily="17" charset="-128"/>
              </a:rPr>
              <a:t>　　　　家屋番号：〇番〇</a:t>
            </a:r>
            <a:endParaRPr kumimoji="1" lang="en-US" altLang="ja-JP" sz="1300" dirty="0">
              <a:latin typeface="UD デジタル 教科書体 N-R" panose="02020400000000000000" pitchFamily="17" charset="-128"/>
              <a:ea typeface="UD デジタル 教科書体 N-R" panose="02020400000000000000" pitchFamily="17" charset="-128"/>
            </a:endParaRPr>
          </a:p>
          <a:p>
            <a:r>
              <a:rPr kumimoji="1" lang="ja-JP" altLang="en-US" sz="1300" dirty="0">
                <a:latin typeface="UD デジタル 教科書体 N-R" panose="02020400000000000000" pitchFamily="17" charset="-128"/>
                <a:ea typeface="UD デジタル 教科書体 N-R" panose="02020400000000000000" pitchFamily="17" charset="-128"/>
              </a:rPr>
              <a:t>　　　　種　類　：居宅</a:t>
            </a:r>
            <a:endParaRPr kumimoji="1" lang="en-US" altLang="ja-JP" sz="1300" dirty="0">
              <a:latin typeface="UD デジタル 教科書体 N-R" panose="02020400000000000000" pitchFamily="17" charset="-128"/>
              <a:ea typeface="UD デジタル 教科書体 N-R" panose="02020400000000000000" pitchFamily="17" charset="-128"/>
            </a:endParaRPr>
          </a:p>
          <a:p>
            <a:r>
              <a:rPr kumimoji="1" lang="ja-JP" altLang="en-US" sz="1300" dirty="0">
                <a:latin typeface="UD デジタル 教科書体 N-R" panose="02020400000000000000" pitchFamily="17" charset="-128"/>
                <a:ea typeface="UD デジタル 教科書体 N-R" panose="02020400000000000000" pitchFamily="17" charset="-128"/>
              </a:rPr>
              <a:t>　　　　構　造　：軽量鉄骨造スレート葺２階建</a:t>
            </a:r>
            <a:endParaRPr kumimoji="1" lang="en-US" altLang="ja-JP" sz="1300" dirty="0">
              <a:latin typeface="UD デジタル 教科書体 N-R" panose="02020400000000000000" pitchFamily="17" charset="-128"/>
              <a:ea typeface="UD デジタル 教科書体 N-R" panose="02020400000000000000" pitchFamily="17" charset="-128"/>
            </a:endParaRPr>
          </a:p>
          <a:p>
            <a:r>
              <a:rPr kumimoji="1" lang="ja-JP" altLang="en-US" sz="1300" dirty="0">
                <a:latin typeface="UD デジタル 教科書体 N-R" panose="02020400000000000000" pitchFamily="17" charset="-128"/>
                <a:ea typeface="UD デジタル 教科書体 N-R" panose="02020400000000000000" pitchFamily="17" charset="-128"/>
              </a:rPr>
              <a:t>　　　　床面積　：１階　〇㎡</a:t>
            </a:r>
            <a:endParaRPr kumimoji="1" lang="en-US" altLang="ja-JP" sz="1300" dirty="0">
              <a:latin typeface="UD デジタル 教科書体 N-R" panose="02020400000000000000" pitchFamily="17" charset="-128"/>
              <a:ea typeface="UD デジタル 教科書体 N-R" panose="02020400000000000000" pitchFamily="17" charset="-128"/>
            </a:endParaRPr>
          </a:p>
          <a:p>
            <a:r>
              <a:rPr kumimoji="1" lang="ja-JP" altLang="en-US" sz="1300" dirty="0">
                <a:latin typeface="UD デジタル 教科書体 N-R" panose="02020400000000000000" pitchFamily="17" charset="-128"/>
                <a:ea typeface="UD デジタル 教科書体 N-R" panose="02020400000000000000" pitchFamily="17" charset="-128"/>
              </a:rPr>
              <a:t>　　　　　　　　　２階　〇㎡　　</a:t>
            </a:r>
            <a:endParaRPr kumimoji="1" lang="en-US" altLang="ja-JP" sz="1300" dirty="0">
              <a:latin typeface="UD デジタル 教科書体 N-R" panose="02020400000000000000" pitchFamily="17" charset="-128"/>
              <a:ea typeface="UD デジタル 教科書体 N-R" panose="02020400000000000000" pitchFamily="17" charset="-128"/>
            </a:endParaRPr>
          </a:p>
          <a:p>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dirty="0">
                <a:latin typeface="UD デジタル 教科書体 N-R" panose="02020400000000000000" pitchFamily="17" charset="-128"/>
                <a:ea typeface="UD デジタル 教科書体 N-R" panose="02020400000000000000" pitchFamily="17" charset="-128"/>
              </a:rPr>
              <a:t>　</a:t>
            </a:r>
            <a:r>
              <a:rPr kumimoji="1" lang="en-US" altLang="ja-JP" sz="1400" dirty="0">
                <a:latin typeface="UD デジタル 教科書体 N-R" panose="02020400000000000000" pitchFamily="17" charset="-128"/>
                <a:ea typeface="UD デジタル 教科書体 N-R" panose="02020400000000000000" pitchFamily="17" charset="-128"/>
              </a:rPr>
              <a:t>3</a:t>
            </a:r>
            <a:endParaRPr kumimoji="1" lang="ja-JP" altLang="en-US" sz="1300" dirty="0">
              <a:latin typeface="UD デジタル 教科書体 N-R" panose="02020400000000000000" pitchFamily="17" charset="-128"/>
              <a:ea typeface="UD デジタル 教科書体 N-R" panose="02020400000000000000" pitchFamily="17" charset="-128"/>
            </a:endParaRPr>
          </a:p>
        </p:txBody>
      </p:sp>
      <p:sp>
        <p:nvSpPr>
          <p:cNvPr id="10" name="テキスト ボックス 9">
            <a:extLst>
              <a:ext uri="{FF2B5EF4-FFF2-40B4-BE49-F238E27FC236}">
                <a16:creationId xmlns:a16="http://schemas.microsoft.com/office/drawing/2014/main" id="{8199E94B-EF4B-569F-5C66-BEA96F05536B}"/>
              </a:ext>
            </a:extLst>
          </p:cNvPr>
          <p:cNvSpPr txBox="1"/>
          <p:nvPr/>
        </p:nvSpPr>
        <p:spPr>
          <a:xfrm>
            <a:off x="5086350" y="923925"/>
            <a:ext cx="4267200" cy="2292935"/>
          </a:xfrm>
          <a:prstGeom prst="rect">
            <a:avLst/>
          </a:prstGeom>
          <a:noFill/>
        </p:spPr>
        <p:txBody>
          <a:bodyPr wrap="square" rtlCol="0">
            <a:spAutoFit/>
          </a:bodyPr>
          <a:lstStyle/>
          <a:p>
            <a:r>
              <a:rPr kumimoji="1" lang="ja-JP" altLang="en-US" sz="1300" dirty="0">
                <a:latin typeface="UD デジタル 教科書体 N-R" panose="02020400000000000000" pitchFamily="17" charset="-128"/>
                <a:ea typeface="UD デジタル 教科書体 N-R" panose="02020400000000000000" pitchFamily="17" charset="-128"/>
              </a:rPr>
              <a:t>２．</a:t>
            </a:r>
            <a:r>
              <a:rPr lang="ja-JP" altLang="en-US" sz="1300" dirty="0">
                <a:solidFill>
                  <a:srgbClr val="444444"/>
                </a:solidFill>
                <a:highlight>
                  <a:srgbClr val="FFFFFF"/>
                </a:highlight>
                <a:latin typeface="UD デジタル 教科書体 N-R" panose="02020400000000000000" pitchFamily="17" charset="-128"/>
                <a:ea typeface="UD デジタル 教科書体 N-R" panose="02020400000000000000" pitchFamily="17" charset="-128"/>
              </a:rPr>
              <a:t>本協議書に記載なき遺産及び後日判明した遺産は、</a:t>
            </a:r>
            <a:endParaRPr lang="en-US" altLang="ja-JP" sz="1300" dirty="0">
              <a:solidFill>
                <a:srgbClr val="444444"/>
              </a:solidFill>
              <a:highlight>
                <a:srgbClr val="FFFFFF"/>
              </a:highlight>
              <a:latin typeface="UD デジタル 教科書体 N-R" panose="02020400000000000000" pitchFamily="17" charset="-128"/>
              <a:ea typeface="UD デジタル 教科書体 N-R" panose="02020400000000000000" pitchFamily="17" charset="-128"/>
            </a:endParaRPr>
          </a:p>
          <a:p>
            <a:r>
              <a:rPr lang="ja-JP" altLang="en-US" sz="1300" dirty="0">
                <a:solidFill>
                  <a:srgbClr val="444444"/>
                </a:solidFill>
                <a:highlight>
                  <a:srgbClr val="FFFFFF"/>
                </a:highlight>
                <a:latin typeface="UD デジタル 教科書体 N-R" panose="02020400000000000000" pitchFamily="17" charset="-128"/>
                <a:ea typeface="UD デジタル 教科書体 N-R" panose="02020400000000000000" pitchFamily="17" charset="-128"/>
              </a:rPr>
              <a:t>　Ｎが相続することとする。</a:t>
            </a:r>
            <a:endParaRPr lang="en-US" altLang="ja-JP" sz="1300" dirty="0">
              <a:solidFill>
                <a:srgbClr val="444444"/>
              </a:solidFill>
              <a:highlight>
                <a:srgbClr val="FFFFFF"/>
              </a:highlight>
              <a:latin typeface="UD デジタル 教科書体 N-R" panose="02020400000000000000" pitchFamily="17" charset="-128"/>
              <a:ea typeface="UD デジタル 教科書体 N-R" panose="02020400000000000000" pitchFamily="17" charset="-128"/>
            </a:endParaRPr>
          </a:p>
          <a:p>
            <a:endParaRPr kumimoji="1" lang="en-US" altLang="ja-JP" sz="1300" dirty="0">
              <a:latin typeface="UD デジタル 教科書体 N-R" panose="02020400000000000000" pitchFamily="17" charset="-128"/>
              <a:ea typeface="UD デジタル 教科書体 N-R" panose="02020400000000000000" pitchFamily="17" charset="-128"/>
            </a:endParaRPr>
          </a:p>
          <a:p>
            <a:r>
              <a:rPr kumimoji="1" lang="ja-JP" altLang="en-US" sz="1300" dirty="0">
                <a:latin typeface="UD デジタル 教科書体 N-R" panose="02020400000000000000" pitchFamily="17" charset="-128"/>
                <a:ea typeface="UD デジタル 教科書体 N-R" panose="02020400000000000000" pitchFamily="17" charset="-128"/>
              </a:rPr>
              <a:t>　　以上の協議の成立を証するため、本協議書を作成して、署名押印する。</a:t>
            </a:r>
            <a:endParaRPr kumimoji="1" lang="en-US" altLang="ja-JP" sz="1300" dirty="0">
              <a:latin typeface="UD デジタル 教科書体 N-R" panose="02020400000000000000" pitchFamily="17" charset="-128"/>
              <a:ea typeface="UD デジタル 教科書体 N-R" panose="02020400000000000000" pitchFamily="17" charset="-128"/>
            </a:endParaRPr>
          </a:p>
          <a:p>
            <a:r>
              <a:rPr kumimoji="1" lang="ja-JP" altLang="en-US" sz="1300" dirty="0">
                <a:latin typeface="UD デジタル 教科書体 N-R" panose="02020400000000000000" pitchFamily="17" charset="-128"/>
                <a:ea typeface="UD デジタル 教科書体 N-R" panose="02020400000000000000" pitchFamily="17" charset="-128"/>
              </a:rPr>
              <a:t>　</a:t>
            </a:r>
            <a:endParaRPr kumimoji="1" lang="en-US" altLang="ja-JP" sz="1300" dirty="0">
              <a:latin typeface="UD デジタル 教科書体 N-R" panose="02020400000000000000" pitchFamily="17" charset="-128"/>
              <a:ea typeface="UD デジタル 教科書体 N-R" panose="02020400000000000000" pitchFamily="17" charset="-128"/>
            </a:endParaRPr>
          </a:p>
          <a:p>
            <a:r>
              <a:rPr kumimoji="1" lang="ja-JP" altLang="en-US" sz="1300" dirty="0">
                <a:latin typeface="UD デジタル 教科書体 N-R" panose="02020400000000000000" pitchFamily="17" charset="-128"/>
                <a:ea typeface="UD デジタル 教科書体 N-R" panose="02020400000000000000" pitchFamily="17" charset="-128"/>
              </a:rPr>
              <a:t>令和　　年　　月　　日</a:t>
            </a:r>
            <a:endParaRPr kumimoji="1" lang="en-US" altLang="ja-JP" sz="1300" dirty="0">
              <a:latin typeface="UD デジタル 教科書体 N-R" panose="02020400000000000000" pitchFamily="17" charset="-128"/>
              <a:ea typeface="UD デジタル 教科書体 N-R" panose="02020400000000000000" pitchFamily="17" charset="-128"/>
            </a:endParaRPr>
          </a:p>
          <a:p>
            <a:endParaRPr kumimoji="1" lang="en-US" altLang="ja-JP" sz="1300" dirty="0">
              <a:latin typeface="UD デジタル 教科書体 N-R" panose="02020400000000000000" pitchFamily="17" charset="-128"/>
              <a:ea typeface="UD デジタル 教科書体 N-R" panose="02020400000000000000" pitchFamily="17" charset="-128"/>
            </a:endParaRPr>
          </a:p>
          <a:p>
            <a:r>
              <a:rPr kumimoji="1" lang="ja-JP" altLang="en-US" sz="1300" dirty="0">
                <a:latin typeface="UD デジタル 教科書体 N-R" panose="02020400000000000000" pitchFamily="17" charset="-128"/>
                <a:ea typeface="UD デジタル 教科書体 N-R" panose="02020400000000000000" pitchFamily="17" charset="-128"/>
              </a:rPr>
              <a:t>　　　</a:t>
            </a:r>
            <a:r>
              <a:rPr kumimoji="1" lang="ja-JP" altLang="en-US" sz="1300" u="sng" dirty="0">
                <a:latin typeface="UD デジタル 教科書体 N-R" panose="02020400000000000000" pitchFamily="17" charset="-128"/>
                <a:ea typeface="UD デジタル 教科書体 N-R" panose="02020400000000000000" pitchFamily="17" charset="-128"/>
              </a:rPr>
              <a:t>（住所）愛媛県今治市〇町〇丁目〇番地〇</a:t>
            </a:r>
            <a:endParaRPr kumimoji="1" lang="en-US" altLang="ja-JP" sz="1300" u="sng" dirty="0">
              <a:latin typeface="UD デジタル 教科書体 N-R" panose="02020400000000000000" pitchFamily="17" charset="-128"/>
              <a:ea typeface="UD デジタル 教科書体 N-R" panose="02020400000000000000" pitchFamily="17" charset="-128"/>
            </a:endParaRPr>
          </a:p>
          <a:p>
            <a:endParaRPr kumimoji="1" lang="en-US" altLang="ja-JP" sz="1300" dirty="0">
              <a:latin typeface="UD デジタル 教科書体 N-R" panose="02020400000000000000" pitchFamily="17" charset="-128"/>
              <a:ea typeface="UD デジタル 教科書体 N-R" panose="02020400000000000000" pitchFamily="17" charset="-128"/>
            </a:endParaRPr>
          </a:p>
          <a:p>
            <a:r>
              <a:rPr kumimoji="1" lang="ja-JP" altLang="en-US" sz="1300" dirty="0">
                <a:latin typeface="UD デジタル 教科書体 N-R" panose="02020400000000000000" pitchFamily="17" charset="-128"/>
                <a:ea typeface="UD デジタル 教科書体 N-R" panose="02020400000000000000" pitchFamily="17" charset="-128"/>
              </a:rPr>
              <a:t>　　　</a:t>
            </a:r>
            <a:r>
              <a:rPr kumimoji="1" lang="ja-JP" altLang="en-US" sz="1300" u="sng" dirty="0">
                <a:latin typeface="UD デジタル 教科書体 N-R" panose="02020400000000000000" pitchFamily="17" charset="-128"/>
                <a:ea typeface="UD デジタル 教科書体 N-R" panose="02020400000000000000" pitchFamily="17" charset="-128"/>
              </a:rPr>
              <a:t>（氏名）　　　　Ｇ　　　　　　　　印　</a:t>
            </a:r>
            <a:endParaRPr kumimoji="1" lang="ja-JP" altLang="en-US" sz="1300" dirty="0"/>
          </a:p>
        </p:txBody>
      </p:sp>
      <p:sp>
        <p:nvSpPr>
          <p:cNvPr id="11" name="テキスト ボックス 10">
            <a:extLst>
              <a:ext uri="{FF2B5EF4-FFF2-40B4-BE49-F238E27FC236}">
                <a16:creationId xmlns:a16="http://schemas.microsoft.com/office/drawing/2014/main" id="{73FD6EBB-AE4F-B965-78B6-297B3EDC2306}"/>
              </a:ext>
            </a:extLst>
          </p:cNvPr>
          <p:cNvSpPr txBox="1"/>
          <p:nvPr/>
        </p:nvSpPr>
        <p:spPr>
          <a:xfrm>
            <a:off x="2409825" y="5972175"/>
            <a:ext cx="571500" cy="276999"/>
          </a:xfrm>
          <a:prstGeom prst="rect">
            <a:avLst/>
          </a:prstGeom>
          <a:noFill/>
        </p:spPr>
        <p:txBody>
          <a:bodyPr wrap="square" rtlCol="0">
            <a:spAutoFit/>
          </a:bodyPr>
          <a:lstStyle/>
          <a:p>
            <a:r>
              <a:rPr kumimoji="1" lang="en-US" altLang="ja-JP" sz="1200" dirty="0"/>
              <a:t>1/2</a:t>
            </a:r>
            <a:endParaRPr kumimoji="1" lang="ja-JP" altLang="en-US" sz="1200" dirty="0"/>
          </a:p>
        </p:txBody>
      </p:sp>
      <p:sp>
        <p:nvSpPr>
          <p:cNvPr id="12" name="テキスト ボックス 11">
            <a:extLst>
              <a:ext uri="{FF2B5EF4-FFF2-40B4-BE49-F238E27FC236}">
                <a16:creationId xmlns:a16="http://schemas.microsoft.com/office/drawing/2014/main" id="{A641A679-D8A5-DEA7-FF92-56DE9BD7E337}"/>
              </a:ext>
            </a:extLst>
          </p:cNvPr>
          <p:cNvSpPr txBox="1"/>
          <p:nvPr/>
        </p:nvSpPr>
        <p:spPr>
          <a:xfrm>
            <a:off x="7124700" y="5943600"/>
            <a:ext cx="571500" cy="276999"/>
          </a:xfrm>
          <a:prstGeom prst="rect">
            <a:avLst/>
          </a:prstGeom>
          <a:noFill/>
        </p:spPr>
        <p:txBody>
          <a:bodyPr wrap="square" rtlCol="0">
            <a:spAutoFit/>
          </a:bodyPr>
          <a:lstStyle/>
          <a:p>
            <a:r>
              <a:rPr kumimoji="1" lang="en-US" altLang="ja-JP" sz="1200" dirty="0"/>
              <a:t>2/2</a:t>
            </a:r>
            <a:endParaRPr kumimoji="1" lang="ja-JP" altLang="en-US" sz="1200" dirty="0"/>
          </a:p>
        </p:txBody>
      </p:sp>
      <p:pic>
        <p:nvPicPr>
          <p:cNvPr id="3" name="録音したサウンド">
            <a:hlinkClick r:id="" action="ppaction://media"/>
            <a:extLst>
              <a:ext uri="{FF2B5EF4-FFF2-40B4-BE49-F238E27FC236}">
                <a16:creationId xmlns:a16="http://schemas.microsoft.com/office/drawing/2014/main" id="{21864F3C-1D90-C23C-8808-67545FB459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70900" y="217427"/>
            <a:ext cx="487363" cy="487363"/>
          </a:xfrm>
          <a:prstGeom prst="rect">
            <a:avLst/>
          </a:prstGeom>
        </p:spPr>
      </p:pic>
    </p:spTree>
    <p:extLst>
      <p:ext uri="{BB962C8B-B14F-4D97-AF65-F5344CB8AC3E}">
        <p14:creationId xmlns:p14="http://schemas.microsoft.com/office/powerpoint/2010/main" val="19639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8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ABD6D32-218F-C77B-7AF3-E6939E115AB8}"/>
              </a:ext>
            </a:extLst>
          </p:cNvPr>
          <p:cNvSpPr txBox="1"/>
          <p:nvPr/>
        </p:nvSpPr>
        <p:spPr>
          <a:xfrm>
            <a:off x="371475" y="342900"/>
            <a:ext cx="9372600" cy="6432530"/>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４．大勢の兄弟姉妹がいる場合の相続対策</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）遺言公正証書の作成</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大勢の兄弟間では、疎遠なケースや仲が悪いケース等遺産相</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続が発生した場合、遺産分割協議が進まない事例があります。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被相続人も生前お世話になっている弟にのみ遺産を相続させ</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たい等の思いや、付き合いのない長男には遺産を渡したくない</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等の思いをお持ちの方もいます。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自分の死後このような思いを実現するためには、生前にしっ</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かり考えて遺言を残すことが大切です。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（２）注意事項</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①　原則公正証書遺言を作成すること</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自筆遺言証書だと、民法に従って書かれていないと無効と</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なります。例えば日付が抜けていたり、印鑑が押されていな</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かったり等せっかく作った遺言書が無効となります。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p>
        </p:txBody>
      </p:sp>
      <p:pic>
        <p:nvPicPr>
          <p:cNvPr id="5" name="録音したサウンド">
            <a:hlinkClick r:id="" action="ppaction://media"/>
            <a:extLst>
              <a:ext uri="{FF2B5EF4-FFF2-40B4-BE49-F238E27FC236}">
                <a16:creationId xmlns:a16="http://schemas.microsoft.com/office/drawing/2014/main" id="{A257C36F-06C2-0A78-E715-AD3674BAD5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42275" y="361950"/>
            <a:ext cx="487363" cy="487363"/>
          </a:xfrm>
          <a:prstGeom prst="rect">
            <a:avLst/>
          </a:prstGeom>
        </p:spPr>
      </p:pic>
    </p:spTree>
    <p:extLst>
      <p:ext uri="{BB962C8B-B14F-4D97-AF65-F5344CB8AC3E}">
        <p14:creationId xmlns:p14="http://schemas.microsoft.com/office/powerpoint/2010/main" val="110351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15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レトロスペクト">
  <a:themeElements>
    <a:clrScheme name="レトロスペクト">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Retrospect</Template>
  <TotalTime>605</TotalTime>
  <Words>1840</Words>
  <Application>Microsoft Office PowerPoint</Application>
  <PresentationFormat>A4 210 x 297 mm</PresentationFormat>
  <Paragraphs>225</Paragraphs>
  <Slides>11</Slides>
  <Notes>0</Notes>
  <HiddenSlides>0</HiddenSlides>
  <MMClips>11</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11</vt:i4>
      </vt:variant>
    </vt:vector>
  </HeadingPairs>
  <TitlesOfParts>
    <vt:vector size="15" baseType="lpstr">
      <vt:lpstr>UD デジタル 教科書体 N-R</vt:lpstr>
      <vt:lpstr>Calibri</vt:lpstr>
      <vt:lpstr>Calibri Light</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栂村</dc:creator>
  <cp:lastModifiedBy>栂村</cp:lastModifiedBy>
  <cp:revision>19</cp:revision>
  <cp:lastPrinted>2026-06-20T02:22:06Z</cp:lastPrinted>
  <dcterms:created xsi:type="dcterms:W3CDTF">2025-12-17T02:19:36Z</dcterms:created>
  <dcterms:modified xsi:type="dcterms:W3CDTF">2026-07-01T01:21:45Z</dcterms:modified>
</cp:coreProperties>
</file>