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gamura-m@outlook.jp" initials="t" lastIdx="2" clrIdx="0">
    <p:extLst>
      <p:ext uri="{19B8F6BF-5375-455C-9EA6-DF929625EA0E}">
        <p15:presenceInfo xmlns:p15="http://schemas.microsoft.com/office/powerpoint/2012/main" userId="cbf932051ab9e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3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15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52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85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88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50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05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67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20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6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52B345-33FD-4D29-BAC7-CD5B94D917BF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8BFA53-A9E4-4D43-9756-2858804AB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D36D26-34E6-4226-B99A-103D537AED13}"/>
              </a:ext>
            </a:extLst>
          </p:cNvPr>
          <p:cNvSpPr/>
          <p:nvPr/>
        </p:nvSpPr>
        <p:spPr>
          <a:xfrm>
            <a:off x="1087993" y="2708196"/>
            <a:ext cx="77300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贈与に関する基礎知識</a:t>
            </a: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621D018-B508-4CAF-B9EC-9C7F0F1DD3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3073" y="3042482"/>
            <a:ext cx="487363" cy="48736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E3F2A8-E8AD-46EE-B2A9-55183A44BBAE}"/>
              </a:ext>
            </a:extLst>
          </p:cNvPr>
          <p:cNvSpPr/>
          <p:nvPr/>
        </p:nvSpPr>
        <p:spPr>
          <a:xfrm>
            <a:off x="278978" y="6480225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73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FB9D24-A286-420B-9977-D5B1594EB24E}"/>
              </a:ext>
            </a:extLst>
          </p:cNvPr>
          <p:cNvSpPr txBox="1"/>
          <p:nvPr/>
        </p:nvSpPr>
        <p:spPr>
          <a:xfrm>
            <a:off x="79897" y="35505"/>
            <a:ext cx="977283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◆　まずは民法の条文で確認！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１．贈与とは（５４９条）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「贈与は、当事者の一方が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ある財産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無償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相手側に与える意</a:t>
            </a:r>
            <a:endParaRPr kumimoji="1" lang="en-US" altLang="ja-JP" sz="24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思を表示し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相手側が受諾する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ことによって、その効力を生ず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る。」としている。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＊贈与の意思表示に対して、相手側が受諾することによって成立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する契約行為です。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２．贈与の効果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）書面によらない贈与の解除（民５５０条）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「書面によらない贈与は、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各当事者が解除をすることができる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ただし、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履行の終わった部分については、この限りではない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」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＊贈与の履行を確実なものとするためにも、書面による贈与契約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としましょう。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5082F62-BF3E-4DD9-9D85-812DF900E19E}"/>
              </a:ext>
            </a:extLst>
          </p:cNvPr>
          <p:cNvSpPr/>
          <p:nvPr/>
        </p:nvSpPr>
        <p:spPr>
          <a:xfrm>
            <a:off x="278978" y="6480225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944174D-6D73-4A8D-B0D3-3AFC51983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6797" y="355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9C4D14-3632-4B86-9CE7-F9610FC09722}"/>
              </a:ext>
            </a:extLst>
          </p:cNvPr>
          <p:cNvSpPr txBox="1"/>
          <p:nvPr/>
        </p:nvSpPr>
        <p:spPr>
          <a:xfrm>
            <a:off x="168676" y="53261"/>
            <a:ext cx="969293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（２）贈与者の引渡義務（民５５１条）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贈与者は、贈与の目的物である物又は権利を、贈与の目的と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して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特定した時の状態で引き渡し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、又は移転することを約し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たものと推定する。（１項）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＊特定物（「この絵」とか）は贈与契約時の状態、種類（「ボー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ルペン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本」とか）は特定した時の状態の品質で引き渡すこと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とされています。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②　負担付贈与については、贈与者は、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その負担の限度において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売主と同じく担保の責任を負う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。（２項）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例えば、仮に土地が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480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万円よりも安かったら、受贈者は、そ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の額まで自己の負担を減額することを求めたり、そのような贈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与契約を解除したりすることができます。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b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B5448AE-CF5F-4E8D-A9F6-4D25B65DA101}"/>
              </a:ext>
            </a:extLst>
          </p:cNvPr>
          <p:cNvSpPr/>
          <p:nvPr/>
        </p:nvSpPr>
        <p:spPr>
          <a:xfrm>
            <a:off x="278978" y="6480225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441A482-10A1-4D60-99F1-7C62281B2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08346" y="699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DE90E7-B0FD-474E-AF2E-B6EBECB3D344}"/>
              </a:ext>
            </a:extLst>
          </p:cNvPr>
          <p:cNvSpPr txBox="1"/>
          <p:nvPr/>
        </p:nvSpPr>
        <p:spPr>
          <a:xfrm>
            <a:off x="177553" y="53261"/>
            <a:ext cx="9632272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３．贈与の種類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（１）定期贈与（５５２条）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「定期の給付を目的とする贈与は、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贈与者又は受贈者の死亡に</a:t>
            </a:r>
            <a:endParaRPr kumimoji="1" lang="en-US" altLang="ja-JP" sz="24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よってその効力を失う。」</a:t>
            </a:r>
            <a:endParaRPr kumimoji="1" lang="en-US" altLang="ja-JP" sz="24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＊毎月、生活費として１０万円ずつ贈ろうという定期的にする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贈与は、当事者のいずれかが死亡した時に終了する。相続人が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引き継ぐことはないのです。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（２）負担付贈与（民５５３条）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「負担付贈与については、この節に定めるほか、その性質に反し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ない限り、双務契約に関する規定を適用する」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3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</a:t>
            </a:r>
            <a:r>
              <a:rPr lang="ja-JP" altLang="en-US" sz="23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負担付贈与は、売買契約と同じように贈与者と受贈者双方に負担</a:t>
            </a:r>
            <a:endParaRPr lang="en-US" altLang="ja-JP" sz="23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3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が生じる契約（これを双務契約といいます）と考えられています。</a:t>
            </a:r>
            <a:endParaRPr lang="en-US" altLang="ja-JP" sz="23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3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＊負担のついている贈与は、その負担の範囲内において売主と同じ</a:t>
            </a:r>
            <a:endParaRPr kumimoji="1" lang="en-US" altLang="ja-JP" sz="23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3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責任を負う。（同時履行抗弁権、危険負担、などの規定、双務契</a:t>
            </a:r>
            <a:endParaRPr kumimoji="1" lang="en-US" altLang="ja-JP" sz="23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3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約に関する規定）が適用になります。</a:t>
            </a:r>
            <a:endParaRPr kumimoji="1" lang="en-US" altLang="ja-JP" sz="23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ja-JP" altLang="en-US" sz="2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BF4FAD6-2447-45FA-9CAC-A217645C49C6}"/>
              </a:ext>
            </a:extLst>
          </p:cNvPr>
          <p:cNvSpPr/>
          <p:nvPr/>
        </p:nvSpPr>
        <p:spPr>
          <a:xfrm>
            <a:off x="278978" y="6480225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DFCD9EE-7A45-4AAA-AB45-1F0123268E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0444" y="722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C45CC1-C57D-4657-8991-C9A7D7636043}"/>
              </a:ext>
            </a:extLst>
          </p:cNvPr>
          <p:cNvSpPr txBox="1"/>
          <p:nvPr/>
        </p:nvSpPr>
        <p:spPr>
          <a:xfrm>
            <a:off x="163497" y="101470"/>
            <a:ext cx="95790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（３）死因贈与（５５４条）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「贈与者の死亡によって効力を生ずる贈与については、その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性質に反しない限り、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遺贈に関する規定を準用する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」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＊自分が死んだらこの土地をやろうというように、贈り主が死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亡したら効力を生じる贈与（死因贈与）は、遺言書を書いて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財産を他人に贈る遺贈とよく似ているので、遺贈の規定（民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986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条以下）が準用される。</a:t>
            </a:r>
          </a:p>
          <a:p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CB8B785-F40A-4BA0-A9C6-6E68DC182CD7}"/>
              </a:ext>
            </a:extLst>
          </p:cNvPr>
          <p:cNvSpPr/>
          <p:nvPr/>
        </p:nvSpPr>
        <p:spPr>
          <a:xfrm>
            <a:off x="278978" y="6480225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06EB00B-E83A-4E7A-AB24-B3852081F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1014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1401</TotalTime>
  <Words>860</Words>
  <Application>Microsoft Office PowerPoint</Application>
  <PresentationFormat>A4 210 x 297 mm</PresentationFormat>
  <Paragraphs>68</Paragraphs>
  <Slides>5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111</cp:revision>
  <dcterms:created xsi:type="dcterms:W3CDTF">2020-10-26T01:28:18Z</dcterms:created>
  <dcterms:modified xsi:type="dcterms:W3CDTF">2020-11-06T07:12:44Z</dcterms:modified>
</cp:coreProperties>
</file>