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12"/>
  </p:notesMasterIdLst>
  <p:sldIdLst>
    <p:sldId id="262" r:id="rId2"/>
    <p:sldId id="257" r:id="rId3"/>
    <p:sldId id="259" r:id="rId4"/>
    <p:sldId id="258" r:id="rId5"/>
    <p:sldId id="260" r:id="rId6"/>
    <p:sldId id="261" r:id="rId7"/>
    <p:sldId id="263" r:id="rId8"/>
    <p:sldId id="264" r:id="rId9"/>
    <p:sldId id="267" r:id="rId10"/>
    <p:sldId id="265" r:id="rId11"/>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99FF66"/>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4660"/>
  </p:normalViewPr>
  <p:slideViewPr>
    <p:cSldViewPr snapToGrid="0">
      <p:cViewPr varScale="1">
        <p:scale>
          <a:sx n="81" d="100"/>
          <a:sy n="81" d="100"/>
        </p:scale>
        <p:origin x="130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52DCF-C33C-4E37-BCAA-10D9DBA19E59}" type="datetimeFigureOut">
              <a:rPr kumimoji="1" lang="ja-JP" altLang="en-US" smtClean="0"/>
              <a:t>2021/3/26</a:t>
            </a:fld>
            <a:endParaRPr kumimoji="1" lang="ja-JP" altLang="en-US"/>
          </a:p>
        </p:txBody>
      </p:sp>
      <p:sp>
        <p:nvSpPr>
          <p:cNvPr id="4" name="スライド イメージ プレースホルダー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43D6A-2174-42DC-B8BE-DC66B87D634B}" type="slidenum">
              <a:rPr kumimoji="1" lang="ja-JP" altLang="en-US" smtClean="0"/>
              <a:t>‹#›</a:t>
            </a:fld>
            <a:endParaRPr kumimoji="1" lang="ja-JP" altLang="en-US"/>
          </a:p>
        </p:txBody>
      </p:sp>
    </p:spTree>
    <p:extLst>
      <p:ext uri="{BB962C8B-B14F-4D97-AF65-F5344CB8AC3E}">
        <p14:creationId xmlns:p14="http://schemas.microsoft.com/office/powerpoint/2010/main" val="33071382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2021/3/26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962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2021/3/26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1655878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2302"/>
            <a:ext cx="2135981" cy="575989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412302"/>
            <a:ext cx="6284119" cy="5759898"/>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2021/3/26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3048410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2021/3/26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1695172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B05DA8A-C0C8-4D43-A28B-A8336B20DB33}" type="datetimeFigureOut">
              <a:rPr kumimoji="1" lang="ja-JP" altLang="en-US" smtClean="0"/>
              <a:t>2021/3/26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686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52060" y="1845735"/>
            <a:ext cx="401193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B05DA8A-C0C8-4D43-A28B-A8336B20DB33}" type="datetimeFigureOut">
              <a:rPr kumimoji="1" lang="ja-JP" altLang="en-US" smtClean="0"/>
              <a:t>2021/3/26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1085447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9154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52060" y="2582334"/>
            <a:ext cx="4011930" cy="33782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B05DA8A-C0C8-4D43-A28B-A8336B20DB33}" type="datetimeFigureOut">
              <a:rPr kumimoji="1" lang="ja-JP" altLang="en-US" smtClean="0"/>
              <a:t>2021/3/26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3705702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B05DA8A-C0C8-4D43-A28B-A8336B20DB33}" type="datetimeFigureOut">
              <a:rPr kumimoji="1" lang="ja-JP" altLang="en-US" smtClean="0"/>
              <a:t>2021/3/26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922367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B05DA8A-C0C8-4D43-A28B-A8336B20DB33}" type="datetimeFigureOut">
              <a:rPr kumimoji="1" lang="ja-JP" altLang="en-US" smtClean="0"/>
              <a:t>2021/3/26</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989638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900488" y="731520"/>
            <a:ext cx="5274945"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0B05DA8A-C0C8-4D43-A28B-A8336B20DB33}" type="datetimeFigureOut">
              <a:rPr kumimoji="1" lang="ja-JP" altLang="en-US" smtClean="0"/>
              <a:t>2021/3/26</a:t>
            </a:fld>
            <a:endParaRPr kumimoji="1" lang="ja-JP" altLang="en-US"/>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748784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17337" cy="822960"/>
          </a:xfrm>
        </p:spPr>
        <p:txBody>
          <a:bodyPr tIns="0" bIns="0" anchor="b">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4" y="0"/>
            <a:ext cx="9905988"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91540"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B05DA8A-C0C8-4D43-A28B-A8336B20DB33}" type="datetimeFigureOut">
              <a:rPr kumimoji="1" lang="ja-JP" altLang="en-US" smtClean="0"/>
              <a:t>2021/3/26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35E93D3-5C6D-4B19-9719-EAEF45F00D2D}" type="slidenum">
              <a:rPr kumimoji="1" lang="ja-JP" altLang="en-US" smtClean="0"/>
              <a:t>‹#›</a:t>
            </a:fld>
            <a:endParaRPr kumimoji="1" lang="ja-JP" altLang="en-US"/>
          </a:p>
        </p:txBody>
      </p:sp>
    </p:spTree>
    <p:extLst>
      <p:ext uri="{BB962C8B-B14F-4D97-AF65-F5344CB8AC3E}">
        <p14:creationId xmlns:p14="http://schemas.microsoft.com/office/powerpoint/2010/main" val="2688695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0B05DA8A-C0C8-4D43-A28B-A8336B20DB33}" type="datetimeFigureOut">
              <a:rPr kumimoji="1" lang="ja-JP" altLang="en-US" smtClean="0"/>
              <a:t>2021/3/26</a:t>
            </a:fld>
            <a:endParaRPr kumimoji="1" lang="ja-JP" altLang="en-US"/>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kumimoji="1" lang="ja-JP" altLang="en-US"/>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C35E93D3-5C6D-4B19-9719-EAEF45F00D2D}" type="slidenum">
              <a:rPr kumimoji="1" lang="ja-JP" altLang="en-US" smtClean="0"/>
              <a:t>‹#›</a:t>
            </a:fld>
            <a:endParaRPr kumimoji="1" lang="ja-JP" altLang="en-US"/>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57356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DA53D76-ABEE-4D50-8116-EDF89D436A78}"/>
              </a:ext>
            </a:extLst>
          </p:cNvPr>
          <p:cNvSpPr/>
          <p:nvPr/>
        </p:nvSpPr>
        <p:spPr>
          <a:xfrm>
            <a:off x="705683" y="2505670"/>
            <a:ext cx="8494634" cy="1200329"/>
          </a:xfrm>
          <a:prstGeom prst="rect">
            <a:avLst/>
          </a:prstGeom>
          <a:noFill/>
        </p:spPr>
        <p:txBody>
          <a:bodyPr wrap="none" lIns="91440" tIns="45720" rIns="91440" bIns="45720">
            <a:spAutoFit/>
          </a:bodyPr>
          <a:lstStyle/>
          <a:p>
            <a:pPr algn="ctr"/>
            <a:r>
              <a:rPr lang="ja-JP" altLang="en-US" sz="7200" b="1" cap="none" spc="0" dirty="0">
                <a:ln w="22225">
                  <a:solidFill>
                    <a:schemeClr val="accent2"/>
                  </a:solidFill>
                  <a:prstDash val="solid"/>
                </a:ln>
                <a:solidFill>
                  <a:schemeClr val="accent2">
                    <a:lumMod val="40000"/>
                    <a:lumOff val="60000"/>
                  </a:schemeClr>
                </a:solidFill>
                <a:effectLst/>
                <a:latin typeface="UD デジタル 教科書体 N-R" panose="02020400000000000000" pitchFamily="17" charset="-128"/>
                <a:ea typeface="UD デジタル 教科書体 N-R" panose="02020400000000000000" pitchFamily="17" charset="-128"/>
              </a:rPr>
              <a:t>家族信託の基礎知識</a:t>
            </a:r>
          </a:p>
        </p:txBody>
      </p:sp>
      <p:sp>
        <p:nvSpPr>
          <p:cNvPr id="4" name="正方形/長方形 3">
            <a:extLst>
              <a:ext uri="{FF2B5EF4-FFF2-40B4-BE49-F238E27FC236}">
                <a16:creationId xmlns:a16="http://schemas.microsoft.com/office/drawing/2014/main" id="{8805EDC0-4FB9-4937-9AAB-C873DAF8A32C}"/>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5" name="録音したサウンド">
            <a:hlinkClick r:id="" action="ppaction://media"/>
            <a:extLst>
              <a:ext uri="{FF2B5EF4-FFF2-40B4-BE49-F238E27FC236}">
                <a16:creationId xmlns:a16="http://schemas.microsoft.com/office/drawing/2014/main" id="{84FAAA28-77F9-4B05-B52D-7A3AE2C208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62431" y="3462317"/>
            <a:ext cx="487363" cy="487363"/>
          </a:xfrm>
          <a:prstGeom prst="rect">
            <a:avLst/>
          </a:prstGeom>
        </p:spPr>
      </p:pic>
    </p:spTree>
    <p:extLst>
      <p:ext uri="{BB962C8B-B14F-4D97-AF65-F5344CB8AC3E}">
        <p14:creationId xmlns:p14="http://schemas.microsoft.com/office/powerpoint/2010/main" val="323305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025FF5E-1B28-42DE-BFCB-C43FEF3B3CF3}"/>
              </a:ext>
            </a:extLst>
          </p:cNvPr>
          <p:cNvSpPr txBox="1"/>
          <p:nvPr/>
        </p:nvSpPr>
        <p:spPr>
          <a:xfrm>
            <a:off x="-204928" y="104472"/>
            <a:ext cx="9303798" cy="492443"/>
          </a:xfrm>
          <a:prstGeom prst="rect">
            <a:avLst/>
          </a:prstGeom>
          <a:noFill/>
        </p:spPr>
        <p:txBody>
          <a:bodyPr wrap="square" rtlCol="0">
            <a:spAutoFit/>
          </a:bodyPr>
          <a:lstStyle/>
          <a:p>
            <a:r>
              <a:rPr kumimoji="1" lang="ja-JP" altLang="en-US" sz="2400" dirty="0">
                <a:latin typeface="UD デジタル 教科書体 N-R" panose="02020400000000000000" pitchFamily="17" charset="-128"/>
                <a:ea typeface="UD デジタル 教科書体 N-R" panose="02020400000000000000" pitchFamily="17" charset="-128"/>
              </a:rPr>
              <a:t>　</a:t>
            </a:r>
            <a:r>
              <a:rPr kumimoji="1" lang="ja-JP" altLang="en-US" sz="2600" b="1" dirty="0">
                <a:latin typeface="UD デジタル 教科書体 N-R" panose="02020400000000000000" pitchFamily="17" charset="-128"/>
                <a:ea typeface="UD デジタル 教科書体 N-R" panose="02020400000000000000" pitchFamily="17" charset="-128"/>
              </a:rPr>
              <a:t>（２）比較・検討の全体図</a:t>
            </a:r>
            <a:endParaRPr kumimoji="1" lang="en-US" altLang="ja-JP" sz="2600" b="1" dirty="0">
              <a:latin typeface="UD デジタル 教科書体 N-R" panose="02020400000000000000" pitchFamily="17" charset="-128"/>
              <a:ea typeface="UD デジタル 教科書体 N-R" panose="02020400000000000000" pitchFamily="17" charset="-128"/>
            </a:endParaRPr>
          </a:p>
        </p:txBody>
      </p:sp>
      <p:sp>
        <p:nvSpPr>
          <p:cNvPr id="3" name="矢印: 右 2">
            <a:extLst>
              <a:ext uri="{FF2B5EF4-FFF2-40B4-BE49-F238E27FC236}">
                <a16:creationId xmlns:a16="http://schemas.microsoft.com/office/drawing/2014/main" id="{478CF95F-C598-45F8-8702-50BC79422E36}"/>
              </a:ext>
            </a:extLst>
          </p:cNvPr>
          <p:cNvSpPr/>
          <p:nvPr/>
        </p:nvSpPr>
        <p:spPr>
          <a:xfrm>
            <a:off x="870009" y="1535836"/>
            <a:ext cx="2059619" cy="1202938"/>
          </a:xfrm>
          <a:prstGeom prs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①委任契約</a:t>
            </a:r>
          </a:p>
        </p:txBody>
      </p:sp>
      <p:sp>
        <p:nvSpPr>
          <p:cNvPr id="4" name="矢印: 右 3">
            <a:extLst>
              <a:ext uri="{FF2B5EF4-FFF2-40B4-BE49-F238E27FC236}">
                <a16:creationId xmlns:a16="http://schemas.microsoft.com/office/drawing/2014/main" id="{A62652D9-3C5A-4C08-8AF9-C38BB8CA908A}"/>
              </a:ext>
            </a:extLst>
          </p:cNvPr>
          <p:cNvSpPr/>
          <p:nvPr/>
        </p:nvSpPr>
        <p:spPr>
          <a:xfrm>
            <a:off x="3082034" y="1555068"/>
            <a:ext cx="2059618" cy="1202938"/>
          </a:xfrm>
          <a:prstGeom prs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②成年後見制度</a:t>
            </a:r>
          </a:p>
        </p:txBody>
      </p:sp>
      <p:sp>
        <p:nvSpPr>
          <p:cNvPr id="5" name="矢印: 右 4">
            <a:extLst>
              <a:ext uri="{FF2B5EF4-FFF2-40B4-BE49-F238E27FC236}">
                <a16:creationId xmlns:a16="http://schemas.microsoft.com/office/drawing/2014/main" id="{8C1E87D2-7666-42A6-9B27-5EAABDB1A0DE}"/>
              </a:ext>
            </a:extLst>
          </p:cNvPr>
          <p:cNvSpPr/>
          <p:nvPr/>
        </p:nvSpPr>
        <p:spPr>
          <a:xfrm>
            <a:off x="5311816" y="1574298"/>
            <a:ext cx="2059618" cy="1202938"/>
          </a:xfrm>
          <a:prstGeom prst="rightArrow">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③遺言執行</a:t>
            </a:r>
          </a:p>
        </p:txBody>
      </p:sp>
      <p:sp>
        <p:nvSpPr>
          <p:cNvPr id="6" name="矢印: 右 5">
            <a:extLst>
              <a:ext uri="{FF2B5EF4-FFF2-40B4-BE49-F238E27FC236}">
                <a16:creationId xmlns:a16="http://schemas.microsoft.com/office/drawing/2014/main" id="{12A3B007-61DD-4919-9386-25A253549337}"/>
              </a:ext>
            </a:extLst>
          </p:cNvPr>
          <p:cNvSpPr/>
          <p:nvPr/>
        </p:nvSpPr>
        <p:spPr>
          <a:xfrm>
            <a:off x="7550467" y="1593528"/>
            <a:ext cx="2059618" cy="1202938"/>
          </a:xfrm>
          <a:prstGeom prst="rightArrow">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④相続</a:t>
            </a:r>
            <a:endParaRPr kumimoji="1" lang="en-US" altLang="ja-JP" b="1" dirty="0">
              <a:solidFill>
                <a:schemeClr val="tx1"/>
              </a:solidFill>
              <a:latin typeface="UD デジタル 教科書体 N-R" panose="02020400000000000000" pitchFamily="17" charset="-128"/>
              <a:ea typeface="UD デジタル 教科書体 N-R" panose="02020400000000000000" pitchFamily="17" charset="-128"/>
            </a:endParaRPr>
          </a:p>
          <a:p>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　一次相続</a:t>
            </a:r>
          </a:p>
        </p:txBody>
      </p:sp>
      <p:cxnSp>
        <p:nvCxnSpPr>
          <p:cNvPr id="8" name="直線コネクタ 7">
            <a:extLst>
              <a:ext uri="{FF2B5EF4-FFF2-40B4-BE49-F238E27FC236}">
                <a16:creationId xmlns:a16="http://schemas.microsoft.com/office/drawing/2014/main" id="{08D38EE6-349B-4B27-B356-18D2810040E1}"/>
              </a:ext>
            </a:extLst>
          </p:cNvPr>
          <p:cNvCxnSpPr>
            <a:cxnSpLocks/>
          </p:cNvCxnSpPr>
          <p:nvPr/>
        </p:nvCxnSpPr>
        <p:spPr>
          <a:xfrm>
            <a:off x="770881" y="856971"/>
            <a:ext cx="22186" cy="333476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C8A132B6-4A88-4C5E-92F8-EA65A926F724}"/>
              </a:ext>
            </a:extLst>
          </p:cNvPr>
          <p:cNvCxnSpPr>
            <a:cxnSpLocks/>
          </p:cNvCxnSpPr>
          <p:nvPr/>
        </p:nvCxnSpPr>
        <p:spPr>
          <a:xfrm>
            <a:off x="5200866" y="873247"/>
            <a:ext cx="57682" cy="3318493"/>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16D70501-21BE-4B62-89A0-525D9F084724}"/>
              </a:ext>
            </a:extLst>
          </p:cNvPr>
          <p:cNvSpPr txBox="1"/>
          <p:nvPr/>
        </p:nvSpPr>
        <p:spPr>
          <a:xfrm>
            <a:off x="1348671" y="873247"/>
            <a:ext cx="3275856" cy="400110"/>
          </a:xfrm>
          <a:prstGeom prst="rect">
            <a:avLst/>
          </a:prstGeom>
          <a:noFill/>
        </p:spPr>
        <p:txBody>
          <a:bodyPr wrap="square" rtlCol="0">
            <a:spAutoFit/>
          </a:bodyPr>
          <a:lstStyle/>
          <a:p>
            <a:pPr algn="ctr"/>
            <a:r>
              <a:rPr kumimoji="1" lang="ja-JP" altLang="en-US" sz="2000" b="1" dirty="0">
                <a:latin typeface="UD デジタル 教科書体 N-R" panose="02020400000000000000" pitchFamily="17" charset="-128"/>
                <a:ea typeface="UD デジタル 教科書体 N-R" panose="02020400000000000000" pitchFamily="17" charset="-128"/>
              </a:rPr>
              <a:t>生前の財産管理</a:t>
            </a:r>
          </a:p>
        </p:txBody>
      </p:sp>
      <p:cxnSp>
        <p:nvCxnSpPr>
          <p:cNvPr id="15" name="直線コネクタ 14">
            <a:extLst>
              <a:ext uri="{FF2B5EF4-FFF2-40B4-BE49-F238E27FC236}">
                <a16:creationId xmlns:a16="http://schemas.microsoft.com/office/drawing/2014/main" id="{3A67B16E-AF32-492A-B1BC-BB6984BA9611}"/>
              </a:ext>
            </a:extLst>
          </p:cNvPr>
          <p:cNvCxnSpPr>
            <a:cxnSpLocks/>
          </p:cNvCxnSpPr>
          <p:nvPr/>
        </p:nvCxnSpPr>
        <p:spPr>
          <a:xfrm>
            <a:off x="2987332" y="1527575"/>
            <a:ext cx="41434" cy="26641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6B91EC82-074C-4BAC-BC17-A0379C5A0B4B}"/>
              </a:ext>
            </a:extLst>
          </p:cNvPr>
          <p:cNvSpPr/>
          <p:nvPr/>
        </p:nvSpPr>
        <p:spPr>
          <a:xfrm>
            <a:off x="3293616" y="2929631"/>
            <a:ext cx="1610553" cy="40171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認知症発生</a:t>
            </a:r>
          </a:p>
        </p:txBody>
      </p:sp>
      <p:cxnSp>
        <p:nvCxnSpPr>
          <p:cNvPr id="24" name="直線コネクタ 23">
            <a:extLst>
              <a:ext uri="{FF2B5EF4-FFF2-40B4-BE49-F238E27FC236}">
                <a16:creationId xmlns:a16="http://schemas.microsoft.com/office/drawing/2014/main" id="{00FD1F5E-D68F-486D-A626-A308EA228C90}"/>
              </a:ext>
            </a:extLst>
          </p:cNvPr>
          <p:cNvCxnSpPr>
            <a:cxnSpLocks/>
          </p:cNvCxnSpPr>
          <p:nvPr/>
        </p:nvCxnSpPr>
        <p:spPr>
          <a:xfrm>
            <a:off x="7429145" y="1574298"/>
            <a:ext cx="65100" cy="261744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77FAE100-EE09-4545-933C-38B9010BFCE7}"/>
              </a:ext>
            </a:extLst>
          </p:cNvPr>
          <p:cNvSpPr txBox="1"/>
          <p:nvPr/>
        </p:nvSpPr>
        <p:spPr>
          <a:xfrm>
            <a:off x="5638075" y="856971"/>
            <a:ext cx="3275856" cy="707886"/>
          </a:xfrm>
          <a:prstGeom prst="rect">
            <a:avLst/>
          </a:prstGeom>
          <a:noFill/>
        </p:spPr>
        <p:txBody>
          <a:bodyPr wrap="square" rtlCol="0">
            <a:spAutoFit/>
          </a:bodyPr>
          <a:lstStyle/>
          <a:p>
            <a:pPr algn="ctr"/>
            <a:r>
              <a:rPr kumimoji="1" lang="ja-JP" altLang="en-US" sz="2000" b="1" dirty="0">
                <a:latin typeface="UD デジタル 教科書体 N-R" panose="02020400000000000000" pitchFamily="17" charset="-128"/>
                <a:ea typeface="UD デジタル 教科書体 N-R" panose="02020400000000000000" pitchFamily="17" charset="-128"/>
              </a:rPr>
              <a:t>相続開始後の資産承継・</a:t>
            </a:r>
            <a:endParaRPr kumimoji="1" lang="en-US" altLang="ja-JP" sz="2000" b="1" dirty="0">
              <a:latin typeface="UD デジタル 教科書体 N-R" panose="02020400000000000000" pitchFamily="17" charset="-128"/>
              <a:ea typeface="UD デジタル 教科書体 N-R" panose="02020400000000000000" pitchFamily="17" charset="-128"/>
            </a:endParaRPr>
          </a:p>
          <a:p>
            <a:pPr algn="ctr"/>
            <a:r>
              <a:rPr kumimoji="1" lang="ja-JP" altLang="en-US" sz="2000" b="1" dirty="0">
                <a:latin typeface="UD デジタル 教科書体 N-R" panose="02020400000000000000" pitchFamily="17" charset="-128"/>
                <a:ea typeface="UD デジタル 教科書体 N-R" panose="02020400000000000000" pitchFamily="17" charset="-128"/>
              </a:rPr>
              <a:t>財産管理</a:t>
            </a:r>
          </a:p>
        </p:txBody>
      </p:sp>
      <p:sp>
        <p:nvSpPr>
          <p:cNvPr id="27" name="正方形/長方形 26">
            <a:extLst>
              <a:ext uri="{FF2B5EF4-FFF2-40B4-BE49-F238E27FC236}">
                <a16:creationId xmlns:a16="http://schemas.microsoft.com/office/drawing/2014/main" id="{E4AC742D-F3A5-4A8C-ABB0-6B5FE77A72A9}"/>
              </a:ext>
            </a:extLst>
          </p:cNvPr>
          <p:cNvSpPr/>
          <p:nvPr/>
        </p:nvSpPr>
        <p:spPr>
          <a:xfrm>
            <a:off x="5523393" y="2922233"/>
            <a:ext cx="1610553" cy="40171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相続開始</a:t>
            </a:r>
          </a:p>
        </p:txBody>
      </p:sp>
      <p:sp>
        <p:nvSpPr>
          <p:cNvPr id="28" name="正方形/長方形 27">
            <a:extLst>
              <a:ext uri="{FF2B5EF4-FFF2-40B4-BE49-F238E27FC236}">
                <a16:creationId xmlns:a16="http://schemas.microsoft.com/office/drawing/2014/main" id="{5F950D68-B9B7-4210-91F9-94AB3D48EA0C}"/>
              </a:ext>
            </a:extLst>
          </p:cNvPr>
          <p:cNvSpPr/>
          <p:nvPr/>
        </p:nvSpPr>
        <p:spPr>
          <a:xfrm>
            <a:off x="7679184" y="2929631"/>
            <a:ext cx="1447067" cy="3943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二次相続</a:t>
            </a:r>
          </a:p>
        </p:txBody>
      </p:sp>
      <p:sp>
        <p:nvSpPr>
          <p:cNvPr id="29" name="正方形/長方形 28">
            <a:extLst>
              <a:ext uri="{FF2B5EF4-FFF2-40B4-BE49-F238E27FC236}">
                <a16:creationId xmlns:a16="http://schemas.microsoft.com/office/drawing/2014/main" id="{33122A6C-58D9-45E6-B4B3-40F76F9F0A62}"/>
              </a:ext>
            </a:extLst>
          </p:cNvPr>
          <p:cNvSpPr/>
          <p:nvPr/>
        </p:nvSpPr>
        <p:spPr>
          <a:xfrm>
            <a:off x="8018018" y="3472650"/>
            <a:ext cx="1447067" cy="3943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三次相続</a:t>
            </a:r>
          </a:p>
        </p:txBody>
      </p:sp>
      <p:sp>
        <p:nvSpPr>
          <p:cNvPr id="30" name="矢印: 右 29">
            <a:extLst>
              <a:ext uri="{FF2B5EF4-FFF2-40B4-BE49-F238E27FC236}">
                <a16:creationId xmlns:a16="http://schemas.microsoft.com/office/drawing/2014/main" id="{BD00AFB9-71BC-42AB-BFB1-EDAF93E87E16}"/>
              </a:ext>
            </a:extLst>
          </p:cNvPr>
          <p:cNvSpPr/>
          <p:nvPr/>
        </p:nvSpPr>
        <p:spPr>
          <a:xfrm>
            <a:off x="793067" y="3909137"/>
            <a:ext cx="8929457" cy="1202938"/>
          </a:xfrm>
          <a:prstGeom prst="rightArrow">
            <a:avLst/>
          </a:prstGeom>
          <a:solidFill>
            <a:srgbClr val="FF99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UD デジタル 教科書体 N-R" panose="02020400000000000000" pitchFamily="17" charset="-128"/>
                <a:ea typeface="UD デジタル 教科書体 N-R" panose="02020400000000000000" pitchFamily="17" charset="-128"/>
              </a:rPr>
              <a:t>　　家　　　族　　　信　　　託</a:t>
            </a:r>
          </a:p>
        </p:txBody>
      </p:sp>
      <p:sp>
        <p:nvSpPr>
          <p:cNvPr id="36" name="正方形/長方形 35">
            <a:extLst>
              <a:ext uri="{FF2B5EF4-FFF2-40B4-BE49-F238E27FC236}">
                <a16:creationId xmlns:a16="http://schemas.microsoft.com/office/drawing/2014/main" id="{1B0A9324-1C82-4F7A-91BB-B9F2911552F6}"/>
              </a:ext>
            </a:extLst>
          </p:cNvPr>
          <p:cNvSpPr/>
          <p:nvPr/>
        </p:nvSpPr>
        <p:spPr>
          <a:xfrm>
            <a:off x="360063" y="2872663"/>
            <a:ext cx="904788" cy="382483"/>
          </a:xfrm>
          <a:prstGeom prst="rect">
            <a:avLst/>
          </a:prstGeom>
          <a:solidFill>
            <a:srgbClr val="99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latin typeface="UD デジタル 教科書体 N-R" panose="02020400000000000000" pitchFamily="17" charset="-128"/>
                <a:ea typeface="UD デジタル 教科書体 N-R" panose="02020400000000000000" pitchFamily="17" charset="-128"/>
              </a:rPr>
              <a:t>現　在</a:t>
            </a:r>
          </a:p>
        </p:txBody>
      </p:sp>
      <p:sp>
        <p:nvSpPr>
          <p:cNvPr id="37" name="テキスト ボックス 36">
            <a:extLst>
              <a:ext uri="{FF2B5EF4-FFF2-40B4-BE49-F238E27FC236}">
                <a16:creationId xmlns:a16="http://schemas.microsoft.com/office/drawing/2014/main" id="{F7EF1FE2-53C0-4ACA-A1CA-26E19CEADF6A}"/>
              </a:ext>
            </a:extLst>
          </p:cNvPr>
          <p:cNvSpPr txBox="1"/>
          <p:nvPr/>
        </p:nvSpPr>
        <p:spPr>
          <a:xfrm>
            <a:off x="571500" y="5204460"/>
            <a:ext cx="8771294" cy="830997"/>
          </a:xfrm>
          <a:prstGeom prst="rect">
            <a:avLst/>
          </a:prstGeom>
          <a:noFill/>
        </p:spPr>
        <p:txBody>
          <a:bodyPr wrap="square" rtlCol="0">
            <a:spAutoFit/>
          </a:bodyPr>
          <a:lstStyle/>
          <a:p>
            <a:r>
              <a:rPr kumimoji="1" lang="ja-JP" altLang="en-US" sz="2400" b="1" dirty="0">
                <a:latin typeface="UD デジタル 教科書体 N-R" panose="02020400000000000000" pitchFamily="17" charset="-128"/>
                <a:ea typeface="UD デジタル 教科書体 N-R" panose="02020400000000000000" pitchFamily="17" charset="-128"/>
              </a:rPr>
              <a:t>家族信託で委任契約と成年後見制度と遺言に機能を持たせることができます。</a:t>
            </a:r>
          </a:p>
        </p:txBody>
      </p:sp>
      <p:sp>
        <p:nvSpPr>
          <p:cNvPr id="7" name="正方形/長方形 6">
            <a:extLst>
              <a:ext uri="{FF2B5EF4-FFF2-40B4-BE49-F238E27FC236}">
                <a16:creationId xmlns:a16="http://schemas.microsoft.com/office/drawing/2014/main" id="{18AB789E-31E8-4054-B0A1-8EA809A99EB3}"/>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9" name="録音したサウンド">
            <a:hlinkClick r:id="" action="ppaction://media"/>
            <a:extLst>
              <a:ext uri="{FF2B5EF4-FFF2-40B4-BE49-F238E27FC236}">
                <a16:creationId xmlns:a16="http://schemas.microsoft.com/office/drawing/2014/main" id="{51292DB6-42F1-4A9C-A818-00487925CD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80845" y="186918"/>
            <a:ext cx="487363" cy="487363"/>
          </a:xfrm>
          <a:prstGeom prst="rect">
            <a:avLst/>
          </a:prstGeom>
        </p:spPr>
      </p:pic>
    </p:spTree>
    <p:extLst>
      <p:ext uri="{BB962C8B-B14F-4D97-AF65-F5344CB8AC3E}">
        <p14:creationId xmlns:p14="http://schemas.microsoft.com/office/powerpoint/2010/main" val="307048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F803294-F039-42F1-9B47-24087F661DE5}"/>
              </a:ext>
            </a:extLst>
          </p:cNvPr>
          <p:cNvSpPr txBox="1"/>
          <p:nvPr/>
        </p:nvSpPr>
        <p:spPr>
          <a:xfrm>
            <a:off x="103605" y="104776"/>
            <a:ext cx="9822441" cy="6617196"/>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１．家族信託とは</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自分で自分の財産管理をできなくなってしまった時に備えて、</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家族に自分の財産の管理や処分をできる権限を信頼できる親族な</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どに与えておき、自己や家族の安定した生活が送れるようにする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契約方法を言います。</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800" b="1" dirty="0">
                <a:latin typeface="UD デジタル 教科書体 N-R" panose="02020400000000000000" pitchFamily="17" charset="-128"/>
                <a:ea typeface="UD デジタル 教科書体 N-R" panose="02020400000000000000" pitchFamily="17" charset="-128"/>
              </a:rPr>
              <a:t>２．家族信託を理解する上で</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800" b="1"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信託と言うと、信託会社または信託銀行等をイメージする人が多</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いと思います。　　</a:t>
            </a: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これらは、「商事信託」と呼ばれる信託報酬を得るため、不特定</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多数を対象に営利目的で継続的に行われる信託業務です。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ここで取り上げるのは「民事信託」（家族信託）で信託報酬を目</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的としないため、信託業法の制限を受けずに信託行為が行えます。</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958BE85F-5492-48C5-86FA-CF033F3BB501}"/>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184897BE-CD7F-4D9D-AF9D-281FBC7A7C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22785" y="69998"/>
            <a:ext cx="487363" cy="487363"/>
          </a:xfrm>
          <a:prstGeom prst="rect">
            <a:avLst/>
          </a:prstGeom>
        </p:spPr>
      </p:pic>
    </p:spTree>
    <p:extLst>
      <p:ext uri="{BB962C8B-B14F-4D97-AF65-F5344CB8AC3E}">
        <p14:creationId xmlns:p14="http://schemas.microsoft.com/office/powerpoint/2010/main" val="3600113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4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FACA76D-6805-4A68-986A-1AE067C26550}"/>
              </a:ext>
            </a:extLst>
          </p:cNvPr>
          <p:cNvSpPr txBox="1"/>
          <p:nvPr/>
        </p:nvSpPr>
        <p:spPr>
          <a:xfrm>
            <a:off x="124287" y="184675"/>
            <a:ext cx="9781713" cy="6463308"/>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３．家族信託の仕組み</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500" b="1" dirty="0">
                <a:latin typeface="UD デジタル 教科書体 N-R" panose="02020400000000000000" pitchFamily="17" charset="-128"/>
                <a:ea typeface="UD デジタル 教科書体 N-R" panose="02020400000000000000" pitchFamily="17" charset="-128"/>
              </a:rPr>
              <a:t>（１）家族信託の当事者</a:t>
            </a:r>
            <a:endParaRPr kumimoji="1" lang="en-US" altLang="ja-JP" sz="25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家族信託では「</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委託者</a:t>
            </a:r>
            <a:r>
              <a:rPr lang="ja-JP" altLang="en-US" sz="2400" b="1" dirty="0">
                <a:latin typeface="UD デジタル 教科書体 N-R" panose="02020400000000000000" pitchFamily="17" charset="-128"/>
                <a:ea typeface="UD デジタル 教科書体 N-R" panose="02020400000000000000" pitchFamily="17" charset="-128"/>
              </a:rPr>
              <a:t>」、「</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受託者</a:t>
            </a:r>
            <a:r>
              <a:rPr lang="ja-JP" altLang="en-US" sz="2400" b="1" dirty="0">
                <a:latin typeface="UD デジタル 教科書体 N-R" panose="02020400000000000000" pitchFamily="17" charset="-128"/>
                <a:ea typeface="UD デジタル 教科書体 N-R" panose="02020400000000000000" pitchFamily="17" charset="-128"/>
              </a:rPr>
              <a:t>」、「</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受益者</a:t>
            </a:r>
            <a:r>
              <a:rPr lang="ja-JP" altLang="en-US" sz="2400" b="1" dirty="0">
                <a:latin typeface="UD デジタル 教科書体 N-R" panose="02020400000000000000" pitchFamily="17" charset="-128"/>
                <a:ea typeface="UD デジタル 教科書体 N-R" panose="02020400000000000000" pitchFamily="17" charset="-128"/>
              </a:rPr>
              <a:t>」の</a:t>
            </a:r>
            <a:r>
              <a:rPr lang="en-US" altLang="ja-JP" sz="2400" b="1" dirty="0">
                <a:latin typeface="UD デジタル 教科書体 N-R" panose="02020400000000000000" pitchFamily="17" charset="-128"/>
                <a:ea typeface="UD デジタル 教科書体 N-R" panose="02020400000000000000" pitchFamily="17" charset="-128"/>
              </a:rPr>
              <a:t>3</a:t>
            </a:r>
            <a:r>
              <a:rPr lang="ja-JP" altLang="en-US" sz="2400" b="1" dirty="0">
                <a:latin typeface="UD デジタル 教科書体 N-R" panose="02020400000000000000" pitchFamily="17" charset="-128"/>
                <a:ea typeface="UD デジタル 教科書体 N-R" panose="02020400000000000000" pitchFamily="17" charset="-128"/>
              </a:rPr>
              <a:t>者が</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当事者となります。</a:t>
            </a:r>
          </a:p>
          <a:p>
            <a:r>
              <a:rPr lang="ja-JP" altLang="en-US" sz="2400" b="1" dirty="0">
                <a:latin typeface="UD デジタル 教科書体 N-R" panose="02020400000000000000" pitchFamily="17" charset="-128"/>
                <a:ea typeface="UD デジタル 教科書体 N-R" panose="02020400000000000000" pitchFamily="17" charset="-128"/>
              </a:rPr>
              <a:t>　　　　財産の所有者である委託者が</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遺言や信託契約</a:t>
            </a:r>
            <a:r>
              <a:rPr lang="ja-JP" altLang="en-US" sz="2400" b="1" dirty="0">
                <a:latin typeface="UD デジタル 教科書体 N-R" panose="02020400000000000000" pitchFamily="17" charset="-128"/>
                <a:ea typeface="UD デジタル 教科書体 N-R" panose="02020400000000000000" pitchFamily="17" charset="-128"/>
              </a:rPr>
              <a:t>によって</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受託者</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に財産の管理処分の権限を与え、最終的に</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受益者</a:t>
            </a:r>
            <a:r>
              <a:rPr lang="ja-JP" altLang="en-US" sz="2400" b="1" dirty="0">
                <a:latin typeface="UD デジタル 教科書体 N-R" panose="02020400000000000000" pitchFamily="17" charset="-128"/>
                <a:ea typeface="UD デジタル 教科書体 N-R" panose="02020400000000000000" pitchFamily="17" charset="-128"/>
              </a:rPr>
              <a:t>が財産からの</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収益を受け取れるようにする形が一般的です。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実際は、委託者自身が受益者となる場合がことが多いことも</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特徴です。</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500" b="1" dirty="0">
                <a:latin typeface="UD デジタル 教科書体 N-R" panose="02020400000000000000" pitchFamily="17" charset="-128"/>
                <a:ea typeface="UD デジタル 教科書体 N-R" panose="02020400000000000000" pitchFamily="17" charset="-128"/>
              </a:rPr>
              <a:t>　（２）当事者間の関係</a:t>
            </a:r>
            <a:endParaRPr kumimoji="1" lang="en-US" altLang="ja-JP" sz="25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委託者と受益者が同じ場合（</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自益信託</a:t>
            </a:r>
            <a:r>
              <a:rPr kumimoji="1" lang="ja-JP" altLang="en-US" sz="2400" b="1" dirty="0">
                <a:latin typeface="UD デジタル 教科書体 N-R" panose="02020400000000000000" pitchFamily="17" charset="-128"/>
                <a:ea typeface="UD デジタル 教科書体 N-R" panose="02020400000000000000" pitchFamily="17" charset="-128"/>
              </a:rPr>
              <a:t>）</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委託者と受益者が異なる場合（</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他益信託</a:t>
            </a:r>
            <a:r>
              <a:rPr kumimoji="1" lang="ja-JP" altLang="en-US" sz="2400" b="1" dirty="0">
                <a:latin typeface="UD デジタル 教科書体 N-R" panose="02020400000000000000" pitchFamily="17" charset="-128"/>
                <a:ea typeface="UD デジタル 教科書体 N-R" panose="02020400000000000000" pitchFamily="17" charset="-128"/>
              </a:rPr>
              <a:t>）</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　委託者と受託者が同じ場合（</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自己信託・信託宣言</a:t>
            </a:r>
            <a:r>
              <a:rPr kumimoji="1" lang="ja-JP" altLang="en-US" sz="2400" b="1" dirty="0">
                <a:latin typeface="UD デジタル 教科書体 N-R" panose="02020400000000000000" pitchFamily="17" charset="-128"/>
                <a:ea typeface="UD デジタル 教科書体 N-R" panose="02020400000000000000" pitchFamily="17" charset="-128"/>
              </a:rPr>
              <a:t>）</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096AFE78-CA73-402C-B3A9-427039390039}"/>
              </a:ext>
            </a:extLst>
          </p:cNvPr>
          <p:cNvSpPr/>
          <p:nvPr/>
        </p:nvSpPr>
        <p:spPr>
          <a:xfrm>
            <a:off x="341120" y="6461367"/>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54DF2426-0CEE-4B7F-8A86-8BFBAEC836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33490" y="88856"/>
            <a:ext cx="487363" cy="487363"/>
          </a:xfrm>
          <a:prstGeom prst="rect">
            <a:avLst/>
          </a:prstGeom>
        </p:spPr>
      </p:pic>
    </p:spTree>
    <p:extLst>
      <p:ext uri="{BB962C8B-B14F-4D97-AF65-F5344CB8AC3E}">
        <p14:creationId xmlns:p14="http://schemas.microsoft.com/office/powerpoint/2010/main" val="331675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3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5389882A-7725-4821-9A12-1B900ECC41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8765" y="1357849"/>
            <a:ext cx="1367508" cy="1157192"/>
          </a:xfrm>
          <a:prstGeom prst="rect">
            <a:avLst/>
          </a:prstGeom>
        </p:spPr>
      </p:pic>
      <p:pic>
        <p:nvPicPr>
          <p:cNvPr id="3" name="図 2">
            <a:extLst>
              <a:ext uri="{FF2B5EF4-FFF2-40B4-BE49-F238E27FC236}">
                <a16:creationId xmlns:a16="http://schemas.microsoft.com/office/drawing/2014/main" id="{194AC54C-F9DA-42D5-AF40-4F7F9AE69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674" y="1267172"/>
            <a:ext cx="1271874" cy="1140404"/>
          </a:xfrm>
          <a:prstGeom prst="rect">
            <a:avLst/>
          </a:prstGeom>
        </p:spPr>
      </p:pic>
      <p:pic>
        <p:nvPicPr>
          <p:cNvPr id="4" name="図 3">
            <a:extLst>
              <a:ext uri="{FF2B5EF4-FFF2-40B4-BE49-F238E27FC236}">
                <a16:creationId xmlns:a16="http://schemas.microsoft.com/office/drawing/2014/main" id="{BD42EBCF-327E-484E-9379-FB8521163B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1796" y="1422765"/>
            <a:ext cx="1304878" cy="1140403"/>
          </a:xfrm>
          <a:prstGeom prst="rect">
            <a:avLst/>
          </a:prstGeom>
        </p:spPr>
      </p:pic>
      <p:pic>
        <p:nvPicPr>
          <p:cNvPr id="5" name="図 4">
            <a:extLst>
              <a:ext uri="{FF2B5EF4-FFF2-40B4-BE49-F238E27FC236}">
                <a16:creationId xmlns:a16="http://schemas.microsoft.com/office/drawing/2014/main" id="{81CF7780-A51A-4701-A9AE-458B0A53A1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1517" y="3844886"/>
            <a:ext cx="887840" cy="890519"/>
          </a:xfrm>
          <a:prstGeom prst="rect">
            <a:avLst/>
          </a:prstGeom>
        </p:spPr>
      </p:pic>
      <p:pic>
        <p:nvPicPr>
          <p:cNvPr id="6" name="図 5">
            <a:extLst>
              <a:ext uri="{FF2B5EF4-FFF2-40B4-BE49-F238E27FC236}">
                <a16:creationId xmlns:a16="http://schemas.microsoft.com/office/drawing/2014/main" id="{0139A344-2F26-4A77-A9E5-9617CF529B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0962" y="3796315"/>
            <a:ext cx="1123008" cy="987659"/>
          </a:xfrm>
          <a:prstGeom prst="rect">
            <a:avLst/>
          </a:prstGeom>
        </p:spPr>
      </p:pic>
      <p:pic>
        <p:nvPicPr>
          <p:cNvPr id="7" name="図 6">
            <a:extLst>
              <a:ext uri="{FF2B5EF4-FFF2-40B4-BE49-F238E27FC236}">
                <a16:creationId xmlns:a16="http://schemas.microsoft.com/office/drawing/2014/main" id="{3294F061-4F09-45CF-82AE-ACB4413D26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3486" y="3954327"/>
            <a:ext cx="887840" cy="844759"/>
          </a:xfrm>
          <a:prstGeom prst="rect">
            <a:avLst/>
          </a:prstGeom>
        </p:spPr>
      </p:pic>
      <p:sp>
        <p:nvSpPr>
          <p:cNvPr id="8" name="テキスト ボックス 7">
            <a:extLst>
              <a:ext uri="{FF2B5EF4-FFF2-40B4-BE49-F238E27FC236}">
                <a16:creationId xmlns:a16="http://schemas.microsoft.com/office/drawing/2014/main" id="{68165219-81D8-4ACC-91FF-A5AD800268E1}"/>
              </a:ext>
            </a:extLst>
          </p:cNvPr>
          <p:cNvSpPr txBox="1"/>
          <p:nvPr/>
        </p:nvSpPr>
        <p:spPr>
          <a:xfrm>
            <a:off x="739852" y="2556338"/>
            <a:ext cx="1449315" cy="461665"/>
          </a:xfrm>
          <a:prstGeom prst="rect">
            <a:avLst/>
          </a:prstGeom>
          <a:noFill/>
        </p:spPr>
        <p:txBody>
          <a:bodyPr wrap="square" rtlCol="0">
            <a:spAutoFit/>
          </a:bodyPr>
          <a:lstStyle/>
          <a:p>
            <a:r>
              <a:rPr kumimoji="1" lang="ja-JP" altLang="en-US" sz="2400" b="1" dirty="0"/>
              <a:t>委託者</a:t>
            </a:r>
          </a:p>
        </p:txBody>
      </p:sp>
      <p:sp>
        <p:nvSpPr>
          <p:cNvPr id="9" name="テキスト ボックス 8">
            <a:extLst>
              <a:ext uri="{FF2B5EF4-FFF2-40B4-BE49-F238E27FC236}">
                <a16:creationId xmlns:a16="http://schemas.microsoft.com/office/drawing/2014/main" id="{D75DCE50-1A32-49E9-892A-95CB7FE56A80}"/>
              </a:ext>
            </a:extLst>
          </p:cNvPr>
          <p:cNvSpPr txBox="1"/>
          <p:nvPr/>
        </p:nvSpPr>
        <p:spPr>
          <a:xfrm>
            <a:off x="4068453" y="2531688"/>
            <a:ext cx="1206508" cy="461665"/>
          </a:xfrm>
          <a:prstGeom prst="rect">
            <a:avLst/>
          </a:prstGeom>
          <a:noFill/>
        </p:spPr>
        <p:txBody>
          <a:bodyPr wrap="square" rtlCol="0">
            <a:spAutoFit/>
          </a:bodyPr>
          <a:lstStyle/>
          <a:p>
            <a:r>
              <a:rPr kumimoji="1" lang="ja-JP" altLang="en-US" sz="2400" b="1" dirty="0"/>
              <a:t>受託者</a:t>
            </a:r>
          </a:p>
        </p:txBody>
      </p:sp>
      <p:sp>
        <p:nvSpPr>
          <p:cNvPr id="10" name="テキスト ボックス 9">
            <a:extLst>
              <a:ext uri="{FF2B5EF4-FFF2-40B4-BE49-F238E27FC236}">
                <a16:creationId xmlns:a16="http://schemas.microsoft.com/office/drawing/2014/main" id="{9AA88DB6-DF60-43B2-BA2A-8FE763612A25}"/>
              </a:ext>
            </a:extLst>
          </p:cNvPr>
          <p:cNvSpPr txBox="1"/>
          <p:nvPr/>
        </p:nvSpPr>
        <p:spPr>
          <a:xfrm>
            <a:off x="7888329" y="2675069"/>
            <a:ext cx="1389026" cy="461665"/>
          </a:xfrm>
          <a:prstGeom prst="rect">
            <a:avLst/>
          </a:prstGeom>
          <a:noFill/>
        </p:spPr>
        <p:txBody>
          <a:bodyPr wrap="square" rtlCol="0">
            <a:spAutoFit/>
          </a:bodyPr>
          <a:lstStyle/>
          <a:p>
            <a:r>
              <a:rPr kumimoji="1" lang="ja-JP" altLang="en-US" sz="2400" b="1" dirty="0"/>
              <a:t>受益者</a:t>
            </a:r>
          </a:p>
        </p:txBody>
      </p:sp>
      <p:cxnSp>
        <p:nvCxnSpPr>
          <p:cNvPr id="11" name="直線矢印コネクタ 10">
            <a:extLst>
              <a:ext uri="{FF2B5EF4-FFF2-40B4-BE49-F238E27FC236}">
                <a16:creationId xmlns:a16="http://schemas.microsoft.com/office/drawing/2014/main" id="{A24436C0-95C3-4542-8C89-72747D54FA00}"/>
              </a:ext>
            </a:extLst>
          </p:cNvPr>
          <p:cNvCxnSpPr>
            <a:cxnSpLocks/>
          </p:cNvCxnSpPr>
          <p:nvPr/>
        </p:nvCxnSpPr>
        <p:spPr>
          <a:xfrm>
            <a:off x="1929548" y="2317177"/>
            <a:ext cx="2138905" cy="0"/>
          </a:xfrm>
          <a:prstGeom prst="straightConnector1">
            <a:avLst/>
          </a:prstGeom>
          <a:ln w="7620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4953D0F7-5CE2-4508-B9D5-C412C6B9BFE5}"/>
              </a:ext>
            </a:extLst>
          </p:cNvPr>
          <p:cNvCxnSpPr>
            <a:cxnSpLocks/>
          </p:cNvCxnSpPr>
          <p:nvPr/>
        </p:nvCxnSpPr>
        <p:spPr>
          <a:xfrm>
            <a:off x="5303440" y="2454489"/>
            <a:ext cx="2510781" cy="17010"/>
          </a:xfrm>
          <a:prstGeom prst="straightConnector1">
            <a:avLst/>
          </a:prstGeom>
          <a:ln w="698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C32B2F6F-135F-4FC4-83E5-C0F6A33269A5}"/>
              </a:ext>
            </a:extLst>
          </p:cNvPr>
          <p:cNvCxnSpPr>
            <a:cxnSpLocks/>
          </p:cNvCxnSpPr>
          <p:nvPr/>
        </p:nvCxnSpPr>
        <p:spPr>
          <a:xfrm flipH="1">
            <a:off x="5235143" y="2102341"/>
            <a:ext cx="2491994" cy="0"/>
          </a:xfrm>
          <a:prstGeom prst="straightConnector1">
            <a:avLst/>
          </a:prstGeom>
          <a:ln w="698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矢印: V 字型 13">
            <a:extLst>
              <a:ext uri="{FF2B5EF4-FFF2-40B4-BE49-F238E27FC236}">
                <a16:creationId xmlns:a16="http://schemas.microsoft.com/office/drawing/2014/main" id="{10C8C910-CCDF-495D-9EAF-A0B80B0DC757}"/>
              </a:ext>
            </a:extLst>
          </p:cNvPr>
          <p:cNvSpPr/>
          <p:nvPr/>
        </p:nvSpPr>
        <p:spPr>
          <a:xfrm rot="2144449">
            <a:off x="1578564" y="3466521"/>
            <a:ext cx="2156437" cy="471745"/>
          </a:xfrm>
          <a:prstGeom prst="notchedRightArrow">
            <a:avLst>
              <a:gd name="adj1" fmla="val 5971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EE640BB2-7A4E-4041-AE08-CF31C30D5C11}"/>
              </a:ext>
            </a:extLst>
          </p:cNvPr>
          <p:cNvSpPr txBox="1"/>
          <p:nvPr/>
        </p:nvSpPr>
        <p:spPr>
          <a:xfrm>
            <a:off x="1879103" y="1617677"/>
            <a:ext cx="2497025" cy="461665"/>
          </a:xfrm>
          <a:prstGeom prst="rect">
            <a:avLst/>
          </a:prstGeom>
          <a:noFill/>
        </p:spPr>
        <p:txBody>
          <a:bodyPr wrap="square" rtlCol="0">
            <a:spAutoFit/>
          </a:bodyPr>
          <a:lstStyle/>
          <a:p>
            <a:r>
              <a:rPr kumimoji="1" lang="ja-JP" altLang="en-US" sz="2400" b="1" dirty="0">
                <a:solidFill>
                  <a:srgbClr val="FF0000"/>
                </a:solidFill>
              </a:rPr>
              <a:t>遺言・信託契約</a:t>
            </a:r>
          </a:p>
        </p:txBody>
      </p:sp>
      <p:sp>
        <p:nvSpPr>
          <p:cNvPr id="16" name="テキスト ボックス 15">
            <a:extLst>
              <a:ext uri="{FF2B5EF4-FFF2-40B4-BE49-F238E27FC236}">
                <a16:creationId xmlns:a16="http://schemas.microsoft.com/office/drawing/2014/main" id="{D3A7097F-6269-4038-853D-6008D525CE7C}"/>
              </a:ext>
            </a:extLst>
          </p:cNvPr>
          <p:cNvSpPr txBox="1"/>
          <p:nvPr/>
        </p:nvSpPr>
        <p:spPr>
          <a:xfrm>
            <a:off x="5933205" y="1558576"/>
            <a:ext cx="1367508" cy="461665"/>
          </a:xfrm>
          <a:prstGeom prst="rect">
            <a:avLst/>
          </a:prstGeom>
          <a:noFill/>
        </p:spPr>
        <p:txBody>
          <a:bodyPr wrap="square" rtlCol="0">
            <a:spAutoFit/>
          </a:bodyPr>
          <a:lstStyle/>
          <a:p>
            <a:r>
              <a:rPr kumimoji="1" lang="ja-JP" altLang="en-US" sz="2400" b="1" dirty="0"/>
              <a:t>監督権</a:t>
            </a:r>
          </a:p>
        </p:txBody>
      </p:sp>
      <p:sp>
        <p:nvSpPr>
          <p:cNvPr id="17" name="テキスト ボックス 16">
            <a:extLst>
              <a:ext uri="{FF2B5EF4-FFF2-40B4-BE49-F238E27FC236}">
                <a16:creationId xmlns:a16="http://schemas.microsoft.com/office/drawing/2014/main" id="{6C742130-8B66-49BC-8308-D1A8F12F125C}"/>
              </a:ext>
            </a:extLst>
          </p:cNvPr>
          <p:cNvSpPr txBox="1"/>
          <p:nvPr/>
        </p:nvSpPr>
        <p:spPr>
          <a:xfrm>
            <a:off x="5940656" y="2571582"/>
            <a:ext cx="1151914" cy="461665"/>
          </a:xfrm>
          <a:prstGeom prst="rect">
            <a:avLst/>
          </a:prstGeom>
          <a:noFill/>
        </p:spPr>
        <p:txBody>
          <a:bodyPr wrap="square" rtlCol="0">
            <a:spAutoFit/>
          </a:bodyPr>
          <a:lstStyle/>
          <a:p>
            <a:r>
              <a:rPr kumimoji="1" lang="ja-JP" altLang="en-US" sz="2400" b="1" dirty="0"/>
              <a:t>受益権</a:t>
            </a:r>
          </a:p>
        </p:txBody>
      </p:sp>
      <p:cxnSp>
        <p:nvCxnSpPr>
          <p:cNvPr id="18" name="直線コネクタ 17">
            <a:extLst>
              <a:ext uri="{FF2B5EF4-FFF2-40B4-BE49-F238E27FC236}">
                <a16:creationId xmlns:a16="http://schemas.microsoft.com/office/drawing/2014/main" id="{EBCA4628-8FCA-412C-9CA7-2029885C7B1F}"/>
              </a:ext>
            </a:extLst>
          </p:cNvPr>
          <p:cNvCxnSpPr>
            <a:cxnSpLocks/>
          </p:cNvCxnSpPr>
          <p:nvPr/>
        </p:nvCxnSpPr>
        <p:spPr>
          <a:xfrm>
            <a:off x="4611072" y="3156502"/>
            <a:ext cx="0" cy="797825"/>
          </a:xfrm>
          <a:prstGeom prst="line">
            <a:avLst/>
          </a:prstGeom>
          <a:ln w="635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5A05F4E1-D4D0-4742-BF09-A4FF86E91367}"/>
              </a:ext>
            </a:extLst>
          </p:cNvPr>
          <p:cNvSpPr txBox="1"/>
          <p:nvPr/>
        </p:nvSpPr>
        <p:spPr>
          <a:xfrm>
            <a:off x="4302346" y="4724230"/>
            <a:ext cx="1811393" cy="461665"/>
          </a:xfrm>
          <a:prstGeom prst="rect">
            <a:avLst/>
          </a:prstGeom>
          <a:noFill/>
        </p:spPr>
        <p:txBody>
          <a:bodyPr wrap="square" rtlCol="0">
            <a:spAutoFit/>
          </a:bodyPr>
          <a:lstStyle/>
          <a:p>
            <a:r>
              <a:rPr kumimoji="1" lang="ja-JP" altLang="en-US" sz="2400" b="1" dirty="0"/>
              <a:t>信託財産</a:t>
            </a:r>
          </a:p>
        </p:txBody>
      </p:sp>
      <p:sp>
        <p:nvSpPr>
          <p:cNvPr id="20" name="テキスト ボックス 19">
            <a:extLst>
              <a:ext uri="{FF2B5EF4-FFF2-40B4-BE49-F238E27FC236}">
                <a16:creationId xmlns:a16="http://schemas.microsoft.com/office/drawing/2014/main" id="{650B113C-E69C-4A9E-8CB7-490182D47DFD}"/>
              </a:ext>
            </a:extLst>
          </p:cNvPr>
          <p:cNvSpPr txBox="1"/>
          <p:nvPr/>
        </p:nvSpPr>
        <p:spPr>
          <a:xfrm>
            <a:off x="4705219" y="3278109"/>
            <a:ext cx="1811394" cy="461665"/>
          </a:xfrm>
          <a:prstGeom prst="rect">
            <a:avLst/>
          </a:prstGeom>
          <a:noFill/>
        </p:spPr>
        <p:txBody>
          <a:bodyPr wrap="square" rtlCol="0">
            <a:spAutoFit/>
          </a:bodyPr>
          <a:lstStyle/>
          <a:p>
            <a:r>
              <a:rPr kumimoji="1" lang="ja-JP" altLang="en-US" sz="2400" b="1" dirty="0"/>
              <a:t>管理・処分</a:t>
            </a:r>
          </a:p>
        </p:txBody>
      </p:sp>
      <p:sp>
        <p:nvSpPr>
          <p:cNvPr id="21" name="テキスト ボックス 20">
            <a:extLst>
              <a:ext uri="{FF2B5EF4-FFF2-40B4-BE49-F238E27FC236}">
                <a16:creationId xmlns:a16="http://schemas.microsoft.com/office/drawing/2014/main" id="{DCC85A28-EAC2-4163-B365-83140CF5216A}"/>
              </a:ext>
            </a:extLst>
          </p:cNvPr>
          <p:cNvSpPr txBox="1"/>
          <p:nvPr/>
        </p:nvSpPr>
        <p:spPr>
          <a:xfrm>
            <a:off x="435204" y="5202615"/>
            <a:ext cx="9330965" cy="1107996"/>
          </a:xfrm>
          <a:prstGeom prst="rect">
            <a:avLst/>
          </a:prstGeom>
          <a:noFill/>
        </p:spPr>
        <p:txBody>
          <a:bodyPr wrap="square" rtlCol="0">
            <a:spAutoFit/>
          </a:bodyPr>
          <a:lstStyle/>
          <a:p>
            <a:r>
              <a:rPr kumimoji="1" lang="ja-JP" altLang="en-US" sz="2200" b="1" dirty="0">
                <a:latin typeface="UD デジタル 教科書体 N-R" panose="02020400000000000000" pitchFamily="17" charset="-128"/>
                <a:ea typeface="UD デジタル 教科書体 N-R" panose="02020400000000000000" pitchFamily="17" charset="-128"/>
              </a:rPr>
              <a:t>◆　委託者　財産の所有者、財産を預ける人</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受託者　財産を預かり、管理・処分する人</a:t>
            </a:r>
            <a:endParaRPr kumimoji="1" lang="en-US" altLang="ja-JP" sz="2200" b="1" dirty="0">
              <a:latin typeface="UD デジタル 教科書体 N-R" panose="02020400000000000000" pitchFamily="17" charset="-128"/>
              <a:ea typeface="UD デジタル 教科書体 N-R" panose="02020400000000000000" pitchFamily="17" charset="-128"/>
            </a:endParaRPr>
          </a:p>
          <a:p>
            <a:r>
              <a:rPr kumimoji="1" lang="ja-JP" altLang="en-US" sz="2200" b="1" dirty="0">
                <a:latin typeface="UD デジタル 教科書体 N-R" panose="02020400000000000000" pitchFamily="17" charset="-128"/>
                <a:ea typeface="UD デジタル 教科書体 N-R" panose="02020400000000000000" pitchFamily="17" charset="-128"/>
              </a:rPr>
              <a:t>◆　受益者　財産の運用、処分で利益を得る権利（受益権）を有する人</a:t>
            </a:r>
          </a:p>
        </p:txBody>
      </p:sp>
      <p:sp>
        <p:nvSpPr>
          <p:cNvPr id="22" name="テキスト ボックス 21">
            <a:extLst>
              <a:ext uri="{FF2B5EF4-FFF2-40B4-BE49-F238E27FC236}">
                <a16:creationId xmlns:a16="http://schemas.microsoft.com/office/drawing/2014/main" id="{8537ED99-E7DD-441C-A6A4-BC1C8DECDE6A}"/>
              </a:ext>
            </a:extLst>
          </p:cNvPr>
          <p:cNvSpPr txBox="1"/>
          <p:nvPr/>
        </p:nvSpPr>
        <p:spPr>
          <a:xfrm>
            <a:off x="2663430" y="3097396"/>
            <a:ext cx="1300425" cy="461665"/>
          </a:xfrm>
          <a:prstGeom prst="rect">
            <a:avLst/>
          </a:prstGeom>
          <a:noFill/>
        </p:spPr>
        <p:txBody>
          <a:bodyPr wrap="square" rtlCol="0">
            <a:spAutoFit/>
          </a:bodyPr>
          <a:lstStyle/>
          <a:p>
            <a:r>
              <a:rPr kumimoji="1" lang="ja-JP" altLang="en-US" sz="2400" b="1" dirty="0"/>
              <a:t>移転</a:t>
            </a:r>
          </a:p>
        </p:txBody>
      </p:sp>
      <p:sp>
        <p:nvSpPr>
          <p:cNvPr id="27" name="テキスト ボックス 26">
            <a:extLst>
              <a:ext uri="{FF2B5EF4-FFF2-40B4-BE49-F238E27FC236}">
                <a16:creationId xmlns:a16="http://schemas.microsoft.com/office/drawing/2014/main" id="{6573A75E-8798-423E-9F42-434CA5F0D642}"/>
              </a:ext>
            </a:extLst>
          </p:cNvPr>
          <p:cNvSpPr txBox="1"/>
          <p:nvPr/>
        </p:nvSpPr>
        <p:spPr>
          <a:xfrm>
            <a:off x="202706" y="117917"/>
            <a:ext cx="9703294" cy="954107"/>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４．自益信託のイメージ</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800" b="1"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委託者と受益者が同じ場合（</a:t>
            </a:r>
            <a:r>
              <a:rPr kumimoji="1"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自益信託</a:t>
            </a:r>
            <a:r>
              <a:rPr kumimoji="1" lang="ja-JP" altLang="en-US" sz="2400" b="1" dirty="0">
                <a:latin typeface="UD デジタル 教科書体 N-R" panose="02020400000000000000" pitchFamily="17" charset="-128"/>
                <a:ea typeface="UD デジタル 教科書体 N-R" panose="02020400000000000000" pitchFamily="17" charset="-128"/>
              </a:rPr>
              <a:t>）</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23" name="テキスト ボックス 22">
            <a:extLst>
              <a:ext uri="{FF2B5EF4-FFF2-40B4-BE49-F238E27FC236}">
                <a16:creationId xmlns:a16="http://schemas.microsoft.com/office/drawing/2014/main" id="{4C99CFA2-E386-41F1-B76D-77D8FC910F0E}"/>
              </a:ext>
            </a:extLst>
          </p:cNvPr>
          <p:cNvSpPr txBox="1"/>
          <p:nvPr/>
        </p:nvSpPr>
        <p:spPr>
          <a:xfrm>
            <a:off x="1042890" y="1062729"/>
            <a:ext cx="960599" cy="400110"/>
          </a:xfrm>
          <a:prstGeom prst="rect">
            <a:avLst/>
          </a:prstGeom>
          <a:noFill/>
        </p:spPr>
        <p:txBody>
          <a:bodyPr wrap="square" rtlCol="0">
            <a:spAutoFit/>
          </a:bodyPr>
          <a:lstStyle/>
          <a:p>
            <a:r>
              <a:rPr kumimoji="1" lang="ja-JP" altLang="en-US" sz="2000" dirty="0"/>
              <a:t>父</a:t>
            </a:r>
          </a:p>
        </p:txBody>
      </p:sp>
      <p:sp>
        <p:nvSpPr>
          <p:cNvPr id="26" name="テキスト ボックス 25">
            <a:extLst>
              <a:ext uri="{FF2B5EF4-FFF2-40B4-BE49-F238E27FC236}">
                <a16:creationId xmlns:a16="http://schemas.microsoft.com/office/drawing/2014/main" id="{33CB9B1E-CFCE-4EB5-808B-095F1D47C369}"/>
              </a:ext>
            </a:extLst>
          </p:cNvPr>
          <p:cNvSpPr txBox="1"/>
          <p:nvPr/>
        </p:nvSpPr>
        <p:spPr>
          <a:xfrm>
            <a:off x="4369741" y="1020023"/>
            <a:ext cx="960599" cy="400110"/>
          </a:xfrm>
          <a:prstGeom prst="rect">
            <a:avLst/>
          </a:prstGeom>
          <a:noFill/>
        </p:spPr>
        <p:txBody>
          <a:bodyPr wrap="square" rtlCol="0">
            <a:spAutoFit/>
          </a:bodyPr>
          <a:lstStyle/>
          <a:p>
            <a:r>
              <a:rPr kumimoji="1" lang="ja-JP" altLang="en-US" sz="2000" dirty="0"/>
              <a:t>長男</a:t>
            </a:r>
          </a:p>
        </p:txBody>
      </p:sp>
      <p:sp>
        <p:nvSpPr>
          <p:cNvPr id="28" name="テキスト ボックス 27">
            <a:extLst>
              <a:ext uri="{FF2B5EF4-FFF2-40B4-BE49-F238E27FC236}">
                <a16:creationId xmlns:a16="http://schemas.microsoft.com/office/drawing/2014/main" id="{B1CE70FB-7D24-452F-B68D-E05AD742EEC2}"/>
              </a:ext>
            </a:extLst>
          </p:cNvPr>
          <p:cNvSpPr txBox="1"/>
          <p:nvPr/>
        </p:nvSpPr>
        <p:spPr>
          <a:xfrm>
            <a:off x="8246539" y="1186848"/>
            <a:ext cx="960599" cy="400110"/>
          </a:xfrm>
          <a:prstGeom prst="rect">
            <a:avLst/>
          </a:prstGeom>
          <a:noFill/>
        </p:spPr>
        <p:txBody>
          <a:bodyPr wrap="square" rtlCol="0">
            <a:spAutoFit/>
          </a:bodyPr>
          <a:lstStyle/>
          <a:p>
            <a:r>
              <a:rPr kumimoji="1" lang="ja-JP" altLang="en-US" sz="2000" dirty="0"/>
              <a:t>父</a:t>
            </a:r>
          </a:p>
        </p:txBody>
      </p:sp>
      <p:sp>
        <p:nvSpPr>
          <p:cNvPr id="25" name="正方形/長方形 24">
            <a:extLst>
              <a:ext uri="{FF2B5EF4-FFF2-40B4-BE49-F238E27FC236}">
                <a16:creationId xmlns:a16="http://schemas.microsoft.com/office/drawing/2014/main" id="{0A66256B-EB3B-4FB9-96DE-EE4D7B44FC44}"/>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24" name="録音したサウンド">
            <a:hlinkClick r:id="" action="ppaction://media"/>
            <a:extLst>
              <a:ext uri="{FF2B5EF4-FFF2-40B4-BE49-F238E27FC236}">
                <a16:creationId xmlns:a16="http://schemas.microsoft.com/office/drawing/2014/main" id="{B4379BD2-7361-4953-B164-674FCA1FF69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10671" y="26248"/>
            <a:ext cx="487363" cy="487363"/>
          </a:xfrm>
          <a:prstGeom prst="rect">
            <a:avLst/>
          </a:prstGeom>
        </p:spPr>
      </p:pic>
    </p:spTree>
    <p:extLst>
      <p:ext uri="{BB962C8B-B14F-4D97-AF65-F5344CB8AC3E}">
        <p14:creationId xmlns:p14="http://schemas.microsoft.com/office/powerpoint/2010/main" val="379984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989"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A08BE6-AA2C-4CAC-A5F0-58D8C7E2B3E3}"/>
              </a:ext>
            </a:extLst>
          </p:cNvPr>
          <p:cNvSpPr txBox="1"/>
          <p:nvPr/>
        </p:nvSpPr>
        <p:spPr>
          <a:xfrm>
            <a:off x="164431" y="340513"/>
            <a:ext cx="9577137" cy="6494085"/>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５</a:t>
            </a:r>
            <a:r>
              <a:rPr kumimoji="1" lang="en-US" altLang="ja-JP" sz="2800" b="1" dirty="0">
                <a:latin typeface="UD デジタル 教科書体 N-R" panose="02020400000000000000" pitchFamily="17" charset="-128"/>
                <a:ea typeface="UD デジタル 教科書体 N-R" panose="02020400000000000000" pitchFamily="17" charset="-128"/>
              </a:rPr>
              <a:t>.</a:t>
            </a:r>
            <a:r>
              <a:rPr kumimoji="1" lang="ja-JP" altLang="en-US" sz="2800" b="1" dirty="0">
                <a:latin typeface="UD デジタル 教科書体 N-R" panose="02020400000000000000" pitchFamily="17" charset="-128"/>
                <a:ea typeface="UD デジタル 教科書体 N-R" panose="02020400000000000000" pitchFamily="17" charset="-128"/>
              </a:rPr>
              <a:t>信託の方法</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600" b="1" u="sng" dirty="0">
                <a:latin typeface="UD デジタル 教科書体 N-R" panose="02020400000000000000" pitchFamily="17" charset="-128"/>
                <a:ea typeface="UD デジタル 教科書体 N-R" panose="02020400000000000000" pitchFamily="17" charset="-128"/>
              </a:rPr>
              <a:t>（１）契約による信託（信３条１号）</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委託者と受託者が信託契約を締結する方法です。家族信託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を行う場合、一般には、信託契約による方法を利用します。</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600" b="1" u="sng" dirty="0">
                <a:latin typeface="UD デジタル 教科書体 N-R" panose="02020400000000000000" pitchFamily="17" charset="-128"/>
                <a:ea typeface="UD デジタル 教科書体 N-R" panose="02020400000000000000" pitchFamily="17" charset="-128"/>
              </a:rPr>
              <a:t>（２）遺言による信託（信</a:t>
            </a:r>
            <a:r>
              <a:rPr lang="en-US" altLang="ja-JP" sz="2600" b="1" u="sng" dirty="0">
                <a:latin typeface="UD デジタル 教科書体 N-R" panose="02020400000000000000" pitchFamily="17" charset="-128"/>
                <a:ea typeface="UD デジタル 教科書体 N-R" panose="02020400000000000000" pitchFamily="17" charset="-128"/>
              </a:rPr>
              <a:t>3</a:t>
            </a:r>
            <a:r>
              <a:rPr lang="ja-JP" altLang="en-US" sz="2600" b="1" u="sng" dirty="0">
                <a:latin typeface="UD デジタル 教科書体 N-R" panose="02020400000000000000" pitchFamily="17" charset="-128"/>
                <a:ea typeface="UD デジタル 教科書体 N-R" panose="02020400000000000000" pitchFamily="17" charset="-128"/>
              </a:rPr>
              <a:t>条２号）</a:t>
            </a:r>
            <a:endParaRPr lang="en-US" altLang="ja-JP" sz="2600" b="1" u="sng"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委託者が受託者を定めて遺言を書き、委託者の死亡と同時</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に信託を開始させる方法です。</a:t>
            </a:r>
            <a:br>
              <a:rPr lang="ja-JP" altLang="en-US" sz="2400" b="1" dirty="0">
                <a:latin typeface="UD デジタル 教科書体 N-R" panose="02020400000000000000" pitchFamily="17" charset="-128"/>
                <a:ea typeface="UD デジタル 教科書体 N-R" panose="02020400000000000000" pitchFamily="17" charset="-128"/>
              </a:rPr>
            </a:br>
            <a:r>
              <a:rPr lang="ja-JP" altLang="en-US" sz="2400" b="1" dirty="0">
                <a:latin typeface="UD デジタル 教科書体 N-R" panose="02020400000000000000" pitchFamily="17" charset="-128"/>
                <a:ea typeface="UD デジタル 教科書体 N-R" panose="02020400000000000000" pitchFamily="17" charset="-128"/>
              </a:rPr>
              <a:t>　　　　遺言は遺言者の一方的な意思で書けますから、受託者が承</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諾しなかったら信託は開始しません。実務では、</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あらかじめ</a:t>
            </a:r>
            <a:endParaRPr lang="en-US" altLang="ja-JP" sz="2400" b="1" dirty="0">
              <a:solidFill>
                <a:srgbClr val="FF0000"/>
              </a:solidFill>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受託者の承諾を得た上で遺言を作成する</a:t>
            </a:r>
            <a:r>
              <a:rPr lang="ja-JP" altLang="en-US" sz="2400" b="1" dirty="0">
                <a:latin typeface="UD デジタル 教科書体 N-R" panose="02020400000000000000" pitchFamily="17" charset="-128"/>
                <a:ea typeface="UD デジタル 教科書体 N-R" panose="02020400000000000000" pitchFamily="17" charset="-128"/>
              </a:rPr>
              <a:t>のが一般的です。</a:t>
            </a:r>
            <a:br>
              <a:rPr lang="ja-JP" altLang="en-US" sz="2400" b="1" dirty="0">
                <a:latin typeface="UD デジタル 教科書体 N-R" panose="02020400000000000000" pitchFamily="17" charset="-128"/>
                <a:ea typeface="UD デジタル 教科書体 N-R" panose="02020400000000000000" pitchFamily="17" charset="-128"/>
              </a:rPr>
            </a:b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p>
        </p:txBody>
      </p:sp>
      <p:sp>
        <p:nvSpPr>
          <p:cNvPr id="5" name="正方形/長方形 4">
            <a:extLst>
              <a:ext uri="{FF2B5EF4-FFF2-40B4-BE49-F238E27FC236}">
                <a16:creationId xmlns:a16="http://schemas.microsoft.com/office/drawing/2014/main" id="{2F1E9016-CBE7-4821-A5F2-A7DCAE433BB5}"/>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73A9D826-D064-4F1E-B893-D518D0CFC1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00616" y="340513"/>
            <a:ext cx="487363" cy="487363"/>
          </a:xfrm>
          <a:prstGeom prst="rect">
            <a:avLst/>
          </a:prstGeom>
        </p:spPr>
      </p:pic>
    </p:spTree>
    <p:extLst>
      <p:ext uri="{BB962C8B-B14F-4D97-AF65-F5344CB8AC3E}">
        <p14:creationId xmlns:p14="http://schemas.microsoft.com/office/powerpoint/2010/main" val="324268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34CD79A-0A9F-4E64-A463-89129271B8CE}"/>
              </a:ext>
            </a:extLst>
          </p:cNvPr>
          <p:cNvSpPr/>
          <p:nvPr/>
        </p:nvSpPr>
        <p:spPr>
          <a:xfrm>
            <a:off x="170447" y="319571"/>
            <a:ext cx="9565106" cy="6063198"/>
          </a:xfrm>
          <a:prstGeom prst="rect">
            <a:avLst/>
          </a:prstGeom>
        </p:spPr>
        <p:txBody>
          <a:bodyPr wrap="square">
            <a:spAutoFit/>
          </a:bodyPr>
          <a:lstStyle/>
          <a:p>
            <a:r>
              <a:rPr kumimoji="1" lang="ja-JP" altLang="en-US" sz="2600" b="1" u="sng" dirty="0">
                <a:latin typeface="UD デジタル 教科書体 N-R" panose="02020400000000000000" pitchFamily="17" charset="-128"/>
                <a:ea typeface="UD デジタル 教科書体 N-R" panose="02020400000000000000" pitchFamily="17" charset="-128"/>
              </a:rPr>
              <a:t>（</a:t>
            </a:r>
            <a:r>
              <a:rPr kumimoji="1" lang="en-US" altLang="ja-JP" sz="2600" b="1" u="sng" dirty="0">
                <a:latin typeface="UD デジタル 教科書体 N-R" panose="02020400000000000000" pitchFamily="17" charset="-128"/>
                <a:ea typeface="UD デジタル 教科書体 N-R" panose="02020400000000000000" pitchFamily="17" charset="-128"/>
              </a:rPr>
              <a:t>3</a:t>
            </a:r>
            <a:r>
              <a:rPr kumimoji="1" lang="ja-JP" altLang="en-US" sz="2600" b="1" u="sng" dirty="0">
                <a:latin typeface="UD デジタル 教科書体 N-R" panose="02020400000000000000" pitchFamily="17" charset="-128"/>
                <a:ea typeface="UD デジタル 教科書体 N-R" panose="02020400000000000000" pitchFamily="17" charset="-128"/>
              </a:rPr>
              <a:t>）自分で信託宣言よる信託（信３条３号）</a:t>
            </a:r>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endParaRPr kumimoji="1" lang="en-US" altLang="ja-JP" sz="26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自らが委託者兼受託者となり信託を設定する旨の「信託宣</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言」を公正証書で行う方法もあり、「自己信託」と呼ばれます。</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自己信託を設定することで、信託財産に強制執行されること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がなくなり、他人のために財産を管理することが可能になりま</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す。</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自己信託の特徴として、財産をもらった者（受益者）自身の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手元にその財産がないため、浪費癖のある子を受益者にする</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ケース、認知症により自分で財産管理能力のない配偶者を受益</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者にするケース、障害を持つ子を受益者にするケースなどで活</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用されています。</a:t>
            </a: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この制度を利用するにあたっては、</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公正証書等</a:t>
            </a:r>
            <a:r>
              <a:rPr lang="ja-JP" altLang="en-US" sz="2400" b="1" dirty="0">
                <a:latin typeface="UD デジタル 教科書体 N-R" panose="02020400000000000000" pitchFamily="17" charset="-128"/>
                <a:ea typeface="UD デジタル 教科書体 N-R" panose="02020400000000000000" pitchFamily="17" charset="-128"/>
              </a:rPr>
              <a:t>においてその</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旨の意思表示をすることが必要となります。 　</a:t>
            </a:r>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CDEA0BFA-2F5D-4A28-873F-2F89440665A3}"/>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68301440-B1C6-4473-9363-09F172BDA8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06628" y="319571"/>
            <a:ext cx="487363" cy="487363"/>
          </a:xfrm>
          <a:prstGeom prst="rect">
            <a:avLst/>
          </a:prstGeom>
        </p:spPr>
      </p:pic>
    </p:spTree>
    <p:extLst>
      <p:ext uri="{BB962C8B-B14F-4D97-AF65-F5344CB8AC3E}">
        <p14:creationId xmlns:p14="http://schemas.microsoft.com/office/powerpoint/2010/main" val="365266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8C3877F-08EA-4254-BDA6-9FED16223988}"/>
              </a:ext>
            </a:extLst>
          </p:cNvPr>
          <p:cNvSpPr txBox="1"/>
          <p:nvPr/>
        </p:nvSpPr>
        <p:spPr>
          <a:xfrm>
            <a:off x="230819" y="381740"/>
            <a:ext cx="9444362" cy="5232202"/>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６．信託契約の内容</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lang="ja-JP" altLang="en-US" sz="2400" b="1" dirty="0">
                <a:latin typeface="UD デジタル 教科書体 N-R" panose="02020400000000000000" pitchFamily="17" charset="-128"/>
                <a:ea typeface="UD デジタル 教科書体 N-R" panose="02020400000000000000" pitchFamily="17" charset="-128"/>
              </a:rPr>
              <a:t>①　財産の所有者（</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委託者</a:t>
            </a:r>
            <a:r>
              <a:rPr lang="ja-JP" altLang="en-US" sz="2400" b="1" dirty="0">
                <a:latin typeface="UD デジタル 教科書体 N-R" panose="02020400000000000000" pitchFamily="17" charset="-128"/>
                <a:ea typeface="UD デジタル 教科書体 N-R" panose="02020400000000000000" pitchFamily="17" charset="-128"/>
              </a:rPr>
              <a:t>）が、</a:t>
            </a:r>
            <a:br>
              <a:rPr lang="ja-JP" altLang="en-US" sz="2400" b="1" dirty="0">
                <a:latin typeface="UD デジタル 教科書体 N-R" panose="02020400000000000000" pitchFamily="17" charset="-128"/>
                <a:ea typeface="UD デジタル 教科書体 N-R" panose="02020400000000000000" pitchFamily="17" charset="-128"/>
              </a:rPr>
            </a:b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②　信頼のおける人・法人（</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受託者</a:t>
            </a:r>
            <a:r>
              <a:rPr lang="ja-JP" altLang="en-US" sz="2400" b="1" dirty="0">
                <a:latin typeface="UD デジタル 教科書体 N-R" panose="02020400000000000000" pitchFamily="17" charset="-128"/>
                <a:ea typeface="UD デジタル 教科書体 N-R" panose="02020400000000000000" pitchFamily="17" charset="-128"/>
              </a:rPr>
              <a:t>）に</a:t>
            </a:r>
            <a:br>
              <a:rPr lang="ja-JP" altLang="en-US" sz="2400" b="1" dirty="0">
                <a:latin typeface="UD デジタル 教科書体 N-R" panose="02020400000000000000" pitchFamily="17" charset="-128"/>
                <a:ea typeface="UD デジタル 教科書体 N-R" panose="02020400000000000000" pitchFamily="17" charset="-128"/>
              </a:rPr>
            </a:b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③　財産（</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信託財産</a:t>
            </a:r>
            <a:r>
              <a:rPr lang="ja-JP" altLang="en-US" sz="2400" b="1" dirty="0">
                <a:latin typeface="UD デジタル 教科書体 N-R" panose="02020400000000000000" pitchFamily="17" charset="-128"/>
                <a:ea typeface="UD デジタル 教科書体 N-R" panose="02020400000000000000" pitchFamily="17" charset="-128"/>
              </a:rPr>
              <a:t>）を託し、</a:t>
            </a:r>
            <a:br>
              <a:rPr lang="ja-JP" altLang="en-US" sz="2400" b="1" dirty="0">
                <a:latin typeface="UD デジタル 教科書体 N-R" panose="02020400000000000000" pitchFamily="17" charset="-128"/>
                <a:ea typeface="UD デジタル 教科書体 N-R" panose="02020400000000000000" pitchFamily="17" charset="-128"/>
              </a:rPr>
            </a:b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④　定められた目的（</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信託目的</a:t>
            </a:r>
            <a:r>
              <a:rPr lang="ja-JP" altLang="en-US" sz="2400" b="1" dirty="0">
                <a:latin typeface="UD デジタル 教科書体 N-R" panose="02020400000000000000" pitchFamily="17" charset="-128"/>
                <a:ea typeface="UD デジタル 教科書体 N-R" panose="02020400000000000000" pitchFamily="17" charset="-128"/>
              </a:rPr>
              <a:t>）に従って財産を管理・継承す　</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る方法で、</a:t>
            </a:r>
            <a:endParaRPr lang="en-US" altLang="ja-JP" sz="2400" b="1" dirty="0">
              <a:latin typeface="UD デジタル 教科書体 N-R" panose="02020400000000000000" pitchFamily="17" charset="-128"/>
              <a:ea typeface="UD デジタル 教科書体 N-R" panose="02020400000000000000" pitchFamily="17" charset="-128"/>
            </a:endParaRPr>
          </a:p>
          <a:p>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⑤　定められた受取人（</a:t>
            </a:r>
            <a:r>
              <a:rPr lang="ja-JP" altLang="en-US" sz="2400" b="1" dirty="0">
                <a:solidFill>
                  <a:srgbClr val="FF0000"/>
                </a:solidFill>
                <a:latin typeface="UD デジタル 教科書体 N-R" panose="02020400000000000000" pitchFamily="17" charset="-128"/>
                <a:ea typeface="UD デジタル 教科書体 N-R" panose="02020400000000000000" pitchFamily="17" charset="-128"/>
              </a:rPr>
              <a:t>受益者</a:t>
            </a:r>
            <a:r>
              <a:rPr lang="ja-JP" altLang="en-US" sz="2400" b="1" dirty="0">
                <a:latin typeface="UD デジタル 教科書体 N-R" panose="02020400000000000000" pitchFamily="17" charset="-128"/>
                <a:ea typeface="UD デジタル 教科書体 N-R" panose="02020400000000000000" pitchFamily="17" charset="-128"/>
              </a:rPr>
              <a:t>）に対して信託財産に係る給付</a:t>
            </a:r>
            <a:endParaRPr lang="en-US" altLang="ja-JP" sz="2400" b="1" dirty="0">
              <a:latin typeface="UD デジタル 教科書体 N-R" panose="02020400000000000000" pitchFamily="17" charset="-128"/>
              <a:ea typeface="UD デジタル 教科書体 N-R" panose="02020400000000000000" pitchFamily="17" charset="-128"/>
            </a:endParaRPr>
          </a:p>
          <a:p>
            <a:r>
              <a:rPr lang="ja-JP" altLang="en-US" sz="2400" b="1" dirty="0">
                <a:latin typeface="UD デジタル 教科書体 N-R" panose="02020400000000000000" pitchFamily="17" charset="-128"/>
                <a:ea typeface="UD デジタル 教科書体 N-R" panose="02020400000000000000" pitchFamily="17" charset="-128"/>
              </a:rPr>
              <a:t>　　　　を受けること。</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B9A161D3-DFE6-406F-B65B-1DD958E0F74B}"/>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4" name="録音したサウンド">
            <a:hlinkClick r:id="" action="ppaction://media"/>
            <a:extLst>
              <a:ext uri="{FF2B5EF4-FFF2-40B4-BE49-F238E27FC236}">
                <a16:creationId xmlns:a16="http://schemas.microsoft.com/office/drawing/2014/main" id="{91A26E7D-2566-4D97-B3B0-D388B8E832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652723" y="381740"/>
            <a:ext cx="487363" cy="487363"/>
          </a:xfrm>
          <a:prstGeom prst="rect">
            <a:avLst/>
          </a:prstGeom>
        </p:spPr>
      </p:pic>
    </p:spTree>
    <p:extLst>
      <p:ext uri="{BB962C8B-B14F-4D97-AF65-F5344CB8AC3E}">
        <p14:creationId xmlns:p14="http://schemas.microsoft.com/office/powerpoint/2010/main" val="7892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D6AF782-B899-4A77-BCA4-AB893BC53834}"/>
              </a:ext>
            </a:extLst>
          </p:cNvPr>
          <p:cNvSpPr txBox="1"/>
          <p:nvPr/>
        </p:nvSpPr>
        <p:spPr>
          <a:xfrm>
            <a:off x="133165" y="248575"/>
            <a:ext cx="9570128" cy="5693866"/>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７．課税の関係はどうなる？</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en-US" altLang="ja-JP" sz="2400" b="1" u="sng" dirty="0">
                <a:latin typeface="UD デジタル 教科書体 N-R" panose="02020400000000000000" pitchFamily="17" charset="-128"/>
                <a:ea typeface="UD デジタル 教科書体 N-R" panose="02020400000000000000" pitchFamily="17" charset="-128"/>
              </a:rPr>
              <a:t>1</a:t>
            </a:r>
            <a:r>
              <a:rPr kumimoji="1" lang="ja-JP" altLang="en-US" sz="2400" b="1" u="sng" dirty="0">
                <a:latin typeface="UD デジタル 教科書体 N-R" panose="02020400000000000000" pitchFamily="17" charset="-128"/>
                <a:ea typeface="UD デジタル 教科書体 N-R" panose="02020400000000000000" pitchFamily="17" charset="-128"/>
              </a:rPr>
              <a:t>）委託者と受益者が同じ場合（自益信託）</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財産権に移動がないため「贈与税」「不動産所得税」の課</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税はありません。</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２）委託者と受益者が異なる場合（他益信託）</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財産権が実質移動したことになり、「みなし贈与」の課税</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対象となります。</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400" b="1" u="sng" dirty="0">
                <a:latin typeface="UD デジタル 教科書体 N-R" panose="02020400000000000000" pitchFamily="17" charset="-128"/>
                <a:ea typeface="UD デジタル 教科書体 N-R" panose="02020400000000000000" pitchFamily="17" charset="-128"/>
              </a:rPr>
              <a:t>３）信託の終了した時</a:t>
            </a:r>
            <a:endParaRPr kumimoji="1" lang="en-US" altLang="ja-JP" sz="2400" b="1" u="sng"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預けた財産（残余財産）を誰に帰属させるかによって</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委託者と同一であれば、贈与税はかからない。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委託者と異なる場合は、贈与税、相続税がかかる。</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ja-JP" altLang="en-US"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ED632A28-C659-4577-B5D5-1B82FCBE2B31}"/>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07B6C18D-2EA0-4BB7-92C5-24C058ABB5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70438" y="302779"/>
            <a:ext cx="487363" cy="487363"/>
          </a:xfrm>
          <a:prstGeom prst="rect">
            <a:avLst/>
          </a:prstGeom>
        </p:spPr>
      </p:pic>
    </p:spTree>
    <p:extLst>
      <p:ext uri="{BB962C8B-B14F-4D97-AF65-F5344CB8AC3E}">
        <p14:creationId xmlns:p14="http://schemas.microsoft.com/office/powerpoint/2010/main" val="272294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312BA1C5-1F58-4CFF-9AF6-3B92709221D1}"/>
              </a:ext>
            </a:extLst>
          </p:cNvPr>
          <p:cNvSpPr txBox="1"/>
          <p:nvPr/>
        </p:nvSpPr>
        <p:spPr>
          <a:xfrm>
            <a:off x="248575" y="186431"/>
            <a:ext cx="9286042" cy="6155531"/>
          </a:xfrm>
          <a:prstGeom prst="rect">
            <a:avLst/>
          </a:prstGeom>
          <a:noFill/>
        </p:spPr>
        <p:txBody>
          <a:bodyPr wrap="square" rtlCol="0">
            <a:spAutoFit/>
          </a:bodyPr>
          <a:lstStyle/>
          <a:p>
            <a:r>
              <a:rPr kumimoji="1" lang="ja-JP" altLang="en-US" sz="2800" b="1" dirty="0">
                <a:latin typeface="UD デジタル 教科書体 N-R" panose="02020400000000000000" pitchFamily="17" charset="-128"/>
                <a:ea typeface="UD デジタル 教科書体 N-R" panose="02020400000000000000" pitchFamily="17" charset="-128"/>
              </a:rPr>
              <a:t>８．相談内容に対する解決方法の検討</a:t>
            </a:r>
            <a:endParaRPr kumimoji="1" lang="en-US" altLang="ja-JP" sz="2800" b="1" dirty="0">
              <a:latin typeface="UD デジタル 教科書体 N-R" panose="02020400000000000000" pitchFamily="17" charset="-128"/>
              <a:ea typeface="UD デジタル 教科書体 N-R" panose="02020400000000000000" pitchFamily="17" charset="-128"/>
            </a:endParaRPr>
          </a:p>
          <a:p>
            <a:r>
              <a:rPr kumimoji="1" lang="ja-JP" altLang="en-US" sz="2800" b="1" dirty="0">
                <a:latin typeface="UD デジタル 教科書体 N-R" panose="02020400000000000000" pitchFamily="17" charset="-128"/>
                <a:ea typeface="UD デジタル 教科書体 N-R" panose="02020400000000000000" pitchFamily="17" charset="-128"/>
              </a:rPr>
              <a:t>　　</a:t>
            </a:r>
            <a:r>
              <a:rPr kumimoji="1" lang="ja-JP" altLang="en-US" sz="2400" b="1" dirty="0">
                <a:latin typeface="UD デジタル 教科書体 N-R" panose="02020400000000000000" pitchFamily="17" charset="-128"/>
                <a:ea typeface="UD デジタル 教科書体 N-R" panose="02020400000000000000" pitchFamily="17" charset="-128"/>
              </a:rPr>
              <a:t>アパートを所有・管理している高齢者が、今後の運用・管</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理・承継等について相談があった場合</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r>
              <a:rPr kumimoji="1" lang="ja-JP" altLang="en-US" sz="2600" b="1" dirty="0">
                <a:latin typeface="UD デジタル 教科書体 N-R" panose="02020400000000000000" pitchFamily="17" charset="-128"/>
                <a:ea typeface="UD デジタル 教科書体 N-R" panose="02020400000000000000" pitchFamily="17" charset="-128"/>
              </a:rPr>
              <a:t>（１）検討する選択肢　</a:t>
            </a:r>
            <a:endParaRPr kumimoji="1" lang="en-US" altLang="ja-JP" sz="26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①　委任契約</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②　成年後見制度</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③　遺言</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④　遺産分割</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⑤　家族信託</a:t>
            </a:r>
            <a:endParaRPr kumimoji="1" lang="en-US" altLang="ja-JP" sz="2400" b="1" dirty="0">
              <a:latin typeface="UD デジタル 教科書体 N-R" panose="02020400000000000000" pitchFamily="17" charset="-128"/>
              <a:ea typeface="UD デジタル 教科書体 N-R" panose="02020400000000000000" pitchFamily="17" charset="-128"/>
            </a:endParaRPr>
          </a:p>
          <a:p>
            <a:r>
              <a:rPr kumimoji="1" lang="ja-JP" altLang="en-US" sz="2400" b="1" dirty="0">
                <a:latin typeface="UD デジタル 教科書体 N-R" panose="02020400000000000000" pitchFamily="17" charset="-128"/>
                <a:ea typeface="UD デジタル 教科書体 N-R" panose="02020400000000000000" pitchFamily="17" charset="-128"/>
              </a:rPr>
              <a:t>　</a:t>
            </a:r>
            <a:endParaRPr kumimoji="1" lang="en-US" altLang="ja-JP" sz="2400" b="1" dirty="0">
              <a:latin typeface="UD デジタル 教科書体 N-R" panose="02020400000000000000" pitchFamily="17" charset="-128"/>
              <a:ea typeface="UD デジタル 教科書体 N-R" panose="02020400000000000000" pitchFamily="17" charset="-128"/>
            </a:endParaRPr>
          </a:p>
        </p:txBody>
      </p:sp>
      <p:sp>
        <p:nvSpPr>
          <p:cNvPr id="5" name="正方形/長方形 4">
            <a:extLst>
              <a:ext uri="{FF2B5EF4-FFF2-40B4-BE49-F238E27FC236}">
                <a16:creationId xmlns:a16="http://schemas.microsoft.com/office/drawing/2014/main" id="{E244244B-E439-4BC2-ADBE-9904FE8EEB9A}"/>
              </a:ext>
            </a:extLst>
          </p:cNvPr>
          <p:cNvSpPr/>
          <p:nvPr/>
        </p:nvSpPr>
        <p:spPr>
          <a:xfrm>
            <a:off x="278978" y="6480225"/>
            <a:ext cx="9348045" cy="307777"/>
          </a:xfrm>
          <a:prstGeom prst="rect">
            <a:avLst/>
          </a:prstGeom>
          <a:noFill/>
        </p:spPr>
        <p:txBody>
          <a:bodyPr wrap="square" lIns="91440" tIns="45720" rIns="91440" bIns="4572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セミナー資料　栂村行政書士事務所　　相談は無料ですのでお気軽に：</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0898-35-1022</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　</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Mail:</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err="1">
                <a:ln w="9525">
                  <a:solidFill>
                    <a:schemeClr val="bg1"/>
                  </a:solidFill>
                  <a:prstDash val="solid"/>
                </a:ln>
                <a:solidFill>
                  <a:srgbClr val="FFFF00"/>
                </a:solidFill>
                <a:effectLst>
                  <a:outerShdw blurRad="12700" dist="38100" dir="2700000" algn="tl" rotWithShape="0">
                    <a:schemeClr val="bg1">
                      <a:lumMod val="50000"/>
                    </a:schemeClr>
                  </a:outerShdw>
                </a:effectLst>
              </a:rPr>
              <a:t>m.tsugamura</a:t>
            </a:r>
            <a:r>
              <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a:t>
            </a:r>
            <a:r>
              <a:rPr lang="en-US" altLang="ja-JP" sz="1400" b="1" dirty="0">
                <a:ln w="9525">
                  <a:solidFill>
                    <a:schemeClr val="bg1"/>
                  </a:solidFill>
                  <a:prstDash val="solid"/>
                </a:ln>
                <a:solidFill>
                  <a:srgbClr val="FFFF00"/>
                </a:solidFill>
                <a:effectLst>
                  <a:outerShdw blurRad="12700" dist="38100" dir="2700000" algn="tl" rotWithShape="0">
                    <a:schemeClr val="bg1">
                      <a:lumMod val="50000"/>
                    </a:schemeClr>
                  </a:outerShdw>
                </a:effectLst>
              </a:rPr>
              <a:t>tsugaoffice.jp</a:t>
            </a:r>
            <a:endParaRPr lang="ja-JP" altLang="en-US" sz="1400" b="1" dirty="0">
              <a:ln w="9525">
                <a:solidFill>
                  <a:schemeClr val="bg1"/>
                </a:solidFill>
                <a:prstDash val="solid"/>
              </a:ln>
              <a:solidFill>
                <a:srgbClr val="FFFF00"/>
              </a:solidFill>
              <a:effectLst>
                <a:outerShdw blurRad="12700" dist="38100" dir="2700000" algn="tl" rotWithShape="0">
                  <a:schemeClr val="bg1">
                    <a:lumMod val="50000"/>
                  </a:schemeClr>
                </a:outerShdw>
              </a:effectLst>
            </a:endParaRPr>
          </a:p>
        </p:txBody>
      </p:sp>
      <p:pic>
        <p:nvPicPr>
          <p:cNvPr id="3" name="録音したサウンド">
            <a:hlinkClick r:id="" action="ppaction://media"/>
            <a:extLst>
              <a:ext uri="{FF2B5EF4-FFF2-40B4-BE49-F238E27FC236}">
                <a16:creationId xmlns:a16="http://schemas.microsoft.com/office/drawing/2014/main" id="{CEC70493-44C6-4F74-A98D-AB8AA249BE0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72995" y="69998"/>
            <a:ext cx="487363" cy="487363"/>
          </a:xfrm>
          <a:prstGeom prst="rect">
            <a:avLst/>
          </a:prstGeom>
        </p:spPr>
      </p:pic>
    </p:spTree>
    <p:extLst>
      <p:ext uri="{BB962C8B-B14F-4D97-AF65-F5344CB8AC3E}">
        <p14:creationId xmlns:p14="http://schemas.microsoft.com/office/powerpoint/2010/main" val="339355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レトロスペクト">
  <a:themeElements>
    <a:clrScheme name="レトロスペクト">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2345</TotalTime>
  <Words>1448</Words>
  <Application>Microsoft Office PowerPoint</Application>
  <PresentationFormat>A4 210 x 297 mm</PresentationFormat>
  <Paragraphs>147</Paragraphs>
  <Slides>10</Slides>
  <Notes>0</Notes>
  <HiddenSlides>0</HiddenSlides>
  <MMClips>10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10</vt:i4>
      </vt:variant>
    </vt:vector>
  </HeadingPairs>
  <TitlesOfParts>
    <vt:vector size="15" baseType="lpstr">
      <vt:lpstr>UD デジタル 教科書体 N-R</vt:lpstr>
      <vt:lpstr>游ゴシック</vt:lpstr>
      <vt:lpstr>Calibri</vt:lpstr>
      <vt:lpstr>Calibri Light</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tsugamura-m@outlook.jp</dc:creator>
  <cp:lastModifiedBy>tsugamura-m@outlook.jp</cp:lastModifiedBy>
  <cp:revision>242</cp:revision>
  <dcterms:created xsi:type="dcterms:W3CDTF">2020-02-24T06:04:11Z</dcterms:created>
  <dcterms:modified xsi:type="dcterms:W3CDTF">2021-03-26T03:14:42Z</dcterms:modified>
</cp:coreProperties>
</file>