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48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57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9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85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79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5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2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72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79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F3D6B7-A419-4F62-8938-D3EE4D133454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597789-964F-4553-A5A5-6CD7243AE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fa.go.jp/mofaj/toko/todoke/shozai/index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ts.go.jp/saiban/syurui/syurui_kazi/kazi_07_12/index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3004E7-AD6D-49E7-8483-168D98D5E84F}"/>
              </a:ext>
            </a:extLst>
          </p:cNvPr>
          <p:cNvSpPr/>
          <p:nvPr/>
        </p:nvSpPr>
        <p:spPr>
          <a:xfrm>
            <a:off x="560408" y="2090172"/>
            <a:ext cx="86389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相続人の中に行方不明者</a:t>
            </a:r>
            <a:endParaRPr lang="en-US" altLang="ja-JP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ja-JP" alt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がいる場合の相続手続き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A97140-7F64-4023-B1A5-2D2C5DE9691B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06FCB68-7108-4018-8586-BF817FB7D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0549" y="36686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0BB9E1-CCEB-44EF-B6A9-770133258868}"/>
              </a:ext>
            </a:extLst>
          </p:cNvPr>
          <p:cNvSpPr txBox="1"/>
          <p:nvPr/>
        </p:nvSpPr>
        <p:spPr>
          <a:xfrm>
            <a:off x="179294" y="242047"/>
            <a:ext cx="95294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また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、死亡したものと扱われる法的な効果にも違いがあります。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認定死亡では、「死亡したものと推定される」であるのに対し、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失踪宣告の場合は、「死亡したものとみなす」です。認定死亡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の場合、反証（死亡推定の事実と反対になる証拠）を示すこと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で、その法的効果がくつがえります。これに対して、死亡した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とみなされる失踪宣告は、反証を示しても、その法的効果はく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つがえりません。失踪宣告の法的効果を取り消してもらうため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には、家庭裁判所に申立をして、その旨の審判を受ける必要が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あります。</a:t>
            </a:r>
          </a:p>
          <a:p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20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F3B580-2353-441A-B6AB-14A49C21BB7D}"/>
              </a:ext>
            </a:extLst>
          </p:cNvPr>
          <p:cNvSpPr txBox="1"/>
          <p:nvPr/>
        </p:nvSpPr>
        <p:spPr>
          <a:xfrm>
            <a:off x="143435" y="206188"/>
            <a:ext cx="9619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４．行方不明者の最後の住所が海外の場合（外務省</a:t>
            </a:r>
            <a:r>
              <a:rPr kumimoji="1"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HP</a:t>
            </a:r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近年、結婚して海外に在住する場合も多く、年月を経たり疎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遠になったりして、所在が不明となる場合があります。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不在者の最後の住所が海外の場合、外務省で「所在調査申込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書」を必要な書類とともに提出し、調査を依頼することができ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この「所在調査申込書」は、全て郵送手続きとなります。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この手続きは、外務省で現地で不在者の調査を行う訳ではな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く、在外公館で保有している資料で、不在者の住所が判明する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かどうかを書面上でチェックする手続きです。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不在者が、現地の在外公館に連絡先等を届けていなかった場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合は、所在が判明しなかった旨の回答が郵送されてきます。</a:t>
            </a:r>
          </a:p>
        </p:txBody>
      </p:sp>
    </p:spTree>
    <p:extLst>
      <p:ext uri="{BB962C8B-B14F-4D97-AF65-F5344CB8AC3E}">
        <p14:creationId xmlns:p14="http://schemas.microsoft.com/office/powerpoint/2010/main" val="341085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605C7C-CF6A-4800-A04A-858F63149D93}"/>
              </a:ext>
            </a:extLst>
          </p:cNvPr>
          <p:cNvSpPr txBox="1"/>
          <p:nvPr/>
        </p:nvSpPr>
        <p:spPr>
          <a:xfrm>
            <a:off x="313763" y="233082"/>
            <a:ext cx="9529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）調査を依頼するための留意事項（三親等内の親族からの依頼）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調査対象は生存が見込まれる日本国籍者に限る。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原則、配偶者及び三親等内の親族（三親等内の血族及び姻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族）からの依頼に限る。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　連絡先がわかってにもかかわらず単に親族間んで連絡を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取っていいない事情が認められる場合や連絡可能な全ての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親族や知人に諸税確認を取っていない等、調査努力を怠っ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ている場合は、受け付けられない。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④　被調査人の連絡先が判明した場合でも、本人の同意が得ら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れない場合、連絡先の回答ができない。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⑤　回答までに数カ月かかる場合がある。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⑥　調査申込のための必要書類は還付できない。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⑦　「判明しなかった」との結果は、被調査人が海外に所在し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ていないことを証明するものではない。</a:t>
            </a:r>
          </a:p>
        </p:txBody>
      </p:sp>
    </p:spTree>
    <p:extLst>
      <p:ext uri="{BB962C8B-B14F-4D97-AF65-F5344CB8AC3E}">
        <p14:creationId xmlns:p14="http://schemas.microsoft.com/office/powerpoint/2010/main" val="164179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14EDCA-B22E-4671-8394-8D0E0728B8A1}"/>
              </a:ext>
            </a:extLst>
          </p:cNvPr>
          <p:cNvSpPr txBox="1"/>
          <p:nvPr/>
        </p:nvSpPr>
        <p:spPr>
          <a:xfrm>
            <a:off x="322729" y="259976"/>
            <a:ext cx="9475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）調査申込のための必要書類及び問い合わせ先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詳細は外務省の所在調査に関するＨＰ参照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問い合わせ先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〒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100-8919</a:t>
            </a: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東京都千代田区霞が関２丁目２番１号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外務省領事局海外邦人安全課　所在調査担当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03-3580-3311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内線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3424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平日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時～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12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13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17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45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HP:</a:t>
            </a:r>
            <a:r>
              <a:rPr lang="ja-JP" alt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所在調査（三親等内の親族からの依頼）｜外務省 </a:t>
            </a:r>
            <a:r>
              <a:rPr lang="en-US" altLang="ja-JP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(mofa.go.jp)</a:t>
            </a:r>
            <a:endParaRPr kumimoji="1" lang="ja-JP" altLang="en-US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03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1C2E31-E65A-415B-9D78-4B972F52879E}"/>
              </a:ext>
            </a:extLst>
          </p:cNvPr>
          <p:cNvSpPr txBox="1"/>
          <p:nvPr/>
        </p:nvSpPr>
        <p:spPr>
          <a:xfrm>
            <a:off x="291352" y="259976"/>
            <a:ext cx="95339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５．生きており、住所も判明しているが遺産分割協議の参加しない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場合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この場合は、行方不明者ではありませんが、遺産分割協議がで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きないので、相続手続きができないという現実は行方不明者と同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じです。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調整努力をしたが解決できなかった場合は、家庭裁判所で「遺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産分割調停」を行うことにより解決をはかることとなります。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）遺産分割調停とは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遺産分割調停とは、法定相続人が全員参加して、相続財産の</a:t>
            </a:r>
            <a:endParaRPr lang="en-US" altLang="ja-JP" sz="2400" b="0" i="0" dirty="0">
              <a:solidFill>
                <a:srgbClr val="343434"/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分け方を決定するための裁判所の手続きです。</a:t>
            </a: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《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特徴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》</a:t>
            </a: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</a:t>
            </a:r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話し合いによる紛争解決を図る</a:t>
            </a:r>
          </a:p>
          <a:p>
            <a:pPr algn="l"/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調停委員が入るので、当事者が顔を合わせずに済む</a:t>
            </a:r>
          </a:p>
          <a:p>
            <a:pPr algn="l"/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弁護士や裁判官がいるため、法的アドバイスももらえる</a:t>
            </a:r>
          </a:p>
          <a:p>
            <a:pPr algn="l"/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④　調うと調停調書が作成される</a:t>
            </a:r>
          </a:p>
          <a:p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74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5DC7F7-805D-4063-9D43-717E96B35476}"/>
              </a:ext>
            </a:extLst>
          </p:cNvPr>
          <p:cNvSpPr txBox="1"/>
          <p:nvPr/>
        </p:nvSpPr>
        <p:spPr>
          <a:xfrm>
            <a:off x="251012" y="197224"/>
            <a:ext cx="9547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（２）遺産分割調停をするケース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遺産分割協議が決裂したとき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連絡が取れない相続人がいる場合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・電話や郵便等を送っても返答がなく無視されている場合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など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　話合いをできる雰囲気だはない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・</a:t>
            </a:r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相続人間の対立が激しく、自分たちでは話合いをできる</a:t>
            </a:r>
            <a:endParaRPr lang="en-US" altLang="ja-JP" sz="2400" b="0" i="0" dirty="0">
              <a:solidFill>
                <a:srgbClr val="343434"/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lang="ja-JP" altLang="en-US" sz="2400" b="0" i="0" dirty="0">
                <a:solidFill>
                  <a:srgbClr val="343434"/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雰囲気ではないケース</a:t>
            </a:r>
            <a:endParaRPr lang="en-US" altLang="ja-JP" sz="2400" b="0" i="0" dirty="0">
              <a:solidFill>
                <a:srgbClr val="343434"/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endParaRPr lang="en-US" altLang="ja-JP" sz="2400" dirty="0">
              <a:solidFill>
                <a:srgbClr val="343434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（３）申立て手続き</a:t>
            </a:r>
            <a:endParaRPr kumimoji="1" lang="en-US" altLang="ja-JP" sz="2400" dirty="0">
              <a:solidFill>
                <a:srgbClr val="343434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申立人、申立先、申立てに必要な書類及び費用等は裁判所</a:t>
            </a:r>
            <a:r>
              <a:rPr kumimoji="1" lang="en-US" altLang="ja-JP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HP</a:t>
            </a:r>
          </a:p>
          <a:p>
            <a:r>
              <a:rPr kumimoji="1"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を参照願います・</a:t>
            </a:r>
            <a:endParaRPr kumimoji="1" lang="en-US" altLang="ja-JP" sz="2400" dirty="0">
              <a:solidFill>
                <a:srgbClr val="343434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solidFill>
                  <a:srgbClr val="34343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</a:t>
            </a:r>
            <a:r>
              <a:rPr lang="ja-JP" altLang="en-US" sz="2400" dirty="0">
                <a:hlinkClick r:id="rId2"/>
              </a:rPr>
              <a:t>遺産分割調停 </a:t>
            </a:r>
            <a:r>
              <a:rPr lang="en-US" altLang="ja-JP" sz="2400" dirty="0">
                <a:hlinkClick r:id="rId2"/>
              </a:rPr>
              <a:t>| </a:t>
            </a:r>
            <a:r>
              <a:rPr lang="ja-JP" altLang="en-US" sz="2400" dirty="0">
                <a:hlinkClick r:id="rId2"/>
              </a:rPr>
              <a:t>裁判所 </a:t>
            </a:r>
            <a:r>
              <a:rPr lang="en-US" altLang="ja-JP" sz="2400">
                <a:hlinkClick r:id="rId2"/>
              </a:rPr>
              <a:t>(courts.go.jp)</a:t>
            </a:r>
            <a:endParaRPr kumimoji="1" lang="en-US" altLang="ja-JP" sz="2400" dirty="0">
              <a:solidFill>
                <a:srgbClr val="343434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39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F42936A-59AE-4B3B-B85F-854460F7D38F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CB29A4-5882-45CF-9749-4A1107494029}"/>
              </a:ext>
            </a:extLst>
          </p:cNvPr>
          <p:cNvSpPr txBox="1"/>
          <p:nvPr/>
        </p:nvSpPr>
        <p:spPr>
          <a:xfrm>
            <a:off x="71021" y="137885"/>
            <a:ext cx="97210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１．相続人に行方不明者がいる場合の相続手続き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複数の相続人がいる場合、遺産分割協議は相続人全員でしなけば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なりません。一人でも欠けているとその遺産分割協議は無効となり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今回は、相続人の中に行方不明者などがいて、遺産分割協議に参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加できないケースについて。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生きているが所在が明らかでない場合。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生きているが探してもわからない場合。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　生きているかどうかわからない場合。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④　行方不明者の最後の住所が海外の場合。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⑤　生きており、住所も判明しているが遺産</a:t>
            </a:r>
            <a:r>
              <a:rPr kumimoji="1"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分割協議に参加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しな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い場合。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＊⑤のケースは、行方不明者ではなく何らかの理由で遺産分割協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議に参加したくないという場合です。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BBED83F-FD64-4359-A821-D10EDD8C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2007" y="137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5BF137-C649-4252-9867-55089F26453B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D61DB2-13F4-4B80-B055-9C5DF85377C7}"/>
              </a:ext>
            </a:extLst>
          </p:cNvPr>
          <p:cNvSpPr txBox="1"/>
          <p:nvPr/>
        </p:nvSpPr>
        <p:spPr>
          <a:xfrm>
            <a:off x="278977" y="34547"/>
            <a:ext cx="953972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２．生きていることは解っているが、住所が明らかでない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場合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）メールなどで返事が返ってくることはあるが、どこに住んでい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るか分からない場合。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何処に住所登録をしているか確認する必要があります。住所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登録を確認するには、戸籍の附票を取得することで現在の住所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が何処にあるかを確認できます。戸籍の附票の取扱いは、戸籍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の存在する市区町村の市民課で取得することができます。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親族であれば、取得することができますが、合理的な理由が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必要で「相続手続きに必要」などは該当理由に当たります。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また、取得するにあたっては、被相続人の死亡等を示す書類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が必要となりますので、市区町村の窓口で確認してください。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まずは、住所を明らかにし、遺産分割協議に参加してもらう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よう調整し、相続人間で話し合って、決めることが最優先です。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遺産分割協議を前提に住所不明の相続人調査及び遺産分割協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議書作成等は、行政書士、司法書士等の専門家に依頼する方法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があります。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51355A2-0181-4F31-936D-8D6DC57E9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160" y="495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28F04F-2CEF-4DE2-A9EB-2534AB4F4EB0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4E64DB-D5AC-4401-A1AE-1C277F90C3EE}"/>
              </a:ext>
            </a:extLst>
          </p:cNvPr>
          <p:cNvSpPr txBox="1"/>
          <p:nvPr/>
        </p:nvSpPr>
        <p:spPr>
          <a:xfrm>
            <a:off x="106532" y="221942"/>
            <a:ext cx="97994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(2)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生きていることは解っているが、探しても住所が明らかでない場合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たまに連絡をしてくるが、住まいを点々としており、住民票上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の最後の住所地に問い合わせても見つからない場合等があり、連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絡が取れず遺産分割協議に参加することができません。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このような場合、不在者財産管理人の選任申立てを行い、不在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者財産管理人を含めた相続人全員で遺産分割協議を行う必要があ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不在者財産管理人の選任申立ては、不在者の最後の住所地を管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轄する家庭裁判所に申立てすることとなります。不在者の最後の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住所地が海外の場合は、東京家庭裁判所に申し立てます。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但し、被相続人の財産が全く別の住所地で手続きする方が合理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的である場合等は、あらかじめ申立て裁判所に上申書などを添付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して確認を取るなどして申し立てることもできます。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C726C19-F98B-49FA-9723-52258A788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7513" y="12929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770BEB-0E1A-4F5C-86C0-FDC16C97ACA4}"/>
              </a:ext>
            </a:extLst>
          </p:cNvPr>
          <p:cNvSpPr/>
          <p:nvPr/>
        </p:nvSpPr>
        <p:spPr>
          <a:xfrm>
            <a:off x="505270" y="6447244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5A6C69-04DE-407D-A7DD-3242A7FC3C97}"/>
              </a:ext>
            </a:extLst>
          </p:cNvPr>
          <p:cNvSpPr txBox="1"/>
          <p:nvPr/>
        </p:nvSpPr>
        <p:spPr>
          <a:xfrm>
            <a:off x="278977" y="204186"/>
            <a:ext cx="9495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）「不在者財産管理人選任」の手続きとは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不在者管理人の選任申立ては、原則不在者の最後の住所地を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管轄する家庭裁判所に申立てます。被相続人の財産所在地で手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続きを行ったほうが合理的な場合は、予め、申立て裁判所に確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認を取った上で、通常の書類の他に、上申書や調査報告書を添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付して申立てを行います。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一般的な手続きの流れ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（名古屋家庭裁判所資料参照）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6A324E-91DA-4C07-8142-5EC363444605}"/>
              </a:ext>
            </a:extLst>
          </p:cNvPr>
          <p:cNvSpPr/>
          <p:nvPr/>
        </p:nvSpPr>
        <p:spPr>
          <a:xfrm>
            <a:off x="1722269" y="3306163"/>
            <a:ext cx="568171" cy="240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申立て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5513328-E9FD-4B9F-8785-1F0228985713}"/>
              </a:ext>
            </a:extLst>
          </p:cNvPr>
          <p:cNvSpPr/>
          <p:nvPr/>
        </p:nvSpPr>
        <p:spPr>
          <a:xfrm>
            <a:off x="3062797" y="3306163"/>
            <a:ext cx="1313895" cy="24110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EB28370-882D-4475-B064-89CF57D0CD24}"/>
              </a:ext>
            </a:extLst>
          </p:cNvPr>
          <p:cNvSpPr/>
          <p:nvPr/>
        </p:nvSpPr>
        <p:spPr>
          <a:xfrm>
            <a:off x="2423605" y="4190271"/>
            <a:ext cx="568171" cy="4350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CA9E3C5-CF84-485B-841A-674F9EA4B9C3}"/>
              </a:ext>
            </a:extLst>
          </p:cNvPr>
          <p:cNvSpPr/>
          <p:nvPr/>
        </p:nvSpPr>
        <p:spPr>
          <a:xfrm>
            <a:off x="5104663" y="3306163"/>
            <a:ext cx="568171" cy="24110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BADAB7-BD10-4281-9C64-3AD0BDC0A0F1}"/>
              </a:ext>
            </a:extLst>
          </p:cNvPr>
          <p:cNvSpPr txBox="1"/>
          <p:nvPr/>
        </p:nvSpPr>
        <p:spPr>
          <a:xfrm>
            <a:off x="5157900" y="3463782"/>
            <a:ext cx="461665" cy="2253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審判</a:t>
            </a:r>
            <a:r>
              <a:rPr kumimoji="1" lang="en-US" altLang="ja-JP" dirty="0"/>
              <a:t>(</a:t>
            </a:r>
            <a:r>
              <a:rPr kumimoji="1" lang="ja-JP" altLang="en-US" dirty="0"/>
              <a:t>裁判官の判断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50AEE75-5CAC-4BF2-94A4-F3D23165E3F4}"/>
              </a:ext>
            </a:extLst>
          </p:cNvPr>
          <p:cNvCxnSpPr>
            <a:cxnSpLocks/>
          </p:cNvCxnSpPr>
          <p:nvPr/>
        </p:nvCxnSpPr>
        <p:spPr>
          <a:xfrm>
            <a:off x="3062797" y="3986084"/>
            <a:ext cx="13138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4795BD-B50B-4D1F-8E12-BB651A4DCDD2}"/>
              </a:ext>
            </a:extLst>
          </p:cNvPr>
          <p:cNvSpPr txBox="1"/>
          <p:nvPr/>
        </p:nvSpPr>
        <p:spPr>
          <a:xfrm>
            <a:off x="3071671" y="4119249"/>
            <a:ext cx="130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・書面照会</a:t>
            </a:r>
            <a:endParaRPr kumimoji="1" lang="en-US" altLang="ja-JP" dirty="0"/>
          </a:p>
          <a:p>
            <a:r>
              <a:rPr kumimoji="1" lang="ja-JP" altLang="en-US" dirty="0"/>
              <a:t>・参与員の　</a:t>
            </a:r>
            <a:endParaRPr kumimoji="1" lang="en-US" altLang="ja-JP" dirty="0"/>
          </a:p>
          <a:p>
            <a:r>
              <a:rPr kumimoji="1" lang="ja-JP" altLang="en-US" dirty="0"/>
              <a:t>　聴き取り</a:t>
            </a:r>
            <a:endParaRPr kumimoji="1" lang="en-US" altLang="ja-JP" dirty="0"/>
          </a:p>
          <a:p>
            <a:r>
              <a:rPr kumimoji="1" lang="ja-JP" altLang="en-US" dirty="0"/>
              <a:t>・審　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7C2DD6-5620-42EF-A845-0F7500CB38F3}"/>
              </a:ext>
            </a:extLst>
          </p:cNvPr>
          <p:cNvSpPr txBox="1"/>
          <p:nvPr/>
        </p:nvSpPr>
        <p:spPr>
          <a:xfrm>
            <a:off x="3195962" y="3595467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審　　理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674E43E-BCFB-4FB0-9D33-1921D11FD5A3}"/>
              </a:ext>
            </a:extLst>
          </p:cNvPr>
          <p:cNvSpPr/>
          <p:nvPr/>
        </p:nvSpPr>
        <p:spPr>
          <a:xfrm>
            <a:off x="4458072" y="4227261"/>
            <a:ext cx="568171" cy="4350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CD917A5-141B-402F-B03C-676765D0CBFF}"/>
              </a:ext>
            </a:extLst>
          </p:cNvPr>
          <p:cNvSpPr/>
          <p:nvPr/>
        </p:nvSpPr>
        <p:spPr>
          <a:xfrm>
            <a:off x="5745342" y="3306163"/>
            <a:ext cx="568171" cy="11526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選任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899D780-B3C6-44C2-897B-D0A1FADAF11A}"/>
              </a:ext>
            </a:extLst>
          </p:cNvPr>
          <p:cNvSpPr/>
          <p:nvPr/>
        </p:nvSpPr>
        <p:spPr>
          <a:xfrm>
            <a:off x="5746819" y="4529104"/>
            <a:ext cx="568171" cy="12132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選任しない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94E765A-D50B-438B-A796-31EF3FDE391F}"/>
              </a:ext>
            </a:extLst>
          </p:cNvPr>
          <p:cNvSpPr/>
          <p:nvPr/>
        </p:nvSpPr>
        <p:spPr>
          <a:xfrm>
            <a:off x="6997088" y="3298764"/>
            <a:ext cx="568171" cy="24110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B4B0A0B-CE93-469A-BCB3-71CE4F7D47E8}"/>
              </a:ext>
            </a:extLst>
          </p:cNvPr>
          <p:cNvSpPr/>
          <p:nvPr/>
        </p:nvSpPr>
        <p:spPr>
          <a:xfrm>
            <a:off x="6393407" y="4866817"/>
            <a:ext cx="568171" cy="4350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141C92FC-93F6-4CC7-8D64-B318DBE54405}"/>
              </a:ext>
            </a:extLst>
          </p:cNvPr>
          <p:cNvSpPr/>
          <p:nvPr/>
        </p:nvSpPr>
        <p:spPr>
          <a:xfrm>
            <a:off x="6402283" y="3792251"/>
            <a:ext cx="568171" cy="4350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945C63-C691-4797-BC84-F1BAA3F1D221}"/>
              </a:ext>
            </a:extLst>
          </p:cNvPr>
          <p:cNvSpPr txBox="1"/>
          <p:nvPr/>
        </p:nvSpPr>
        <p:spPr>
          <a:xfrm>
            <a:off x="7063346" y="3385361"/>
            <a:ext cx="430887" cy="2411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結果の連絡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審判書謄本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014A0D3-D5F2-4B24-8943-BFFD427DEB40}"/>
              </a:ext>
            </a:extLst>
          </p:cNvPr>
          <p:cNvSpPr/>
          <p:nvPr/>
        </p:nvSpPr>
        <p:spPr>
          <a:xfrm>
            <a:off x="3462292" y="5823760"/>
            <a:ext cx="2530136" cy="413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約１～２カ月＊目安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295095A-2247-4716-A8F6-4C3F55CA2DE6}"/>
              </a:ext>
            </a:extLst>
          </p:cNvPr>
          <p:cNvCxnSpPr>
            <a:stCxn id="23" idx="3"/>
          </p:cNvCxnSpPr>
          <p:nvPr/>
        </p:nvCxnSpPr>
        <p:spPr>
          <a:xfrm flipV="1">
            <a:off x="5992428" y="6019069"/>
            <a:ext cx="1501805" cy="1125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F58A9FF-0251-4111-AA62-7EF0A6A4CE5E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1722269" y="6019069"/>
            <a:ext cx="1740023" cy="112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6230BD-33C2-4A9B-8778-8007174AB322}"/>
              </a:ext>
            </a:extLst>
          </p:cNvPr>
          <p:cNvSpPr txBox="1"/>
          <p:nvPr/>
        </p:nvSpPr>
        <p:spPr>
          <a:xfrm>
            <a:off x="7874495" y="4962492"/>
            <a:ext cx="189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＊不服申し立ては</a:t>
            </a:r>
            <a:endParaRPr kumimoji="1" lang="en-US" altLang="ja-JP" sz="1600" dirty="0"/>
          </a:p>
          <a:p>
            <a:r>
              <a:rPr kumimoji="1" lang="ja-JP" altLang="en-US" sz="1600" dirty="0"/>
              <a:t>　　できません</a:t>
            </a:r>
          </a:p>
        </p:txBody>
      </p:sp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2705A7F-1F62-4892-8C66-B84F4E217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8938" y="129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ACC561C-0BC2-4D63-8CEF-C93D40A02F43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E1ABD4-E86C-4569-996E-AB17EF297B0C}"/>
              </a:ext>
            </a:extLst>
          </p:cNvPr>
          <p:cNvSpPr txBox="1"/>
          <p:nvPr/>
        </p:nvSpPr>
        <p:spPr>
          <a:xfrm>
            <a:off x="204186" y="133161"/>
            <a:ext cx="95612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）不在者管理人の選任申立てに必要な書類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申立書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通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不在者の戸籍謄本、戸籍附票　各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通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不在者財産管理人候補者の住民票又は戸籍附票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通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④　不在の事実を証する資料（不在者の捜索願受理証明、返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戻された不在者宛ての手紙等）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⑤　不在者の財産目録、財産に関する資料（不動産登記事項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証明、預金及び有価証券の残高が分かる書類）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⑥　申立人の利害関係を証する資料（戸籍謄本、賃貸契約書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等）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⑦　遺産分割目的の場合、相続人の範囲を明らかにするため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に必要な戸籍謄本等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54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0C71844-A252-4232-B70C-F6CAE8038D6F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B67BD1-8F83-4BEA-A59A-AC151E1FA10F}"/>
              </a:ext>
            </a:extLst>
          </p:cNvPr>
          <p:cNvSpPr txBox="1"/>
          <p:nvPr/>
        </p:nvSpPr>
        <p:spPr>
          <a:xfrm>
            <a:off x="443882" y="247701"/>
            <a:ext cx="93480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《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留意点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》</a:t>
            </a: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不在者管理人が遺産分割協議に参加するためには、別途で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家庭裁判所の権限外許可を得なければなりません。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遺産を法定相続分で分ける場合は、遺産分割をしませんの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で、権限外の許可は不要です。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不在者管理人申立てを行う場合は、裁判所に予納金をおさ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める必要があります。（約１００万円程度）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　不在の事実を証する資料とは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・最後の住民票上の住所に本人限定郵便が「お尋ねなし」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で返送された封筒コピー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・不在者の住所が近くであれば、建物外観・表札・玄関ポ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ストなどの写真撮影した資料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・上申書　不在者の関係者から聴取した内容を上申書とし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てまとめた資料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</a:p>
        </p:txBody>
      </p:sp>
    </p:spTree>
    <p:extLst>
      <p:ext uri="{BB962C8B-B14F-4D97-AF65-F5344CB8AC3E}">
        <p14:creationId xmlns:p14="http://schemas.microsoft.com/office/powerpoint/2010/main" val="236140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F97586-6648-4EAA-AFDE-43AFAE56EDE5}"/>
              </a:ext>
            </a:extLst>
          </p:cNvPr>
          <p:cNvSpPr/>
          <p:nvPr/>
        </p:nvSpPr>
        <p:spPr>
          <a:xfrm>
            <a:off x="278977" y="648327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E28825-E496-4C02-8494-809274F0632D}"/>
              </a:ext>
            </a:extLst>
          </p:cNvPr>
          <p:cNvSpPr txBox="1"/>
          <p:nvPr/>
        </p:nvSpPr>
        <p:spPr>
          <a:xfrm>
            <a:off x="278977" y="151511"/>
            <a:ext cx="953737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３．生きているかどうかわからない場合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連絡も取れなくて生きているかどうかわからない場合にも前項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の不在者として取り扱うことも可能ですが、その場合は不在者は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相続人として取り扱われることとなります。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もし亡くなっていることが判明した場合には、相続分が変わっ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てくることがあります。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生死不明の場合には「失踪宣告」「認定死亡」という制度に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よって死亡とみなすことができます。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失踪宣告に関する民法規定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　普通失踪　生死が７年間明らかでない場合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　特別失踪　危難遭遇した後１年間生死が不明である場合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以上のような場合、利害関係人からの請求によって家庭裁判所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が失踪宣告をすると、その人を死亡したものとして扱うと規定し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ています。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但し、死亡したものと扱うだけで、後に本人が別の場所で生き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ているが判明したすれば失踪宣告の取消をするこができます。　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39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253952-2DE8-449E-BDFF-68B222DF42B7}"/>
              </a:ext>
            </a:extLst>
          </p:cNvPr>
          <p:cNvSpPr txBox="1"/>
          <p:nvPr/>
        </p:nvSpPr>
        <p:spPr>
          <a:xfrm>
            <a:off x="152400" y="233082"/>
            <a:ext cx="96639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認定死亡に関する戸籍法の規定とその効果など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・戸籍法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89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　水難、火災その他の事変による取り調べをした官庁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又は公署は、市町村長に死亡の報告義務があり、市町村は戸籍上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死亡と取り扱います。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・効果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認定死亡がされた場合、死亡を原因とする法律上の効果が当然に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認められるというわけではありません。しかし、認定死亡の記載　　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は、反証がなされない限り、戸籍に記載された死亡年月日に死亡　　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したものと推定されるという裁判所の判例があります。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そのため、認定死亡がされた場合、その人は死亡したものとして、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不動産や預貯金などの各種相続手続きを進めることが可能です。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・失踪宣告との違い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死亡を認定する機関に違いがあります。認定死亡は、官公署の死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亡報告に基づいて戸籍にその旨が記載されることで死亡したもの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と扱われます。これに対して、失踪宣告は、家庭裁判所の審判に</a:t>
            </a:r>
            <a:endParaRPr lang="en-US" altLang="ja-JP" sz="2400" i="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i="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よって死亡したものとされるのです。</a:t>
            </a:r>
          </a:p>
        </p:txBody>
      </p:sp>
    </p:spTree>
    <p:extLst>
      <p:ext uri="{BB962C8B-B14F-4D97-AF65-F5344CB8AC3E}">
        <p14:creationId xmlns:p14="http://schemas.microsoft.com/office/powerpoint/2010/main" val="1630773926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</TotalTime>
  <Words>2606</Words>
  <Application>Microsoft Office PowerPoint</Application>
  <PresentationFormat>A4 210 x 297 mm</PresentationFormat>
  <Paragraphs>212</Paragraphs>
  <Slides>15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10</cp:revision>
  <dcterms:created xsi:type="dcterms:W3CDTF">2021-12-24T02:52:11Z</dcterms:created>
  <dcterms:modified xsi:type="dcterms:W3CDTF">2022-02-01T13:27:38Z</dcterms:modified>
</cp:coreProperties>
</file>