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1" r:id="rId3"/>
    <p:sldId id="273" r:id="rId4"/>
    <p:sldId id="268" r:id="rId5"/>
    <p:sldId id="274" r:id="rId6"/>
    <p:sldId id="267" r:id="rId7"/>
    <p:sldId id="269" r:id="rId8"/>
    <p:sldId id="257" r:id="rId9"/>
    <p:sldId id="258" r:id="rId10"/>
    <p:sldId id="259" r:id="rId11"/>
    <p:sldId id="275" r:id="rId12"/>
    <p:sldId id="282" r:id="rId13"/>
    <p:sldId id="270" r:id="rId14"/>
    <p:sldId id="271" r:id="rId15"/>
    <p:sldId id="272" r:id="rId16"/>
    <p:sldId id="278" r:id="rId17"/>
    <p:sldId id="281" r:id="rId18"/>
    <p:sldId id="279" r:id="rId19"/>
    <p:sldId id="280" r:id="rId20"/>
    <p:sldId id="260" r:id="rId21"/>
    <p:sldId id="262" r:id="rId2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08" autoAdjust="0"/>
    <p:restoredTop sz="94660"/>
  </p:normalViewPr>
  <p:slideViewPr>
    <p:cSldViewPr snapToGrid="0">
      <p:cViewPr varScale="1">
        <p:scale>
          <a:sx n="86" d="100"/>
          <a:sy n="86" d="100"/>
        </p:scale>
        <p:origin x="158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7122353-3F35-43B5-B7C8-CF8D14DB792D}" type="datetimeFigureOut">
              <a:rPr kumimoji="1" lang="ja-JP" altLang="en-US" smtClean="0"/>
              <a:t>2021/6/29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485BE5-E85C-4E53-ACC8-67149C46D874}"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577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7122353-3F35-43B5-B7C8-CF8D14DB792D}" type="datetimeFigureOut">
              <a:rPr kumimoji="1" lang="ja-JP" altLang="en-US" smtClean="0"/>
              <a:t>2021/6/29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485BE5-E85C-4E53-ACC8-67149C46D874}" type="slidenum">
              <a:rPr kumimoji="1" lang="ja-JP" altLang="en-US" smtClean="0"/>
              <a:t>‹#›</a:t>
            </a:fld>
            <a:endParaRPr kumimoji="1" lang="ja-JP" altLang="en-US"/>
          </a:p>
        </p:txBody>
      </p:sp>
    </p:spTree>
    <p:extLst>
      <p:ext uri="{BB962C8B-B14F-4D97-AF65-F5344CB8AC3E}">
        <p14:creationId xmlns:p14="http://schemas.microsoft.com/office/powerpoint/2010/main" val="3058111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7122353-3F35-43B5-B7C8-CF8D14DB792D}" type="datetimeFigureOut">
              <a:rPr kumimoji="1" lang="ja-JP" altLang="en-US" smtClean="0"/>
              <a:t>2021/6/29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485BE5-E85C-4E53-ACC8-67149C46D874}" type="slidenum">
              <a:rPr kumimoji="1" lang="ja-JP" altLang="en-US" smtClean="0"/>
              <a:t>‹#›</a:t>
            </a:fld>
            <a:endParaRPr kumimoji="1" lang="ja-JP" altLang="en-US"/>
          </a:p>
        </p:txBody>
      </p:sp>
    </p:spTree>
    <p:extLst>
      <p:ext uri="{BB962C8B-B14F-4D97-AF65-F5344CB8AC3E}">
        <p14:creationId xmlns:p14="http://schemas.microsoft.com/office/powerpoint/2010/main" val="206703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7122353-3F35-43B5-B7C8-CF8D14DB792D}" type="datetimeFigureOut">
              <a:rPr kumimoji="1" lang="ja-JP" altLang="en-US" smtClean="0"/>
              <a:t>2021/6/29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485BE5-E85C-4E53-ACC8-67149C46D874}" type="slidenum">
              <a:rPr kumimoji="1" lang="ja-JP" altLang="en-US" smtClean="0"/>
              <a:t>‹#›</a:t>
            </a:fld>
            <a:endParaRPr kumimoji="1" lang="ja-JP" altLang="en-US"/>
          </a:p>
        </p:txBody>
      </p:sp>
    </p:spTree>
    <p:extLst>
      <p:ext uri="{BB962C8B-B14F-4D97-AF65-F5344CB8AC3E}">
        <p14:creationId xmlns:p14="http://schemas.microsoft.com/office/powerpoint/2010/main" val="2807473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7122353-3F35-43B5-B7C8-CF8D14DB792D}" type="datetimeFigureOut">
              <a:rPr kumimoji="1" lang="ja-JP" altLang="en-US" smtClean="0"/>
              <a:t>2021/6/29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1485BE5-E85C-4E53-ACC8-67149C46D874}"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855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7122353-3F35-43B5-B7C8-CF8D14DB792D}" type="datetimeFigureOut">
              <a:rPr kumimoji="1" lang="ja-JP" altLang="en-US" smtClean="0"/>
              <a:t>2021/6/29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1485BE5-E85C-4E53-ACC8-67149C46D874}" type="slidenum">
              <a:rPr kumimoji="1" lang="ja-JP" altLang="en-US" smtClean="0"/>
              <a:t>‹#›</a:t>
            </a:fld>
            <a:endParaRPr kumimoji="1" lang="ja-JP" altLang="en-US"/>
          </a:p>
        </p:txBody>
      </p:sp>
    </p:spTree>
    <p:extLst>
      <p:ext uri="{BB962C8B-B14F-4D97-AF65-F5344CB8AC3E}">
        <p14:creationId xmlns:p14="http://schemas.microsoft.com/office/powerpoint/2010/main" val="1786452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7122353-3F35-43B5-B7C8-CF8D14DB792D}" type="datetimeFigureOut">
              <a:rPr kumimoji="1" lang="ja-JP" altLang="en-US" smtClean="0"/>
              <a:t>2021/6/29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1485BE5-E85C-4E53-ACC8-67149C46D874}" type="slidenum">
              <a:rPr kumimoji="1" lang="ja-JP" altLang="en-US" smtClean="0"/>
              <a:t>‹#›</a:t>
            </a:fld>
            <a:endParaRPr kumimoji="1" lang="ja-JP" altLang="en-US"/>
          </a:p>
        </p:txBody>
      </p:sp>
    </p:spTree>
    <p:extLst>
      <p:ext uri="{BB962C8B-B14F-4D97-AF65-F5344CB8AC3E}">
        <p14:creationId xmlns:p14="http://schemas.microsoft.com/office/powerpoint/2010/main" val="5001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7122353-3F35-43B5-B7C8-CF8D14DB792D}" type="datetimeFigureOut">
              <a:rPr kumimoji="1" lang="ja-JP" altLang="en-US" smtClean="0"/>
              <a:t>2021/6/29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1485BE5-E85C-4E53-ACC8-67149C46D874}" type="slidenum">
              <a:rPr kumimoji="1" lang="ja-JP" altLang="en-US" smtClean="0"/>
              <a:t>‹#›</a:t>
            </a:fld>
            <a:endParaRPr kumimoji="1" lang="ja-JP" altLang="en-US"/>
          </a:p>
        </p:txBody>
      </p:sp>
    </p:spTree>
    <p:extLst>
      <p:ext uri="{BB962C8B-B14F-4D97-AF65-F5344CB8AC3E}">
        <p14:creationId xmlns:p14="http://schemas.microsoft.com/office/powerpoint/2010/main" val="396379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7122353-3F35-43B5-B7C8-CF8D14DB792D}" type="datetimeFigureOut">
              <a:rPr kumimoji="1" lang="ja-JP" altLang="en-US" smtClean="0"/>
              <a:t>2021/6/29</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F1485BE5-E85C-4E53-ACC8-67149C46D874}" type="slidenum">
              <a:rPr kumimoji="1" lang="ja-JP" altLang="en-US" smtClean="0"/>
              <a:t>‹#›</a:t>
            </a:fld>
            <a:endParaRPr kumimoji="1" lang="ja-JP" altLang="en-US"/>
          </a:p>
        </p:txBody>
      </p:sp>
    </p:spTree>
    <p:extLst>
      <p:ext uri="{BB962C8B-B14F-4D97-AF65-F5344CB8AC3E}">
        <p14:creationId xmlns:p14="http://schemas.microsoft.com/office/powerpoint/2010/main" val="1786033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B7122353-3F35-43B5-B7C8-CF8D14DB792D}" type="datetimeFigureOut">
              <a:rPr kumimoji="1" lang="ja-JP" altLang="en-US" smtClean="0"/>
              <a:t>2021/6/29</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1485BE5-E85C-4E53-ACC8-67149C46D874}" type="slidenum">
              <a:rPr kumimoji="1" lang="ja-JP" altLang="en-US" smtClean="0"/>
              <a:t>‹#›</a:t>
            </a:fld>
            <a:endParaRPr kumimoji="1" lang="ja-JP" altLang="en-US"/>
          </a:p>
        </p:txBody>
      </p:sp>
    </p:spTree>
    <p:extLst>
      <p:ext uri="{BB962C8B-B14F-4D97-AF65-F5344CB8AC3E}">
        <p14:creationId xmlns:p14="http://schemas.microsoft.com/office/powerpoint/2010/main" val="2106803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7122353-3F35-43B5-B7C8-CF8D14DB792D}" type="datetimeFigureOut">
              <a:rPr kumimoji="1" lang="ja-JP" altLang="en-US" smtClean="0"/>
              <a:t>2021/6/29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1485BE5-E85C-4E53-ACC8-67149C46D874}" type="slidenum">
              <a:rPr kumimoji="1" lang="ja-JP" altLang="en-US" smtClean="0"/>
              <a:t>‹#›</a:t>
            </a:fld>
            <a:endParaRPr kumimoji="1" lang="ja-JP" altLang="en-US"/>
          </a:p>
        </p:txBody>
      </p:sp>
    </p:spTree>
    <p:extLst>
      <p:ext uri="{BB962C8B-B14F-4D97-AF65-F5344CB8AC3E}">
        <p14:creationId xmlns:p14="http://schemas.microsoft.com/office/powerpoint/2010/main" val="18076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B7122353-3F35-43B5-B7C8-CF8D14DB792D}" type="datetimeFigureOut">
              <a:rPr kumimoji="1" lang="ja-JP" altLang="en-US" smtClean="0"/>
              <a:t>2021/6/29</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F1485BE5-E85C-4E53-ACC8-67149C46D874}"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6557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2C452C-702D-4597-8034-3E1279AA763D}"/>
              </a:ext>
            </a:extLst>
          </p:cNvPr>
          <p:cNvSpPr/>
          <p:nvPr/>
        </p:nvSpPr>
        <p:spPr>
          <a:xfrm>
            <a:off x="611106" y="2186100"/>
            <a:ext cx="8683787" cy="1938992"/>
          </a:xfrm>
          <a:prstGeom prst="rect">
            <a:avLst/>
          </a:prstGeom>
          <a:noFill/>
        </p:spPr>
        <p:txBody>
          <a:bodyPr wrap="none" lIns="91440" tIns="45720" rIns="91440" bIns="45720">
            <a:spAutoFit/>
          </a:bodyPr>
          <a:lstStyle/>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法定相続情報証明制度の</a:t>
            </a:r>
            <a:endParaRPr lang="en-US" altLang="ja-JP"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手続きとその活用</a:t>
            </a:r>
          </a:p>
        </p:txBody>
      </p:sp>
      <p:pic>
        <p:nvPicPr>
          <p:cNvPr id="3" name="録音したサウンド">
            <a:hlinkClick r:id="" action="ppaction://media"/>
            <a:extLst>
              <a:ext uri="{FF2B5EF4-FFF2-40B4-BE49-F238E27FC236}">
                <a16:creationId xmlns:a16="http://schemas.microsoft.com/office/drawing/2014/main" id="{31AADD8E-4D89-4E7B-A82A-E4EE660D8E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1837" y="3429000"/>
            <a:ext cx="487363" cy="487363"/>
          </a:xfrm>
          <a:prstGeom prst="rect">
            <a:avLst/>
          </a:prstGeom>
        </p:spPr>
      </p:pic>
      <p:sp>
        <p:nvSpPr>
          <p:cNvPr id="4" name="正方形/長方形 3">
            <a:extLst>
              <a:ext uri="{FF2B5EF4-FFF2-40B4-BE49-F238E27FC236}">
                <a16:creationId xmlns:a16="http://schemas.microsoft.com/office/drawing/2014/main" id="{9B110B91-0669-40F1-9104-6E8C6C35B92E}"/>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892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693CFC6-7614-4189-9628-219491971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969" y="426720"/>
            <a:ext cx="7670307" cy="58293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B8D3CD12-A2A8-4D02-B6CD-48C01EF11685}"/>
              </a:ext>
            </a:extLst>
          </p:cNvPr>
          <p:cNvSpPr txBox="1"/>
          <p:nvPr/>
        </p:nvSpPr>
        <p:spPr>
          <a:xfrm>
            <a:off x="274319" y="85267"/>
            <a:ext cx="9437851" cy="523220"/>
          </a:xfrm>
          <a:prstGeom prst="rect">
            <a:avLst/>
          </a:prstGeom>
          <a:noFill/>
        </p:spPr>
        <p:txBody>
          <a:bodyPr wrap="square">
            <a:spAutoFit/>
          </a:bodyPr>
          <a:lstStyle/>
          <a:p>
            <a:pPr algn="just"/>
            <a:r>
              <a:rPr lang="ja-JP" altLang="en-US" sz="2800" b="1" i="0" dirty="0">
                <a:effectLst/>
                <a:latin typeface="UD デジタル 教科書体 N-R" panose="02020400000000000000" pitchFamily="17" charset="-128"/>
                <a:ea typeface="UD デジタル 教科書体 N-R" panose="02020400000000000000" pitchFamily="17" charset="-128"/>
              </a:rPr>
              <a:t>９．法定相続人が配偶者と子供・孫の場合（代襲相続）</a:t>
            </a:r>
            <a:endParaRPr lang="ja-JP" altLang="en-US" sz="28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8579B6C1-30D2-498D-A19A-1E795D1CA9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7438" y="601980"/>
            <a:ext cx="487363" cy="487363"/>
          </a:xfrm>
          <a:prstGeom prst="rect">
            <a:avLst/>
          </a:prstGeom>
        </p:spPr>
      </p:pic>
      <p:sp>
        <p:nvSpPr>
          <p:cNvPr id="5" name="正方形/長方形 4">
            <a:extLst>
              <a:ext uri="{FF2B5EF4-FFF2-40B4-BE49-F238E27FC236}">
                <a16:creationId xmlns:a16="http://schemas.microsoft.com/office/drawing/2014/main" id="{EAF25A79-D6BC-4DB5-AEC4-D0097354E65F}"/>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0325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13DCDA5-15C9-43F1-9EBE-20894FE9AB7C}"/>
              </a:ext>
            </a:extLst>
          </p:cNvPr>
          <p:cNvSpPr txBox="1"/>
          <p:nvPr/>
        </p:nvSpPr>
        <p:spPr>
          <a:xfrm>
            <a:off x="285641" y="161485"/>
            <a:ext cx="9365942"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１０．再婚相手の子供（連れ子）を養子縁組した場合</a:t>
            </a:r>
          </a:p>
        </p:txBody>
      </p:sp>
      <p:sp>
        <p:nvSpPr>
          <p:cNvPr id="3" name="テキスト ボックス 2">
            <a:extLst>
              <a:ext uri="{FF2B5EF4-FFF2-40B4-BE49-F238E27FC236}">
                <a16:creationId xmlns:a16="http://schemas.microsoft.com/office/drawing/2014/main" id="{1B94BEEE-DB84-4773-A63C-F012DE29A006}"/>
              </a:ext>
            </a:extLst>
          </p:cNvPr>
          <p:cNvSpPr txBox="1"/>
          <p:nvPr/>
        </p:nvSpPr>
        <p:spPr>
          <a:xfrm>
            <a:off x="523042" y="898940"/>
            <a:ext cx="8859913" cy="2123658"/>
          </a:xfrm>
          <a:prstGeom prst="rect">
            <a:avLst/>
          </a:prstGeom>
          <a:noFill/>
        </p:spPr>
        <p:txBody>
          <a:bodyPr wrap="square" rtlCol="0">
            <a:spAutoFit/>
          </a:bodyPr>
          <a:lstStyle/>
          <a:p>
            <a:pPr algn="ctr"/>
            <a:r>
              <a:rPr lang="ja-JP" altLang="en-US" sz="2000" b="1" dirty="0">
                <a:effectLst/>
                <a:latin typeface="UD デジタル 教科書体 N-R" panose="02020400000000000000" pitchFamily="17" charset="-128"/>
                <a:ea typeface="UD デジタル 教科書体 N-R" panose="02020400000000000000" pitchFamily="17" charset="-128"/>
              </a:rPr>
              <a:t>被相続人　法務太郎　法定相続情報　</a:t>
            </a:r>
            <a:endParaRPr lang="en-US" altLang="ja-JP" sz="1600" b="1" dirty="0">
              <a:effectLst/>
              <a:latin typeface="UD デジタル 教科書体 N-R" panose="02020400000000000000" pitchFamily="17" charset="-128"/>
              <a:ea typeface="UD デジタル 教科書体 N-R" panose="02020400000000000000" pitchFamily="17" charset="-128"/>
            </a:endParaRPr>
          </a:p>
          <a:p>
            <a:r>
              <a:rPr lang="ja-JP" altLang="en-US" sz="1600" b="1" dirty="0">
                <a:effectLst/>
                <a:latin typeface="UD デジタル 教科書体 N-R" panose="02020400000000000000" pitchFamily="17" charset="-128"/>
                <a:ea typeface="UD デジタル 教科書体 N-R" panose="02020400000000000000" pitchFamily="17" charset="-128"/>
              </a:rPr>
              <a:t>　</a:t>
            </a:r>
            <a:br>
              <a:rPr lang="ja-JP" altLang="en-US" sz="1600" b="1" dirty="0">
                <a:effectLst/>
                <a:latin typeface="UD デジタル 教科書体 N-R" panose="02020400000000000000" pitchFamily="17" charset="-128"/>
                <a:ea typeface="UD デジタル 教科書体 N-R" panose="02020400000000000000" pitchFamily="17" charset="-128"/>
              </a:rPr>
            </a:br>
            <a:r>
              <a:rPr lang="ja-JP" altLang="en-US" sz="1600" b="1" dirty="0">
                <a:effectLst/>
                <a:latin typeface="UD デジタル 教科書体 N-R" panose="02020400000000000000" pitchFamily="17" charset="-128"/>
                <a:ea typeface="UD デジタル 教科書体 N-R" panose="02020400000000000000" pitchFamily="17" charset="-128"/>
              </a:rPr>
              <a:t>　最 後 の 住 所　愛媛</a:t>
            </a:r>
            <a:r>
              <a:rPr lang="ja-JP" altLang="en-US" sz="1600" b="1" dirty="0">
                <a:latin typeface="UD デジタル 教科書体 N-R" panose="02020400000000000000" pitchFamily="17" charset="-128"/>
                <a:ea typeface="UD デジタル 教科書体 N-R" panose="02020400000000000000" pitchFamily="17" charset="-128"/>
              </a:rPr>
              <a:t>県松山市古三津</a:t>
            </a:r>
            <a:r>
              <a:rPr lang="ja-JP" altLang="en-US" sz="1600" b="1" dirty="0">
                <a:effectLst/>
                <a:latin typeface="UD デジタル 教科書体 N-R" panose="02020400000000000000" pitchFamily="17" charset="-128"/>
                <a:ea typeface="UD デジタル 教科書体 N-R" panose="02020400000000000000" pitchFamily="17" charset="-128"/>
              </a:rPr>
              <a:t>〇〇丁目〇番地〇号　</a:t>
            </a:r>
            <a:endParaRPr lang="en-US" altLang="ja-JP" sz="1600" b="1" dirty="0">
              <a:effectLst/>
              <a:latin typeface="UD デジタル 教科書体 N-R" panose="02020400000000000000" pitchFamily="17" charset="-128"/>
              <a:ea typeface="UD デジタル 教科書体 N-R" panose="02020400000000000000" pitchFamily="17" charset="-128"/>
            </a:endParaRPr>
          </a:p>
          <a:p>
            <a:r>
              <a:rPr lang="ja-JP" altLang="en-US" sz="1600" b="1" dirty="0">
                <a:effectLst/>
                <a:latin typeface="UD デジタル 教科書体 N-R" panose="02020400000000000000" pitchFamily="17" charset="-128"/>
                <a:ea typeface="UD デジタル 教科書体 N-R" panose="02020400000000000000" pitchFamily="17" charset="-128"/>
              </a:rPr>
              <a:t>　最 後 の 本 籍　愛媛</a:t>
            </a:r>
            <a:r>
              <a:rPr lang="ja-JP" altLang="en-US" sz="1600" b="1" dirty="0">
                <a:latin typeface="UD デジタル 教科書体 N-R" panose="02020400000000000000" pitchFamily="17" charset="-128"/>
                <a:ea typeface="UD デジタル 教科書体 N-R" panose="02020400000000000000" pitchFamily="17" charset="-128"/>
              </a:rPr>
              <a:t>県松山市古三津</a:t>
            </a:r>
            <a:r>
              <a:rPr lang="ja-JP" altLang="en-US" sz="1600" b="1" dirty="0">
                <a:effectLst/>
                <a:latin typeface="UD デジタル 教科書体 N-R" panose="02020400000000000000" pitchFamily="17" charset="-128"/>
                <a:ea typeface="UD デジタル 教科書体 N-R" panose="02020400000000000000" pitchFamily="17" charset="-128"/>
              </a:rPr>
              <a:t>〇〇丁目〇番地〇号　</a:t>
            </a:r>
            <a:br>
              <a:rPr lang="ja-JP" altLang="en-US" sz="1600" b="1" dirty="0">
                <a:effectLst/>
                <a:latin typeface="UD デジタル 教科書体 N-R" panose="02020400000000000000" pitchFamily="17" charset="-128"/>
                <a:ea typeface="UD デジタル 教科書体 N-R" panose="02020400000000000000" pitchFamily="17" charset="-128"/>
              </a:rPr>
            </a:br>
            <a:r>
              <a:rPr lang="ja-JP" altLang="en-US" sz="1600" b="1" dirty="0">
                <a:effectLst/>
                <a:latin typeface="UD デジタル 教科書体 N-R" panose="02020400000000000000" pitchFamily="17" charset="-128"/>
                <a:ea typeface="UD デジタル 教科書体 N-R" panose="02020400000000000000" pitchFamily="17" charset="-128"/>
              </a:rPr>
              <a:t>　出　生　　　</a:t>
            </a:r>
            <a:r>
              <a:rPr kumimoji="1" lang="ja-JP" altLang="en-US" sz="1600" b="1" dirty="0">
                <a:latin typeface="UD デジタル 教科書体 N-R" panose="02020400000000000000" pitchFamily="17" charset="-128"/>
                <a:ea typeface="UD デジタル 教科書体 N-R" panose="02020400000000000000" pitchFamily="17" charset="-128"/>
              </a:rPr>
              <a:t>昭和４年８月</a:t>
            </a:r>
            <a:r>
              <a:rPr kumimoji="1" lang="en-US" altLang="ja-JP" sz="1600" b="1" dirty="0">
                <a:latin typeface="UD デジタル 教科書体 N-R" panose="02020400000000000000" pitchFamily="17" charset="-128"/>
                <a:ea typeface="UD デジタル 教科書体 N-R" panose="02020400000000000000" pitchFamily="17" charset="-128"/>
              </a:rPr>
              <a:t>25</a:t>
            </a:r>
            <a:r>
              <a:rPr kumimoji="1" lang="ja-JP" altLang="en-US" sz="1600" b="1" dirty="0">
                <a:latin typeface="UD デジタル 教科書体 N-R" panose="02020400000000000000" pitchFamily="17" charset="-128"/>
                <a:ea typeface="UD デジタル 教科書体 N-R" panose="02020400000000000000" pitchFamily="17" charset="-128"/>
              </a:rPr>
              <a:t>日</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　死　亡　　　平成２８年８月５日</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lang="ja-JP" altLang="en-US" sz="1600" b="1" dirty="0">
                <a:effectLst/>
                <a:latin typeface="UD デジタル 教科書体 N-R" panose="02020400000000000000" pitchFamily="17" charset="-128"/>
                <a:ea typeface="UD デジタル 教科書体 N-R" panose="02020400000000000000" pitchFamily="17" charset="-128"/>
              </a:rPr>
              <a:t>　（被相続人）</a:t>
            </a:r>
            <a:endParaRPr lang="en-US" altLang="ja-JP" sz="1600" b="1" dirty="0">
              <a:effectLst/>
              <a:latin typeface="UD デジタル 教科書体 N-R" panose="02020400000000000000" pitchFamily="17" charset="-128"/>
              <a:ea typeface="UD デジタル 教科書体 N-R" panose="02020400000000000000" pitchFamily="17" charset="-128"/>
            </a:endParaRPr>
          </a:p>
          <a:p>
            <a:r>
              <a:rPr lang="ja-JP" altLang="en-US" sz="1600" b="1" dirty="0">
                <a:latin typeface="UD デジタル 教科書体 N-R" panose="02020400000000000000" pitchFamily="17" charset="-128"/>
                <a:ea typeface="UD デジタル 教科書体 N-R" panose="02020400000000000000" pitchFamily="17" charset="-128"/>
              </a:rPr>
              <a:t>　</a:t>
            </a:r>
            <a:r>
              <a:rPr lang="ja-JP" altLang="en-US" sz="1600" b="1" dirty="0">
                <a:effectLst/>
                <a:latin typeface="UD デジタル 教科書体 N-R" panose="02020400000000000000" pitchFamily="17" charset="-128"/>
                <a:ea typeface="UD デジタル 教科書体 N-R" panose="02020400000000000000" pitchFamily="17" charset="-128"/>
              </a:rPr>
              <a:t>　法務　太郎　</a:t>
            </a:r>
            <a:endParaRPr kumimoji="1" lang="ja-JP" altLang="en-US" sz="1600" b="1" dirty="0"/>
          </a:p>
        </p:txBody>
      </p:sp>
      <p:cxnSp>
        <p:nvCxnSpPr>
          <p:cNvPr id="4" name="直線コネクタ 3">
            <a:extLst>
              <a:ext uri="{FF2B5EF4-FFF2-40B4-BE49-F238E27FC236}">
                <a16:creationId xmlns:a16="http://schemas.microsoft.com/office/drawing/2014/main" id="{A588EF5B-1A2F-4012-A687-1798C62CA0A9}"/>
              </a:ext>
            </a:extLst>
          </p:cNvPr>
          <p:cNvCxnSpPr/>
          <p:nvPr/>
        </p:nvCxnSpPr>
        <p:spPr>
          <a:xfrm>
            <a:off x="1515862" y="3089094"/>
            <a:ext cx="0" cy="769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BECD496E-47ED-4DB8-8C41-2374BD22C70D}"/>
              </a:ext>
            </a:extLst>
          </p:cNvPr>
          <p:cNvCxnSpPr/>
          <p:nvPr/>
        </p:nvCxnSpPr>
        <p:spPr>
          <a:xfrm>
            <a:off x="1485382" y="3096714"/>
            <a:ext cx="0" cy="769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DC3D983-811A-4FE6-8F15-AE0FF2A42ACD}"/>
              </a:ext>
            </a:extLst>
          </p:cNvPr>
          <p:cNvSpPr txBox="1"/>
          <p:nvPr/>
        </p:nvSpPr>
        <p:spPr>
          <a:xfrm>
            <a:off x="707326" y="3950154"/>
            <a:ext cx="5053541" cy="1015663"/>
          </a:xfrm>
          <a:prstGeom prst="rect">
            <a:avLst/>
          </a:prstGeom>
          <a:noFill/>
        </p:spPr>
        <p:txBody>
          <a:bodyPr wrap="square" rtlCol="0">
            <a:spAutoFit/>
          </a:bodyPr>
          <a:lstStyle/>
          <a:p>
            <a:r>
              <a:rPr kumimoji="1" lang="ja-JP" altLang="en-US" sz="1500" b="1" dirty="0">
                <a:latin typeface="UD デジタル 教科書体 N-R" panose="02020400000000000000" pitchFamily="17" charset="-128"/>
                <a:ea typeface="UD デジタル 教科書体 N-R" panose="02020400000000000000" pitchFamily="17" charset="-128"/>
              </a:rPr>
              <a:t>住所　</a:t>
            </a:r>
            <a:r>
              <a:rPr lang="ja-JP" altLang="en-US" sz="1500" b="1" dirty="0">
                <a:effectLst/>
                <a:latin typeface="UD デジタル 教科書体 N-R" panose="02020400000000000000" pitchFamily="17" charset="-128"/>
                <a:ea typeface="UD デジタル 教科書体 N-R" panose="02020400000000000000" pitchFamily="17" charset="-128"/>
              </a:rPr>
              <a:t>愛媛</a:t>
            </a:r>
            <a:r>
              <a:rPr lang="ja-JP" altLang="en-US" sz="1500" b="1" dirty="0">
                <a:latin typeface="UD デジタル 教科書体 N-R" panose="02020400000000000000" pitchFamily="17" charset="-128"/>
                <a:ea typeface="UD デジタル 教科書体 N-R" panose="02020400000000000000" pitchFamily="17" charset="-128"/>
              </a:rPr>
              <a:t>県松山市古三津</a:t>
            </a:r>
            <a:r>
              <a:rPr lang="ja-JP" altLang="en-US" sz="1500" b="1" dirty="0">
                <a:effectLst/>
                <a:latin typeface="UD デジタル 教科書体 N-R" panose="02020400000000000000" pitchFamily="17" charset="-128"/>
                <a:ea typeface="UD デジタル 教科書体 N-R" panose="02020400000000000000" pitchFamily="17" charset="-128"/>
              </a:rPr>
              <a:t>〇〇丁目〇番地〇号</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出　生　昭和６年２月８日</a:t>
            </a:r>
          </a:p>
          <a:p>
            <a:r>
              <a:rPr kumimoji="1" lang="ja-JP" altLang="en-US" sz="1500" b="1" dirty="0">
                <a:latin typeface="UD デジタル 教科書体 N-R" panose="02020400000000000000" pitchFamily="17" charset="-128"/>
                <a:ea typeface="UD デジタル 教科書体 N-R" panose="02020400000000000000" pitchFamily="17" charset="-128"/>
              </a:rPr>
              <a:t>（妻）</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法務　花子</a:t>
            </a:r>
            <a:endParaRPr kumimoji="1" lang="en-US" altLang="ja-JP" sz="1500" b="1" dirty="0">
              <a:latin typeface="UD デジタル 教科書体 N-R" panose="02020400000000000000" pitchFamily="17" charset="-128"/>
              <a:ea typeface="UD デジタル 教科書体 N-R" panose="02020400000000000000" pitchFamily="17" charset="-128"/>
            </a:endParaRPr>
          </a:p>
        </p:txBody>
      </p:sp>
      <p:cxnSp>
        <p:nvCxnSpPr>
          <p:cNvPr id="7" name="直線コネクタ 6">
            <a:extLst>
              <a:ext uri="{FF2B5EF4-FFF2-40B4-BE49-F238E27FC236}">
                <a16:creationId xmlns:a16="http://schemas.microsoft.com/office/drawing/2014/main" id="{335234D0-FB7A-4875-B62D-73024DAD893A}"/>
              </a:ext>
            </a:extLst>
          </p:cNvPr>
          <p:cNvCxnSpPr>
            <a:cxnSpLocks/>
          </p:cNvCxnSpPr>
          <p:nvPr/>
        </p:nvCxnSpPr>
        <p:spPr>
          <a:xfrm>
            <a:off x="2120288" y="2809688"/>
            <a:ext cx="2958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C1C2AD6-8D72-4CDC-A717-AFB9FEACEAD9}"/>
              </a:ext>
            </a:extLst>
          </p:cNvPr>
          <p:cNvSpPr txBox="1"/>
          <p:nvPr/>
        </p:nvSpPr>
        <p:spPr>
          <a:xfrm>
            <a:off x="5220072" y="2478591"/>
            <a:ext cx="4462065" cy="1015663"/>
          </a:xfrm>
          <a:prstGeom prst="rect">
            <a:avLst/>
          </a:prstGeom>
          <a:noFill/>
        </p:spPr>
        <p:txBody>
          <a:bodyPr wrap="square" rtlCol="0">
            <a:spAutoFit/>
          </a:bodyPr>
          <a:lstStyle/>
          <a:p>
            <a:r>
              <a:rPr kumimoji="1" lang="ja-JP" altLang="en-US" sz="1500" b="1" dirty="0">
                <a:latin typeface="UD デジタル 教科書体 N-R" panose="02020400000000000000" pitchFamily="17" charset="-128"/>
                <a:ea typeface="UD デジタル 教科書体 N-R" panose="02020400000000000000" pitchFamily="17" charset="-128"/>
              </a:rPr>
              <a:t>住　所　</a:t>
            </a:r>
            <a:r>
              <a:rPr lang="ja-JP" altLang="en-US" sz="1500" b="1" dirty="0">
                <a:effectLst/>
                <a:latin typeface="UD デジタル 教科書体 N-R" panose="02020400000000000000" pitchFamily="17" charset="-128"/>
                <a:ea typeface="UD デジタル 教科書体 N-R" panose="02020400000000000000" pitchFamily="17" charset="-128"/>
              </a:rPr>
              <a:t>愛媛</a:t>
            </a:r>
            <a:r>
              <a:rPr lang="ja-JP" altLang="en-US" sz="1500" b="1" dirty="0">
                <a:latin typeface="UD デジタル 教科書体 N-R" panose="02020400000000000000" pitchFamily="17" charset="-128"/>
                <a:ea typeface="UD デジタル 教科書体 N-R" panose="02020400000000000000" pitchFamily="17" charset="-128"/>
              </a:rPr>
              <a:t>県松山市古三津</a:t>
            </a:r>
            <a:r>
              <a:rPr lang="ja-JP" altLang="en-US" sz="1500" b="1" dirty="0">
                <a:effectLst/>
                <a:latin typeface="UD デジタル 教科書体 N-R" panose="02020400000000000000" pitchFamily="17" charset="-128"/>
                <a:ea typeface="UD デジタル 教科書体 N-R" panose="02020400000000000000" pitchFamily="17" charset="-128"/>
              </a:rPr>
              <a:t>〇〇丁目〇番地〇号</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出　生　昭和３８年６月</a:t>
            </a:r>
            <a:r>
              <a:rPr kumimoji="1" lang="en-US" altLang="ja-JP" sz="1500" b="1" dirty="0">
                <a:latin typeface="UD デジタル 教科書体 N-R" panose="02020400000000000000" pitchFamily="17" charset="-128"/>
                <a:ea typeface="UD デジタル 教科書体 N-R" panose="02020400000000000000" pitchFamily="17" charset="-128"/>
              </a:rPr>
              <a:t>10</a:t>
            </a:r>
            <a:r>
              <a:rPr kumimoji="1" lang="ja-JP" altLang="en-US" sz="1500" b="1" dirty="0">
                <a:latin typeface="UD デジタル 教科書体 N-R" panose="02020400000000000000" pitchFamily="17" charset="-128"/>
                <a:ea typeface="UD デジタル 教科書体 N-R" panose="02020400000000000000" pitchFamily="17" charset="-128"/>
              </a:rPr>
              <a:t>日</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（養女）</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法務　由紀子</a:t>
            </a:r>
          </a:p>
        </p:txBody>
      </p:sp>
      <p:sp>
        <p:nvSpPr>
          <p:cNvPr id="13" name="テキスト ボックス 12">
            <a:extLst>
              <a:ext uri="{FF2B5EF4-FFF2-40B4-BE49-F238E27FC236}">
                <a16:creationId xmlns:a16="http://schemas.microsoft.com/office/drawing/2014/main" id="{C5DBD972-96BB-4EAE-9DC0-405649365B94}"/>
              </a:ext>
            </a:extLst>
          </p:cNvPr>
          <p:cNvSpPr txBox="1"/>
          <p:nvPr/>
        </p:nvSpPr>
        <p:spPr>
          <a:xfrm>
            <a:off x="5415379" y="4508123"/>
            <a:ext cx="1864311" cy="323165"/>
          </a:xfrm>
          <a:prstGeom prst="rect">
            <a:avLst/>
          </a:prstGeom>
          <a:noFill/>
        </p:spPr>
        <p:txBody>
          <a:bodyPr wrap="square" rtlCol="0">
            <a:spAutoFit/>
          </a:bodyPr>
          <a:lstStyle/>
          <a:p>
            <a:r>
              <a:rPr kumimoji="1" lang="ja-JP" altLang="en-US" sz="1500" dirty="0">
                <a:latin typeface="UD デジタル 教科書体 N-R" panose="02020400000000000000" pitchFamily="17" charset="-128"/>
                <a:ea typeface="UD デジタル 教科書体 N-R" panose="02020400000000000000" pitchFamily="17" charset="-128"/>
              </a:rPr>
              <a:t>以下余白</a:t>
            </a:r>
          </a:p>
        </p:txBody>
      </p:sp>
      <p:sp>
        <p:nvSpPr>
          <p:cNvPr id="15" name="正方形/長方形 14">
            <a:extLst>
              <a:ext uri="{FF2B5EF4-FFF2-40B4-BE49-F238E27FC236}">
                <a16:creationId xmlns:a16="http://schemas.microsoft.com/office/drawing/2014/main" id="{483D74C3-5F52-4264-9BBD-E645B0E5E8EC}"/>
              </a:ext>
            </a:extLst>
          </p:cNvPr>
          <p:cNvSpPr/>
          <p:nvPr/>
        </p:nvSpPr>
        <p:spPr>
          <a:xfrm>
            <a:off x="5958840" y="4957851"/>
            <a:ext cx="3337560" cy="9265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chorCtr="0"/>
          <a:lstStyle/>
          <a:p>
            <a:r>
              <a:rPr kumimoji="1" lang="ja-JP" altLang="en-US" sz="1300" b="1" dirty="0">
                <a:solidFill>
                  <a:schemeClr val="tx1"/>
                </a:solidFill>
              </a:rPr>
              <a:t>　作成日：　令和　　年　　月　　日</a:t>
            </a:r>
            <a:endParaRPr kumimoji="1" lang="en-US" altLang="ja-JP" sz="1300" b="1" dirty="0">
              <a:solidFill>
                <a:schemeClr val="tx1"/>
              </a:solidFill>
            </a:endParaRPr>
          </a:p>
          <a:p>
            <a:r>
              <a:rPr kumimoji="1" lang="ja-JP" altLang="en-US" sz="1300" b="1" dirty="0">
                <a:solidFill>
                  <a:schemeClr val="tx1"/>
                </a:solidFill>
              </a:rPr>
              <a:t>　作成者：住所　〇市〇町〇番地</a:t>
            </a:r>
            <a:endParaRPr kumimoji="1" lang="en-US" altLang="ja-JP" sz="1300" b="1" dirty="0">
              <a:solidFill>
                <a:schemeClr val="tx1"/>
              </a:solidFill>
            </a:endParaRPr>
          </a:p>
          <a:p>
            <a:r>
              <a:rPr kumimoji="1" lang="ja-JP" altLang="en-US" sz="1300" b="1" dirty="0">
                <a:solidFill>
                  <a:schemeClr val="tx1"/>
                </a:solidFill>
              </a:rPr>
              <a:t>　　　　　　氏名　〇〇行政書士事務所　　　　　　　　　　</a:t>
            </a:r>
            <a:endParaRPr kumimoji="1" lang="en-US" altLang="ja-JP" sz="1300" b="1" dirty="0">
              <a:solidFill>
                <a:schemeClr val="tx1"/>
              </a:solidFill>
            </a:endParaRPr>
          </a:p>
          <a:p>
            <a:r>
              <a:rPr kumimoji="1" lang="ja-JP" altLang="en-US" sz="1300" b="1" dirty="0">
                <a:solidFill>
                  <a:schemeClr val="tx1"/>
                </a:solidFill>
              </a:rPr>
              <a:t>　　　　　　　　　　行政書士　〇〇〇〇　　印</a:t>
            </a:r>
            <a:endParaRPr kumimoji="1" lang="en-US" altLang="ja-JP" sz="1300" b="1" dirty="0">
              <a:solidFill>
                <a:schemeClr val="tx1"/>
              </a:solidFill>
            </a:endParaRPr>
          </a:p>
          <a:p>
            <a:r>
              <a:rPr kumimoji="1" lang="ja-JP" altLang="en-US" sz="1300" b="1" dirty="0">
                <a:solidFill>
                  <a:schemeClr val="tx1"/>
                </a:solidFill>
              </a:rPr>
              <a:t>　　</a:t>
            </a:r>
          </a:p>
        </p:txBody>
      </p:sp>
      <p:pic>
        <p:nvPicPr>
          <p:cNvPr id="8" name="録音したサウンド">
            <a:hlinkClick r:id="" action="ppaction://media"/>
            <a:extLst>
              <a:ext uri="{FF2B5EF4-FFF2-40B4-BE49-F238E27FC236}">
                <a16:creationId xmlns:a16="http://schemas.microsoft.com/office/drawing/2014/main" id="{252B5131-74A9-4A18-ADFF-09A5A0E750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52718" y="212835"/>
            <a:ext cx="487363" cy="487363"/>
          </a:xfrm>
          <a:prstGeom prst="rect">
            <a:avLst/>
          </a:prstGeom>
        </p:spPr>
      </p:pic>
      <p:sp>
        <p:nvSpPr>
          <p:cNvPr id="12" name="正方形/長方形 11">
            <a:extLst>
              <a:ext uri="{FF2B5EF4-FFF2-40B4-BE49-F238E27FC236}">
                <a16:creationId xmlns:a16="http://schemas.microsoft.com/office/drawing/2014/main" id="{4F4ABD1A-2BEB-4FF0-A586-E73346BEB52C}"/>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705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E5559EB-13AE-4776-877F-3FE6E26F4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958" y="1290200"/>
            <a:ext cx="7852083" cy="592734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4EAAB7F2-CE74-4DA6-BDEA-8E813D96B97D}"/>
              </a:ext>
            </a:extLst>
          </p:cNvPr>
          <p:cNvSpPr txBox="1"/>
          <p:nvPr/>
        </p:nvSpPr>
        <p:spPr>
          <a:xfrm>
            <a:off x="137604" y="150921"/>
            <a:ext cx="9630792"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１１．被続人が配偶者と兄弟姉妹並びに甥姪の場合</a:t>
            </a:r>
            <a:endParaRPr kumimoji="1" lang="en-US" altLang="ja-JP" sz="2800" dirty="0">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B07CCCB9-EADF-4E67-B876-265807C268D6}"/>
              </a:ext>
            </a:extLst>
          </p:cNvPr>
          <p:cNvSpPr txBox="1"/>
          <p:nvPr/>
        </p:nvSpPr>
        <p:spPr>
          <a:xfrm>
            <a:off x="2902998" y="709652"/>
            <a:ext cx="6471822" cy="369332"/>
          </a:xfrm>
          <a:prstGeom prst="rect">
            <a:avLst/>
          </a:prstGeom>
          <a:noFill/>
        </p:spPr>
        <p:txBody>
          <a:bodyPr wrap="square" rtlCol="0">
            <a:spAutoFit/>
          </a:bodyPr>
          <a:lstStyle/>
          <a:p>
            <a:r>
              <a:rPr kumimoji="1" lang="ja-JP" altLang="en-US" dirty="0"/>
              <a:t>被相続人　法務太郎　法定相続情報</a:t>
            </a:r>
          </a:p>
        </p:txBody>
      </p:sp>
    </p:spTree>
    <p:extLst>
      <p:ext uri="{BB962C8B-B14F-4D97-AF65-F5344CB8AC3E}">
        <p14:creationId xmlns:p14="http://schemas.microsoft.com/office/powerpoint/2010/main" val="3642224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84A35648-3648-4CCB-A2C2-D28C460F1F72}"/>
              </a:ext>
            </a:extLst>
          </p:cNvPr>
          <p:cNvSpPr/>
          <p:nvPr/>
        </p:nvSpPr>
        <p:spPr>
          <a:xfrm>
            <a:off x="4834890" y="4057094"/>
            <a:ext cx="3303270" cy="16018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4C10952-A9B9-41CF-8C39-85A1D8214389}"/>
              </a:ext>
            </a:extLst>
          </p:cNvPr>
          <p:cNvSpPr txBox="1"/>
          <p:nvPr/>
        </p:nvSpPr>
        <p:spPr>
          <a:xfrm>
            <a:off x="190500" y="68580"/>
            <a:ext cx="9624060" cy="3477875"/>
          </a:xfrm>
          <a:prstGeom prst="rect">
            <a:avLst/>
          </a:prstGeom>
          <a:noFill/>
        </p:spPr>
        <p:txBody>
          <a:bodyPr wrap="square" rtlCol="0">
            <a:spAutoFit/>
          </a:bodyPr>
          <a:lstStyle/>
          <a:p>
            <a:r>
              <a:rPr lang="ja-JP" altLang="en-US" sz="2800" b="1" i="0" dirty="0">
                <a:solidFill>
                  <a:srgbClr val="333333"/>
                </a:solidFill>
                <a:effectLst/>
                <a:latin typeface="UD デジタル 教科書体 N-R" panose="02020400000000000000" pitchFamily="17" charset="-128"/>
                <a:ea typeface="UD デジタル 教科書体 N-R" panose="02020400000000000000" pitchFamily="17" charset="-128"/>
              </a:rPr>
              <a:t>１１．数次相続の場合</a:t>
            </a:r>
            <a:endParaRPr lang="en-US" altLang="ja-JP" sz="2800" b="1" i="0" dirty="0">
              <a:solidFill>
                <a:srgbClr val="333333"/>
              </a:solidFill>
              <a:effectLst/>
              <a:latin typeface="UD デジタル 教科書体 N-R" panose="02020400000000000000" pitchFamily="17" charset="-128"/>
              <a:ea typeface="UD デジタル 教科書体 N-R" panose="02020400000000000000" pitchFamily="17" charset="-128"/>
            </a:endParaRPr>
          </a:p>
          <a:p>
            <a:endParaRPr lang="en-US" altLang="ja-JP" sz="2400" b="1"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b="1"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被相続人が死亡して間もなく相続人が死亡したときのように、</a:t>
            </a:r>
            <a:r>
              <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rPr>
              <a:t>2</a:t>
            </a:r>
          </a:p>
          <a:p>
            <a:pPr algn="l"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人分の相続を同時並行で進めることを</a:t>
            </a:r>
            <a:r>
              <a:rPr lang="ja-JP" altLang="en-US" sz="2400" b="1" i="0" dirty="0">
                <a:solidFill>
                  <a:srgbClr val="333333"/>
                </a:solidFill>
                <a:effectLst/>
                <a:latin typeface="UD デジタル 教科書体 N-R" panose="02020400000000000000" pitchFamily="17" charset="-128"/>
                <a:ea typeface="UD デジタル 教科書体 N-R" panose="02020400000000000000" pitchFamily="17" charset="-128"/>
              </a:rPr>
              <a:t>数次相続</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といいます。</a:t>
            </a:r>
          </a:p>
          <a:p>
            <a:pPr algn="l" fontAlgn="base"/>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　　数次相続の場合は、</a:t>
            </a:r>
            <a:r>
              <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人分の相続関係を</a:t>
            </a:r>
            <a:r>
              <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rPr>
              <a:t>1</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つの法定相続情報一覧</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図にまとめることはできません。なぜなら、被相続人</a:t>
            </a:r>
            <a:r>
              <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rPr>
              <a:t>1</a:t>
            </a:r>
            <a:r>
              <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rPr>
              <a:t>人に対して</a:t>
            </a:r>
            <a:endParaRPr lang="en-US" altLang="ja-JP"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、その法定相続人の情報を一覧図にしたものが法定相続情報一覧</a:t>
            </a:r>
            <a:endParaRPr lang="en-US" altLang="ja-JP" sz="2400" dirty="0">
              <a:solidFill>
                <a:srgbClr val="333333"/>
              </a:solidFill>
              <a:latin typeface="UD デジタル 教科書体 N-R" panose="02020400000000000000" pitchFamily="17" charset="-128"/>
              <a:ea typeface="UD デジタル 教科書体 N-R" panose="02020400000000000000" pitchFamily="17" charset="-128"/>
            </a:endParaRPr>
          </a:p>
          <a:p>
            <a:pPr algn="l" fontAlgn="base"/>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図だからです。</a:t>
            </a:r>
            <a:endParaRPr lang="en-US" altLang="ja-JP" sz="2400" b="1" dirty="0">
              <a:solidFill>
                <a:srgbClr val="333333"/>
              </a:solidFill>
              <a:latin typeface="UD デジタル 教科書体 N-R" panose="02020400000000000000" pitchFamily="17" charset="-128"/>
              <a:ea typeface="UD デジタル 教科書体 N-R" panose="02020400000000000000" pitchFamily="17" charset="-128"/>
            </a:endParaRPr>
          </a:p>
          <a:p>
            <a:pPr algn="l" fontAlgn="base"/>
            <a:r>
              <a:rPr lang="en-US" altLang="ja-JP" sz="2400" b="1" i="0" dirty="0">
                <a:solidFill>
                  <a:srgbClr val="333333"/>
                </a:solidFill>
                <a:effectLst/>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333333"/>
                </a:solidFill>
                <a:effectLst/>
                <a:latin typeface="UD デジタル 教科書体 N-R" panose="02020400000000000000" pitchFamily="17" charset="-128"/>
                <a:ea typeface="UD デジタル 教科書体 N-R" panose="02020400000000000000" pitchFamily="17" charset="-128"/>
              </a:rPr>
              <a:t>数次相続では法定相続情報一覧図が</a:t>
            </a:r>
            <a:r>
              <a:rPr lang="en-US" altLang="ja-JP" sz="2400" b="1" i="0" dirty="0">
                <a:solidFill>
                  <a:srgbClr val="333333"/>
                </a:solidFill>
                <a:effectLst/>
                <a:latin typeface="UD デジタル 教科書体 N-R" panose="02020400000000000000" pitchFamily="17" charset="-128"/>
                <a:ea typeface="UD デジタル 教科書体 N-R" panose="02020400000000000000" pitchFamily="17" charset="-128"/>
              </a:rPr>
              <a:t>2</a:t>
            </a:r>
            <a:r>
              <a:rPr lang="ja-JP" altLang="en-US" sz="2400" b="1" i="0" dirty="0">
                <a:solidFill>
                  <a:srgbClr val="333333"/>
                </a:solidFill>
                <a:effectLst/>
                <a:latin typeface="UD デジタル 教科書体 N-R" panose="02020400000000000000" pitchFamily="17" charset="-128"/>
                <a:ea typeface="UD デジタル 教科書体 N-R" panose="02020400000000000000" pitchFamily="17" charset="-128"/>
              </a:rPr>
              <a:t>つに分かれる</a:t>
            </a:r>
            <a:r>
              <a:rPr lang="en-US" altLang="ja-JP" sz="2400" b="1" i="0" dirty="0">
                <a:solidFill>
                  <a:srgbClr val="333333"/>
                </a:solidFill>
                <a:effectLst/>
                <a:latin typeface="UD デジタル 教科書体 N-R" panose="02020400000000000000" pitchFamily="17" charset="-128"/>
                <a:ea typeface="UD デジタル 教科書体 N-R" panose="02020400000000000000" pitchFamily="17" charset="-128"/>
              </a:rPr>
              <a:t>》</a:t>
            </a:r>
            <a:endParaRPr lang="ja-JP" altLang="en-US" sz="2400" b="0" i="0" dirty="0">
              <a:solidFill>
                <a:srgbClr val="333333"/>
              </a:solidFill>
              <a:effectLst/>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08F010FD-D2C3-4342-BDC0-5530E707B80F}"/>
              </a:ext>
            </a:extLst>
          </p:cNvPr>
          <p:cNvSpPr txBox="1"/>
          <p:nvPr/>
        </p:nvSpPr>
        <p:spPr>
          <a:xfrm>
            <a:off x="4869180" y="4156084"/>
            <a:ext cx="1127760" cy="369332"/>
          </a:xfrm>
          <a:prstGeom prst="rect">
            <a:avLst/>
          </a:prstGeom>
          <a:noFill/>
        </p:spPr>
        <p:txBody>
          <a:bodyPr wrap="square" rtlCol="0">
            <a:spAutoFit/>
          </a:bodyPr>
          <a:lstStyle/>
          <a:p>
            <a:r>
              <a:rPr kumimoji="1" lang="ja-JP" altLang="en-US" dirty="0"/>
              <a:t>被相続人</a:t>
            </a:r>
          </a:p>
        </p:txBody>
      </p:sp>
      <p:cxnSp>
        <p:nvCxnSpPr>
          <p:cNvPr id="5" name="直線コネクタ 4">
            <a:extLst>
              <a:ext uri="{FF2B5EF4-FFF2-40B4-BE49-F238E27FC236}">
                <a16:creationId xmlns:a16="http://schemas.microsoft.com/office/drawing/2014/main" id="{10B6D770-9CE3-4E4A-8C2A-71921BEB968B}"/>
              </a:ext>
            </a:extLst>
          </p:cNvPr>
          <p:cNvCxnSpPr/>
          <p:nvPr/>
        </p:nvCxnSpPr>
        <p:spPr>
          <a:xfrm>
            <a:off x="5859780" y="4331344"/>
            <a:ext cx="853440" cy="0"/>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4D7C5CC4-51CB-44BE-B252-6B734281279E}"/>
              </a:ext>
            </a:extLst>
          </p:cNvPr>
          <p:cNvCxnSpPr/>
          <p:nvPr/>
        </p:nvCxnSpPr>
        <p:spPr>
          <a:xfrm>
            <a:off x="5867400" y="4369444"/>
            <a:ext cx="853440" cy="0"/>
          </a:xfrm>
          <a:prstGeom prst="line">
            <a:avLst/>
          </a:prstGeom>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1A9D9C0D-EAFD-4C55-8E6B-E5C997859E8A}"/>
              </a:ext>
            </a:extLst>
          </p:cNvPr>
          <p:cNvSpPr txBox="1"/>
          <p:nvPr/>
        </p:nvSpPr>
        <p:spPr>
          <a:xfrm>
            <a:off x="6713220" y="4163704"/>
            <a:ext cx="1546860" cy="369332"/>
          </a:xfrm>
          <a:prstGeom prst="rect">
            <a:avLst/>
          </a:prstGeom>
          <a:noFill/>
        </p:spPr>
        <p:txBody>
          <a:bodyPr wrap="square" rtlCol="0">
            <a:spAutoFit/>
          </a:bodyPr>
          <a:lstStyle/>
          <a:p>
            <a:r>
              <a:rPr kumimoji="1" lang="ja-JP" altLang="en-US" dirty="0"/>
              <a:t>相続人Ａ</a:t>
            </a:r>
          </a:p>
        </p:txBody>
      </p:sp>
      <p:cxnSp>
        <p:nvCxnSpPr>
          <p:cNvPr id="9" name="直線コネクタ 8">
            <a:extLst>
              <a:ext uri="{FF2B5EF4-FFF2-40B4-BE49-F238E27FC236}">
                <a16:creationId xmlns:a16="http://schemas.microsoft.com/office/drawing/2014/main" id="{3B5AD160-F868-4BC8-9CFA-A63CD4CA3ACC}"/>
              </a:ext>
            </a:extLst>
          </p:cNvPr>
          <p:cNvCxnSpPr>
            <a:cxnSpLocks/>
          </p:cNvCxnSpPr>
          <p:nvPr/>
        </p:nvCxnSpPr>
        <p:spPr>
          <a:xfrm>
            <a:off x="6286500" y="4375905"/>
            <a:ext cx="0" cy="397846"/>
          </a:xfrm>
          <a:prstGeom prst="line">
            <a:avLst/>
          </a:prstGeom>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1024671C-6CE3-424B-953D-DB944E5E8C2F}"/>
              </a:ext>
            </a:extLst>
          </p:cNvPr>
          <p:cNvCxnSpPr/>
          <p:nvPr/>
        </p:nvCxnSpPr>
        <p:spPr>
          <a:xfrm>
            <a:off x="5512515" y="4798048"/>
            <a:ext cx="1607820" cy="0"/>
          </a:xfrm>
          <a:prstGeom prst="line">
            <a:avLst/>
          </a:prstGeom>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0AFE42C9-263D-4646-9A0A-CBEF1B66DCC4}"/>
              </a:ext>
            </a:extLst>
          </p:cNvPr>
          <p:cNvCxnSpPr>
            <a:cxnSpLocks/>
          </p:cNvCxnSpPr>
          <p:nvPr/>
        </p:nvCxnSpPr>
        <p:spPr>
          <a:xfrm>
            <a:off x="5524500" y="4798048"/>
            <a:ext cx="0" cy="254012"/>
          </a:xfrm>
          <a:prstGeom prst="line">
            <a:avLst/>
          </a:prstGeom>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0E150697-C826-4E29-9F0F-AE01C700B71D}"/>
              </a:ext>
            </a:extLst>
          </p:cNvPr>
          <p:cNvSpPr txBox="1"/>
          <p:nvPr/>
        </p:nvSpPr>
        <p:spPr>
          <a:xfrm>
            <a:off x="5052060" y="5006340"/>
            <a:ext cx="1127759" cy="646331"/>
          </a:xfrm>
          <a:prstGeom prst="rect">
            <a:avLst/>
          </a:prstGeom>
          <a:noFill/>
        </p:spPr>
        <p:txBody>
          <a:bodyPr wrap="square" rtlCol="0">
            <a:spAutoFit/>
          </a:bodyPr>
          <a:lstStyle/>
          <a:p>
            <a:r>
              <a:rPr kumimoji="1" lang="ja-JP" altLang="en-US" dirty="0"/>
              <a:t>相続人Ｃ</a:t>
            </a:r>
            <a:endParaRPr kumimoji="1" lang="en-US" altLang="ja-JP" dirty="0"/>
          </a:p>
          <a:p>
            <a:r>
              <a:rPr kumimoji="1" lang="en-US" altLang="ja-JP" dirty="0"/>
              <a:t>(</a:t>
            </a:r>
            <a:r>
              <a:rPr kumimoji="1" lang="ja-JP" altLang="en-US" dirty="0"/>
              <a:t>死亡）</a:t>
            </a:r>
            <a:endParaRPr kumimoji="1" lang="en-US" altLang="ja-JP" dirty="0"/>
          </a:p>
        </p:txBody>
      </p:sp>
      <p:sp>
        <p:nvSpPr>
          <p:cNvPr id="22" name="テキスト ボックス 21">
            <a:extLst>
              <a:ext uri="{FF2B5EF4-FFF2-40B4-BE49-F238E27FC236}">
                <a16:creationId xmlns:a16="http://schemas.microsoft.com/office/drawing/2014/main" id="{465B8E45-5B31-4422-8D94-D053DF20C4F5}"/>
              </a:ext>
            </a:extLst>
          </p:cNvPr>
          <p:cNvSpPr txBox="1"/>
          <p:nvPr/>
        </p:nvSpPr>
        <p:spPr>
          <a:xfrm>
            <a:off x="6591300" y="5036820"/>
            <a:ext cx="1546860" cy="369332"/>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相続人</a:t>
            </a:r>
            <a:r>
              <a:rPr kumimoji="1" lang="ja-JP" altLang="en-US" b="1" dirty="0">
                <a:latin typeface="UD デジタル 教科書体 N-R" panose="02020400000000000000" pitchFamily="17" charset="-128"/>
                <a:ea typeface="UD デジタル 教科書体 N-R" panose="02020400000000000000" pitchFamily="17" charset="-128"/>
              </a:rPr>
              <a:t>Ｂ</a:t>
            </a:r>
            <a:endParaRPr kumimoji="1" lang="ja-JP" altLang="en-US" dirty="0">
              <a:latin typeface="UD デジタル 教科書体 N-R" panose="02020400000000000000" pitchFamily="17" charset="-128"/>
              <a:ea typeface="UD デジタル 教科書体 N-R" panose="02020400000000000000" pitchFamily="17" charset="-128"/>
            </a:endParaRPr>
          </a:p>
        </p:txBody>
      </p:sp>
      <p:cxnSp>
        <p:nvCxnSpPr>
          <p:cNvPr id="23" name="直線コネクタ 22">
            <a:extLst>
              <a:ext uri="{FF2B5EF4-FFF2-40B4-BE49-F238E27FC236}">
                <a16:creationId xmlns:a16="http://schemas.microsoft.com/office/drawing/2014/main" id="{B9D049B8-3C9F-4B60-A086-10A7FC0D1DE5}"/>
              </a:ext>
            </a:extLst>
          </p:cNvPr>
          <p:cNvCxnSpPr/>
          <p:nvPr/>
        </p:nvCxnSpPr>
        <p:spPr>
          <a:xfrm>
            <a:off x="4236720" y="5196840"/>
            <a:ext cx="853440" cy="0"/>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EBF8C97C-0D96-4B2B-B9AF-FD2DA8BC66B7}"/>
              </a:ext>
            </a:extLst>
          </p:cNvPr>
          <p:cNvCxnSpPr/>
          <p:nvPr/>
        </p:nvCxnSpPr>
        <p:spPr>
          <a:xfrm>
            <a:off x="4229100" y="5234940"/>
            <a:ext cx="853440" cy="0"/>
          </a:xfrm>
          <a:prstGeom prst="line">
            <a:avLst/>
          </a:prstGeom>
        </p:spPr>
        <p:style>
          <a:lnRef idx="1">
            <a:schemeClr val="dk1"/>
          </a:lnRef>
          <a:fillRef idx="0">
            <a:schemeClr val="dk1"/>
          </a:fillRef>
          <a:effectRef idx="0">
            <a:schemeClr val="dk1"/>
          </a:effectRef>
          <a:fontRef idx="minor">
            <a:schemeClr val="tx1"/>
          </a:fontRef>
        </p:style>
      </p:cxnSp>
      <p:cxnSp>
        <p:nvCxnSpPr>
          <p:cNvPr id="25" name="直線コネクタ 24">
            <a:extLst>
              <a:ext uri="{FF2B5EF4-FFF2-40B4-BE49-F238E27FC236}">
                <a16:creationId xmlns:a16="http://schemas.microsoft.com/office/drawing/2014/main" id="{94DF3015-5434-45B6-BDA8-B8F128C23BF5}"/>
              </a:ext>
            </a:extLst>
          </p:cNvPr>
          <p:cNvCxnSpPr>
            <a:cxnSpLocks/>
          </p:cNvCxnSpPr>
          <p:nvPr/>
        </p:nvCxnSpPr>
        <p:spPr>
          <a:xfrm>
            <a:off x="4693920" y="5242560"/>
            <a:ext cx="0" cy="661572"/>
          </a:xfrm>
          <a:prstGeom prst="line">
            <a:avLst/>
          </a:prstGeom>
        </p:spPr>
        <p:style>
          <a:lnRef idx="1">
            <a:schemeClr val="dk1"/>
          </a:lnRef>
          <a:fillRef idx="0">
            <a:schemeClr val="dk1"/>
          </a:fillRef>
          <a:effectRef idx="0">
            <a:schemeClr val="dk1"/>
          </a:effectRef>
          <a:fontRef idx="minor">
            <a:schemeClr val="tx1"/>
          </a:fontRef>
        </p:style>
      </p:cxnSp>
      <p:sp>
        <p:nvSpPr>
          <p:cNvPr id="26" name="テキスト ボックス 25">
            <a:extLst>
              <a:ext uri="{FF2B5EF4-FFF2-40B4-BE49-F238E27FC236}">
                <a16:creationId xmlns:a16="http://schemas.microsoft.com/office/drawing/2014/main" id="{90FD19D8-111B-45B5-9A80-780E59BC025B}"/>
              </a:ext>
            </a:extLst>
          </p:cNvPr>
          <p:cNvSpPr txBox="1"/>
          <p:nvPr/>
        </p:nvSpPr>
        <p:spPr>
          <a:xfrm>
            <a:off x="3970020" y="5904132"/>
            <a:ext cx="2026920" cy="369332"/>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数次相続人Ｅ</a:t>
            </a:r>
            <a:endParaRPr kumimoji="1" lang="en-US" altLang="ja-JP" dirty="0">
              <a:latin typeface="UD デジタル 教科書体 N-R" panose="02020400000000000000" pitchFamily="17" charset="-128"/>
              <a:ea typeface="UD デジタル 教科書体 N-R" panose="02020400000000000000" pitchFamily="17" charset="-128"/>
            </a:endParaRPr>
          </a:p>
        </p:txBody>
      </p:sp>
      <p:cxnSp>
        <p:nvCxnSpPr>
          <p:cNvPr id="30" name="直線コネクタ 29">
            <a:extLst>
              <a:ext uri="{FF2B5EF4-FFF2-40B4-BE49-F238E27FC236}">
                <a16:creationId xmlns:a16="http://schemas.microsoft.com/office/drawing/2014/main" id="{4CEEC470-E8AC-41A5-B252-3161DD248F4E}"/>
              </a:ext>
            </a:extLst>
          </p:cNvPr>
          <p:cNvCxnSpPr>
            <a:cxnSpLocks/>
          </p:cNvCxnSpPr>
          <p:nvPr/>
        </p:nvCxnSpPr>
        <p:spPr>
          <a:xfrm>
            <a:off x="7117080" y="4798048"/>
            <a:ext cx="0" cy="261632"/>
          </a:xfrm>
          <a:prstGeom prst="line">
            <a:avLst/>
          </a:prstGeom>
        </p:spPr>
        <p:style>
          <a:lnRef idx="1">
            <a:schemeClr val="dk1"/>
          </a:lnRef>
          <a:fillRef idx="0">
            <a:schemeClr val="dk1"/>
          </a:fillRef>
          <a:effectRef idx="0">
            <a:schemeClr val="dk1"/>
          </a:effectRef>
          <a:fontRef idx="minor">
            <a:schemeClr val="tx1"/>
          </a:fontRef>
        </p:style>
      </p:cxnSp>
      <p:sp>
        <p:nvSpPr>
          <p:cNvPr id="31" name="テキスト ボックス 30">
            <a:extLst>
              <a:ext uri="{FF2B5EF4-FFF2-40B4-BE49-F238E27FC236}">
                <a16:creationId xmlns:a16="http://schemas.microsoft.com/office/drawing/2014/main" id="{E29CC269-25B5-411B-A940-F020F98AD2C7}"/>
              </a:ext>
            </a:extLst>
          </p:cNvPr>
          <p:cNvSpPr txBox="1"/>
          <p:nvPr/>
        </p:nvSpPr>
        <p:spPr>
          <a:xfrm>
            <a:off x="2712720" y="5044440"/>
            <a:ext cx="1722120" cy="369332"/>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数次相続人Ｄ</a:t>
            </a:r>
          </a:p>
        </p:txBody>
      </p:sp>
      <p:sp>
        <p:nvSpPr>
          <p:cNvPr id="33" name="正方形/長方形 32">
            <a:extLst>
              <a:ext uri="{FF2B5EF4-FFF2-40B4-BE49-F238E27FC236}">
                <a16:creationId xmlns:a16="http://schemas.microsoft.com/office/drawing/2014/main" id="{AABCAD36-5D65-4B23-BC7D-B60B1DC194DF}"/>
              </a:ext>
            </a:extLst>
          </p:cNvPr>
          <p:cNvSpPr/>
          <p:nvPr/>
        </p:nvSpPr>
        <p:spPr>
          <a:xfrm>
            <a:off x="2636836" y="4665637"/>
            <a:ext cx="3382961" cy="160185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4A728EFC-125B-4D06-B4CE-CF6B9DDF06E3}"/>
              </a:ext>
            </a:extLst>
          </p:cNvPr>
          <p:cNvSpPr/>
          <p:nvPr/>
        </p:nvSpPr>
        <p:spPr>
          <a:xfrm>
            <a:off x="4821204" y="3648449"/>
            <a:ext cx="3398518" cy="296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一次相続</a:t>
            </a:r>
            <a:r>
              <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法定相続情報一覧図</a:t>
            </a:r>
          </a:p>
        </p:txBody>
      </p:sp>
      <p:sp>
        <p:nvSpPr>
          <p:cNvPr id="36" name="正方形/長方形 35">
            <a:extLst>
              <a:ext uri="{FF2B5EF4-FFF2-40B4-BE49-F238E27FC236}">
                <a16:creationId xmlns:a16="http://schemas.microsoft.com/office/drawing/2014/main" id="{FE4A23C2-212B-4F66-AC77-81F757684478}"/>
              </a:ext>
            </a:extLst>
          </p:cNvPr>
          <p:cNvSpPr/>
          <p:nvPr/>
        </p:nvSpPr>
        <p:spPr>
          <a:xfrm>
            <a:off x="1162369" y="4251839"/>
            <a:ext cx="3382961" cy="29676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二次相続</a:t>
            </a:r>
            <a:r>
              <a:rPr kumimoji="1" lang="en-US" altLang="ja-JP" sz="1600" b="1"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法定相続情報一覧図</a:t>
            </a:r>
          </a:p>
        </p:txBody>
      </p:sp>
      <p:pic>
        <p:nvPicPr>
          <p:cNvPr id="12" name="録音したサウンド">
            <a:hlinkClick r:id="" action="ppaction://media"/>
            <a:extLst>
              <a:ext uri="{FF2B5EF4-FFF2-40B4-BE49-F238E27FC236}">
                <a16:creationId xmlns:a16="http://schemas.microsoft.com/office/drawing/2014/main" id="{65D40D6C-8E0B-45B8-BEC6-EA42D8095D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8316" y="97173"/>
            <a:ext cx="487363" cy="487363"/>
          </a:xfrm>
          <a:prstGeom prst="rect">
            <a:avLst/>
          </a:prstGeom>
        </p:spPr>
      </p:pic>
      <p:sp>
        <p:nvSpPr>
          <p:cNvPr id="27" name="正方形/長方形 26">
            <a:extLst>
              <a:ext uri="{FF2B5EF4-FFF2-40B4-BE49-F238E27FC236}">
                <a16:creationId xmlns:a16="http://schemas.microsoft.com/office/drawing/2014/main" id="{918C62BC-1178-4084-A11D-83E31EAFA643}"/>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44350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4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7609553-D15A-47A7-A674-F32E88C93DAC}"/>
              </a:ext>
            </a:extLst>
          </p:cNvPr>
          <p:cNvSpPr txBox="1"/>
          <p:nvPr/>
        </p:nvSpPr>
        <p:spPr>
          <a:xfrm>
            <a:off x="190500" y="128052"/>
            <a:ext cx="6416040" cy="523220"/>
          </a:xfrm>
          <a:prstGeom prst="rect">
            <a:avLst/>
          </a:prstGeom>
          <a:noFill/>
        </p:spPr>
        <p:txBody>
          <a:bodyPr wrap="square" rtlCol="0">
            <a:spAutoFit/>
          </a:bodyPr>
          <a:lstStyle/>
          <a:p>
            <a:r>
              <a:rPr kumimoji="1" lang="en-US" altLang="ja-JP" sz="2800" dirty="0"/>
              <a:t>【</a:t>
            </a:r>
            <a:r>
              <a:rPr kumimoji="1" lang="ja-JP" altLang="en-US" sz="2800" dirty="0"/>
              <a:t>一次相続</a:t>
            </a:r>
            <a:r>
              <a:rPr kumimoji="1" lang="en-US" altLang="ja-JP" sz="2800" dirty="0"/>
              <a:t>】</a:t>
            </a:r>
            <a:endParaRPr kumimoji="1" lang="ja-JP" altLang="en-US" sz="2800" dirty="0"/>
          </a:p>
        </p:txBody>
      </p:sp>
      <p:sp>
        <p:nvSpPr>
          <p:cNvPr id="3" name="テキスト ボックス 2">
            <a:extLst>
              <a:ext uri="{FF2B5EF4-FFF2-40B4-BE49-F238E27FC236}">
                <a16:creationId xmlns:a16="http://schemas.microsoft.com/office/drawing/2014/main" id="{3FFE4D2C-06ED-49BE-8A12-10C1DFC6D21A}"/>
              </a:ext>
            </a:extLst>
          </p:cNvPr>
          <p:cNvSpPr txBox="1"/>
          <p:nvPr/>
        </p:nvSpPr>
        <p:spPr>
          <a:xfrm>
            <a:off x="523042" y="605975"/>
            <a:ext cx="8859913" cy="2123658"/>
          </a:xfrm>
          <a:prstGeom prst="rect">
            <a:avLst/>
          </a:prstGeom>
          <a:noFill/>
        </p:spPr>
        <p:txBody>
          <a:bodyPr wrap="square" rtlCol="0">
            <a:spAutoFit/>
          </a:bodyPr>
          <a:lstStyle/>
          <a:p>
            <a:pPr algn="ctr"/>
            <a:r>
              <a:rPr lang="ja-JP" altLang="en-US" sz="2000" b="1" dirty="0">
                <a:effectLst/>
                <a:latin typeface="UD デジタル 教科書体 N-R" panose="02020400000000000000" pitchFamily="17" charset="-128"/>
                <a:ea typeface="UD デジタル 教科書体 N-R" panose="02020400000000000000" pitchFamily="17" charset="-128"/>
              </a:rPr>
              <a:t>被相続人　法務太郎　法定相続情報　</a:t>
            </a:r>
            <a:endParaRPr lang="en-US" altLang="ja-JP" sz="1600" b="1" dirty="0">
              <a:effectLst/>
              <a:latin typeface="UD デジタル 教科書体 N-R" panose="02020400000000000000" pitchFamily="17" charset="-128"/>
              <a:ea typeface="UD デジタル 教科書体 N-R" panose="02020400000000000000" pitchFamily="17" charset="-128"/>
            </a:endParaRPr>
          </a:p>
          <a:p>
            <a:r>
              <a:rPr lang="ja-JP" altLang="en-US" sz="1600" b="1" dirty="0">
                <a:effectLst/>
                <a:latin typeface="UD デジタル 教科書体 N-R" panose="02020400000000000000" pitchFamily="17" charset="-128"/>
                <a:ea typeface="UD デジタル 教科書体 N-R" panose="02020400000000000000" pitchFamily="17" charset="-128"/>
              </a:rPr>
              <a:t>　</a:t>
            </a:r>
            <a:br>
              <a:rPr lang="ja-JP" altLang="en-US" sz="1600" b="1" dirty="0">
                <a:effectLst/>
                <a:latin typeface="UD デジタル 教科書体 N-R" panose="02020400000000000000" pitchFamily="17" charset="-128"/>
                <a:ea typeface="UD デジタル 教科書体 N-R" panose="02020400000000000000" pitchFamily="17" charset="-128"/>
              </a:rPr>
            </a:br>
            <a:r>
              <a:rPr lang="ja-JP" altLang="en-US" sz="1600" b="1" dirty="0">
                <a:effectLst/>
                <a:latin typeface="UD デジタル 教科書体 N-R" panose="02020400000000000000" pitchFamily="17" charset="-128"/>
                <a:ea typeface="UD デジタル 教科書体 N-R" panose="02020400000000000000" pitchFamily="17" charset="-128"/>
              </a:rPr>
              <a:t>　最 後 の 住 所　愛媛</a:t>
            </a:r>
            <a:r>
              <a:rPr lang="ja-JP" altLang="en-US" sz="1600" b="1" dirty="0">
                <a:latin typeface="UD デジタル 教科書体 N-R" panose="02020400000000000000" pitchFamily="17" charset="-128"/>
                <a:ea typeface="UD デジタル 教科書体 N-R" panose="02020400000000000000" pitchFamily="17" charset="-128"/>
              </a:rPr>
              <a:t>県松山市古三津</a:t>
            </a:r>
            <a:r>
              <a:rPr lang="ja-JP" altLang="en-US" sz="1600" b="1" dirty="0">
                <a:effectLst/>
                <a:latin typeface="UD デジタル 教科書体 N-R" panose="02020400000000000000" pitchFamily="17" charset="-128"/>
                <a:ea typeface="UD デジタル 教科書体 N-R" panose="02020400000000000000" pitchFamily="17" charset="-128"/>
              </a:rPr>
              <a:t>〇〇丁目〇番地〇号　</a:t>
            </a:r>
            <a:endParaRPr lang="en-US" altLang="ja-JP" sz="1600" b="1" dirty="0">
              <a:effectLst/>
              <a:latin typeface="UD デジタル 教科書体 N-R" panose="02020400000000000000" pitchFamily="17" charset="-128"/>
              <a:ea typeface="UD デジタル 教科書体 N-R" panose="02020400000000000000" pitchFamily="17" charset="-128"/>
            </a:endParaRPr>
          </a:p>
          <a:p>
            <a:r>
              <a:rPr lang="ja-JP" altLang="en-US" sz="1600" b="1" dirty="0">
                <a:effectLst/>
                <a:latin typeface="UD デジタル 教科書体 N-R" panose="02020400000000000000" pitchFamily="17" charset="-128"/>
                <a:ea typeface="UD デジタル 教科書体 N-R" panose="02020400000000000000" pitchFamily="17" charset="-128"/>
              </a:rPr>
              <a:t>　最 後 の 本 籍　愛媛</a:t>
            </a:r>
            <a:r>
              <a:rPr lang="ja-JP" altLang="en-US" sz="1600" b="1" dirty="0">
                <a:latin typeface="UD デジタル 教科書体 N-R" panose="02020400000000000000" pitchFamily="17" charset="-128"/>
                <a:ea typeface="UD デジタル 教科書体 N-R" panose="02020400000000000000" pitchFamily="17" charset="-128"/>
              </a:rPr>
              <a:t>県松山市古三津</a:t>
            </a:r>
            <a:r>
              <a:rPr lang="ja-JP" altLang="en-US" sz="1600" b="1" dirty="0">
                <a:effectLst/>
                <a:latin typeface="UD デジタル 教科書体 N-R" panose="02020400000000000000" pitchFamily="17" charset="-128"/>
                <a:ea typeface="UD デジタル 教科書体 N-R" panose="02020400000000000000" pitchFamily="17" charset="-128"/>
              </a:rPr>
              <a:t>〇〇丁目〇番地〇号　</a:t>
            </a:r>
            <a:br>
              <a:rPr lang="ja-JP" altLang="en-US" sz="1600" b="1" dirty="0">
                <a:effectLst/>
                <a:latin typeface="UD デジタル 教科書体 N-R" panose="02020400000000000000" pitchFamily="17" charset="-128"/>
                <a:ea typeface="UD デジタル 教科書体 N-R" panose="02020400000000000000" pitchFamily="17" charset="-128"/>
              </a:rPr>
            </a:br>
            <a:r>
              <a:rPr lang="ja-JP" altLang="en-US" sz="1600" b="1" dirty="0">
                <a:effectLst/>
                <a:latin typeface="UD デジタル 教科書体 N-R" panose="02020400000000000000" pitchFamily="17" charset="-128"/>
                <a:ea typeface="UD デジタル 教科書体 N-R" panose="02020400000000000000" pitchFamily="17" charset="-128"/>
              </a:rPr>
              <a:t>　出　生　　　</a:t>
            </a:r>
            <a:r>
              <a:rPr kumimoji="1" lang="ja-JP" altLang="en-US" sz="1600" b="1" dirty="0">
                <a:latin typeface="UD デジタル 教科書体 N-R" panose="02020400000000000000" pitchFamily="17" charset="-128"/>
                <a:ea typeface="UD デジタル 教科書体 N-R" panose="02020400000000000000" pitchFamily="17" charset="-128"/>
              </a:rPr>
              <a:t>昭和４年８月</a:t>
            </a:r>
            <a:r>
              <a:rPr kumimoji="1" lang="en-US" altLang="ja-JP" sz="1600" b="1" dirty="0">
                <a:latin typeface="UD デジタル 教科書体 N-R" panose="02020400000000000000" pitchFamily="17" charset="-128"/>
                <a:ea typeface="UD デジタル 教科書体 N-R" panose="02020400000000000000" pitchFamily="17" charset="-128"/>
              </a:rPr>
              <a:t>25</a:t>
            </a:r>
            <a:r>
              <a:rPr kumimoji="1" lang="ja-JP" altLang="en-US" sz="1600" b="1" dirty="0">
                <a:latin typeface="UD デジタル 教科書体 N-R" panose="02020400000000000000" pitchFamily="17" charset="-128"/>
                <a:ea typeface="UD デジタル 教科書体 N-R" panose="02020400000000000000" pitchFamily="17" charset="-128"/>
              </a:rPr>
              <a:t>日</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　死　亡　　　平成２８年８月５日</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lang="ja-JP" altLang="en-US" sz="1600" b="1" dirty="0">
                <a:effectLst/>
                <a:latin typeface="UD デジタル 教科書体 N-R" panose="02020400000000000000" pitchFamily="17" charset="-128"/>
                <a:ea typeface="UD デジタル 教科書体 N-R" panose="02020400000000000000" pitchFamily="17" charset="-128"/>
              </a:rPr>
              <a:t>　（被相続人）</a:t>
            </a:r>
            <a:endParaRPr lang="en-US" altLang="ja-JP" sz="1600" b="1" dirty="0">
              <a:effectLst/>
              <a:latin typeface="UD デジタル 教科書体 N-R" panose="02020400000000000000" pitchFamily="17" charset="-128"/>
              <a:ea typeface="UD デジタル 教科書体 N-R" panose="02020400000000000000" pitchFamily="17" charset="-128"/>
            </a:endParaRPr>
          </a:p>
          <a:p>
            <a:r>
              <a:rPr lang="ja-JP" altLang="en-US" sz="1600" b="1" dirty="0">
                <a:latin typeface="UD デジタル 教科書体 N-R" panose="02020400000000000000" pitchFamily="17" charset="-128"/>
                <a:ea typeface="UD デジタル 教科書体 N-R" panose="02020400000000000000" pitchFamily="17" charset="-128"/>
              </a:rPr>
              <a:t>　</a:t>
            </a:r>
            <a:r>
              <a:rPr lang="ja-JP" altLang="en-US" sz="1600" b="1" dirty="0">
                <a:effectLst/>
                <a:latin typeface="UD デジタル 教科書体 N-R" panose="02020400000000000000" pitchFamily="17" charset="-128"/>
                <a:ea typeface="UD デジタル 教科書体 N-R" panose="02020400000000000000" pitchFamily="17" charset="-128"/>
              </a:rPr>
              <a:t>　法務　太郎　</a:t>
            </a:r>
            <a:endParaRPr kumimoji="1" lang="ja-JP" altLang="en-US" sz="1600" b="1" dirty="0"/>
          </a:p>
        </p:txBody>
      </p:sp>
      <p:cxnSp>
        <p:nvCxnSpPr>
          <p:cNvPr id="4" name="直線コネクタ 3">
            <a:extLst>
              <a:ext uri="{FF2B5EF4-FFF2-40B4-BE49-F238E27FC236}">
                <a16:creationId xmlns:a16="http://schemas.microsoft.com/office/drawing/2014/main" id="{493FCDDB-3B71-4A8D-A70C-293E3E8CBCF9}"/>
              </a:ext>
            </a:extLst>
          </p:cNvPr>
          <p:cNvCxnSpPr/>
          <p:nvPr/>
        </p:nvCxnSpPr>
        <p:spPr>
          <a:xfrm>
            <a:off x="1515862" y="2796129"/>
            <a:ext cx="0" cy="769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1B116F05-2F31-49ED-AA1B-EF2CD5981F58}"/>
              </a:ext>
            </a:extLst>
          </p:cNvPr>
          <p:cNvCxnSpPr/>
          <p:nvPr/>
        </p:nvCxnSpPr>
        <p:spPr>
          <a:xfrm>
            <a:off x="1485382" y="2803749"/>
            <a:ext cx="0" cy="769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4E47E55E-C6CB-4ABA-86D4-D5B13F2684EA}"/>
              </a:ext>
            </a:extLst>
          </p:cNvPr>
          <p:cNvSpPr txBox="1"/>
          <p:nvPr/>
        </p:nvSpPr>
        <p:spPr>
          <a:xfrm>
            <a:off x="707326" y="3657189"/>
            <a:ext cx="5053541" cy="1015663"/>
          </a:xfrm>
          <a:prstGeom prst="rect">
            <a:avLst/>
          </a:prstGeom>
          <a:noFill/>
        </p:spPr>
        <p:txBody>
          <a:bodyPr wrap="square" rtlCol="0">
            <a:spAutoFit/>
          </a:bodyPr>
          <a:lstStyle/>
          <a:p>
            <a:r>
              <a:rPr kumimoji="1" lang="ja-JP" altLang="en-US" sz="1500" b="1" dirty="0">
                <a:latin typeface="UD デジタル 教科書体 N-R" panose="02020400000000000000" pitchFamily="17" charset="-128"/>
                <a:ea typeface="UD デジタル 教科書体 N-R" panose="02020400000000000000" pitchFamily="17" charset="-128"/>
              </a:rPr>
              <a:t>住所　</a:t>
            </a:r>
            <a:r>
              <a:rPr lang="ja-JP" altLang="en-US" sz="1500" b="1" dirty="0">
                <a:effectLst/>
                <a:latin typeface="UD デジタル 教科書体 N-R" panose="02020400000000000000" pitchFamily="17" charset="-128"/>
                <a:ea typeface="UD デジタル 教科書体 N-R" panose="02020400000000000000" pitchFamily="17" charset="-128"/>
              </a:rPr>
              <a:t>愛媛</a:t>
            </a:r>
            <a:r>
              <a:rPr lang="ja-JP" altLang="en-US" sz="1500" b="1" dirty="0">
                <a:latin typeface="UD デジタル 教科書体 N-R" panose="02020400000000000000" pitchFamily="17" charset="-128"/>
                <a:ea typeface="UD デジタル 教科書体 N-R" panose="02020400000000000000" pitchFamily="17" charset="-128"/>
              </a:rPr>
              <a:t>県松山市古三津</a:t>
            </a:r>
            <a:r>
              <a:rPr lang="ja-JP" altLang="en-US" sz="1500" b="1" dirty="0">
                <a:effectLst/>
                <a:latin typeface="UD デジタル 教科書体 N-R" panose="02020400000000000000" pitchFamily="17" charset="-128"/>
                <a:ea typeface="UD デジタル 教科書体 N-R" panose="02020400000000000000" pitchFamily="17" charset="-128"/>
              </a:rPr>
              <a:t>〇〇丁目〇番地〇号</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出　生　昭和６年２月８日</a:t>
            </a:r>
          </a:p>
          <a:p>
            <a:r>
              <a:rPr kumimoji="1" lang="ja-JP" altLang="en-US" sz="1500" b="1" dirty="0">
                <a:latin typeface="UD デジタル 教科書体 N-R" panose="02020400000000000000" pitchFamily="17" charset="-128"/>
                <a:ea typeface="UD デジタル 教科書体 N-R" panose="02020400000000000000" pitchFamily="17" charset="-128"/>
              </a:rPr>
              <a:t>（妻）</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法務　花子</a:t>
            </a:r>
            <a:endParaRPr kumimoji="1" lang="en-US" altLang="ja-JP" sz="1500" b="1" dirty="0">
              <a:latin typeface="UD デジタル 教科書体 N-R" panose="02020400000000000000" pitchFamily="17" charset="-128"/>
              <a:ea typeface="UD デジタル 教科書体 N-R" panose="02020400000000000000" pitchFamily="17" charset="-128"/>
            </a:endParaRPr>
          </a:p>
        </p:txBody>
      </p:sp>
      <p:cxnSp>
        <p:nvCxnSpPr>
          <p:cNvPr id="7" name="直線コネクタ 6">
            <a:extLst>
              <a:ext uri="{FF2B5EF4-FFF2-40B4-BE49-F238E27FC236}">
                <a16:creationId xmlns:a16="http://schemas.microsoft.com/office/drawing/2014/main" id="{DF5747BD-138D-4B74-9DD6-AED899DC5DEB}"/>
              </a:ext>
            </a:extLst>
          </p:cNvPr>
          <p:cNvCxnSpPr>
            <a:cxnSpLocks/>
          </p:cNvCxnSpPr>
          <p:nvPr/>
        </p:nvCxnSpPr>
        <p:spPr>
          <a:xfrm>
            <a:off x="1515862" y="3161889"/>
            <a:ext cx="34371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0DFA5D0C-229A-4435-8F99-864FDCE2F7DA}"/>
              </a:ext>
            </a:extLst>
          </p:cNvPr>
          <p:cNvCxnSpPr>
            <a:cxnSpLocks/>
          </p:cNvCxnSpPr>
          <p:nvPr/>
        </p:nvCxnSpPr>
        <p:spPr>
          <a:xfrm>
            <a:off x="4952999" y="2453468"/>
            <a:ext cx="15613" cy="1562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4FABF6B4-C759-4099-85FA-7DDBD1CF3675}"/>
              </a:ext>
            </a:extLst>
          </p:cNvPr>
          <p:cNvCxnSpPr/>
          <p:nvPr/>
        </p:nvCxnSpPr>
        <p:spPr>
          <a:xfrm>
            <a:off x="4952999" y="2463455"/>
            <a:ext cx="2514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BBBC084-47B1-4CFD-8842-C1296FE43D8A}"/>
              </a:ext>
            </a:extLst>
          </p:cNvPr>
          <p:cNvSpPr txBox="1"/>
          <p:nvPr/>
        </p:nvSpPr>
        <p:spPr>
          <a:xfrm>
            <a:off x="5220072" y="2185626"/>
            <a:ext cx="4462065" cy="1246495"/>
          </a:xfrm>
          <a:prstGeom prst="rect">
            <a:avLst/>
          </a:prstGeom>
          <a:noFill/>
        </p:spPr>
        <p:txBody>
          <a:bodyPr wrap="square" rtlCol="0">
            <a:spAutoFit/>
          </a:bodyPr>
          <a:lstStyle/>
          <a:p>
            <a:r>
              <a:rPr kumimoji="1" lang="ja-JP" altLang="en-US" sz="1500" b="1" dirty="0">
                <a:latin typeface="UD デジタル 教科書体 N-R" panose="02020400000000000000" pitchFamily="17" charset="-128"/>
                <a:ea typeface="UD デジタル 教科書体 N-R" panose="02020400000000000000" pitchFamily="17" charset="-128"/>
              </a:rPr>
              <a:t>住　所　</a:t>
            </a:r>
            <a:r>
              <a:rPr lang="ja-JP" altLang="en-US" sz="1500" b="1" dirty="0">
                <a:effectLst/>
                <a:latin typeface="UD デジタル 教科書体 N-R" panose="02020400000000000000" pitchFamily="17" charset="-128"/>
                <a:ea typeface="UD デジタル 教科書体 N-R" panose="02020400000000000000" pitchFamily="17" charset="-128"/>
              </a:rPr>
              <a:t>愛媛</a:t>
            </a:r>
            <a:r>
              <a:rPr lang="ja-JP" altLang="en-US" sz="1500" b="1" dirty="0">
                <a:latin typeface="UD デジタル 教科書体 N-R" panose="02020400000000000000" pitchFamily="17" charset="-128"/>
                <a:ea typeface="UD デジタル 教科書体 N-R" panose="02020400000000000000" pitchFamily="17" charset="-128"/>
              </a:rPr>
              <a:t>県松山市古三津</a:t>
            </a:r>
            <a:r>
              <a:rPr lang="ja-JP" altLang="en-US" sz="1500" b="1" dirty="0">
                <a:effectLst/>
                <a:latin typeface="UD デジタル 教科書体 N-R" panose="02020400000000000000" pitchFamily="17" charset="-128"/>
                <a:ea typeface="UD デジタル 教科書体 N-R" panose="02020400000000000000" pitchFamily="17" charset="-128"/>
              </a:rPr>
              <a:t>〇〇丁目〇番地〇号</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出　生　昭和２８年６月</a:t>
            </a:r>
            <a:r>
              <a:rPr kumimoji="1" lang="en-US" altLang="ja-JP" sz="1500" b="1" dirty="0">
                <a:latin typeface="UD デジタル 教科書体 N-R" panose="02020400000000000000" pitchFamily="17" charset="-128"/>
                <a:ea typeface="UD デジタル 教科書体 N-R" panose="02020400000000000000" pitchFamily="17" charset="-128"/>
              </a:rPr>
              <a:t>10</a:t>
            </a:r>
            <a:r>
              <a:rPr kumimoji="1" lang="ja-JP" altLang="en-US" sz="1500" b="1" dirty="0">
                <a:latin typeface="UD デジタル 教科書体 N-R" panose="02020400000000000000" pitchFamily="17" charset="-128"/>
                <a:ea typeface="UD デジタル 教科書体 N-R" panose="02020400000000000000" pitchFamily="17" charset="-128"/>
              </a:rPr>
              <a:t>日</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（長男）</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法務　一郎（申出人）</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endParaRPr kumimoji="1" lang="ja-JP" altLang="en-US" sz="1500" b="1" dirty="0">
              <a:latin typeface="UD デジタル 教科書体 N-R" panose="02020400000000000000" pitchFamily="17" charset="-128"/>
              <a:ea typeface="UD デジタル 教科書体 N-R" panose="02020400000000000000" pitchFamily="17" charset="-128"/>
            </a:endParaRPr>
          </a:p>
        </p:txBody>
      </p:sp>
      <p:sp>
        <p:nvSpPr>
          <p:cNvPr id="11" name="テキスト ボックス 10">
            <a:extLst>
              <a:ext uri="{FF2B5EF4-FFF2-40B4-BE49-F238E27FC236}">
                <a16:creationId xmlns:a16="http://schemas.microsoft.com/office/drawing/2014/main" id="{BC254CAD-CE92-411A-B930-08DB5F09DB6F}"/>
              </a:ext>
            </a:extLst>
          </p:cNvPr>
          <p:cNvSpPr txBox="1"/>
          <p:nvPr/>
        </p:nvSpPr>
        <p:spPr>
          <a:xfrm>
            <a:off x="5311440" y="3724216"/>
            <a:ext cx="4241377" cy="1246495"/>
          </a:xfrm>
          <a:prstGeom prst="rect">
            <a:avLst/>
          </a:prstGeom>
          <a:noFill/>
        </p:spPr>
        <p:txBody>
          <a:bodyPr wrap="square" rtlCol="0">
            <a:spAutoFit/>
          </a:bodyPr>
          <a:lstStyle/>
          <a:p>
            <a:r>
              <a:rPr kumimoji="1" lang="ja-JP" altLang="en-US" sz="1500" b="1" dirty="0">
                <a:latin typeface="UD デジタル 教科書体 N-R" panose="02020400000000000000" pitchFamily="17" charset="-128"/>
                <a:ea typeface="UD デジタル 教科書体 N-R" panose="02020400000000000000" pitchFamily="17" charset="-128"/>
              </a:rPr>
              <a:t>住　所　</a:t>
            </a:r>
            <a:r>
              <a:rPr lang="ja-JP" altLang="en-US" sz="1500" b="1" dirty="0">
                <a:effectLst/>
                <a:latin typeface="UD デジタル 教科書体 N-R" panose="02020400000000000000" pitchFamily="17" charset="-128"/>
                <a:ea typeface="UD デジタル 教科書体 N-R" panose="02020400000000000000" pitchFamily="17" charset="-128"/>
              </a:rPr>
              <a:t>愛媛県今治市高市甲〇〇番地〇〇号</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出　生　昭和３０年６月</a:t>
            </a:r>
            <a:r>
              <a:rPr kumimoji="1" lang="en-US" altLang="ja-JP" sz="1500" b="1" dirty="0">
                <a:latin typeface="UD デジタル 教科書体 N-R" panose="02020400000000000000" pitchFamily="17" charset="-128"/>
                <a:ea typeface="UD デジタル 教科書体 N-R" panose="02020400000000000000" pitchFamily="17" charset="-128"/>
              </a:rPr>
              <a:t>5</a:t>
            </a:r>
            <a:r>
              <a:rPr kumimoji="1" lang="ja-JP" altLang="en-US" sz="1500" b="1" dirty="0">
                <a:latin typeface="UD デジタル 教科書体 N-R" panose="02020400000000000000" pitchFamily="17" charset="-128"/>
                <a:ea typeface="UD デジタル 教科書体 N-R" panose="02020400000000000000" pitchFamily="17" charset="-128"/>
              </a:rPr>
              <a:t>日</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（次男）</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　法務　二郎</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endParaRPr kumimoji="1" lang="ja-JP" altLang="en-US" sz="1500" b="1" dirty="0">
              <a:latin typeface="UD デジタル 教科書体 N-R" panose="02020400000000000000" pitchFamily="17" charset="-128"/>
              <a:ea typeface="UD デジタル 教科書体 N-R" panose="02020400000000000000" pitchFamily="17" charset="-128"/>
            </a:endParaRPr>
          </a:p>
        </p:txBody>
      </p:sp>
      <p:cxnSp>
        <p:nvCxnSpPr>
          <p:cNvPr id="12" name="直線コネクタ 11">
            <a:extLst>
              <a:ext uri="{FF2B5EF4-FFF2-40B4-BE49-F238E27FC236}">
                <a16:creationId xmlns:a16="http://schemas.microsoft.com/office/drawing/2014/main" id="{5269660E-574A-4562-9F47-8235DF544C2B}"/>
              </a:ext>
            </a:extLst>
          </p:cNvPr>
          <p:cNvCxnSpPr/>
          <p:nvPr/>
        </p:nvCxnSpPr>
        <p:spPr>
          <a:xfrm>
            <a:off x="4989986" y="3991895"/>
            <a:ext cx="2514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AC62F1F5-654D-46F0-9C27-FCDAB7F21E3B}"/>
              </a:ext>
            </a:extLst>
          </p:cNvPr>
          <p:cNvSpPr/>
          <p:nvPr/>
        </p:nvSpPr>
        <p:spPr>
          <a:xfrm>
            <a:off x="5958840" y="5401740"/>
            <a:ext cx="3337560" cy="9265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chorCtr="0"/>
          <a:lstStyle/>
          <a:p>
            <a:r>
              <a:rPr kumimoji="1" lang="ja-JP" altLang="en-US" sz="1300" b="1" dirty="0">
                <a:solidFill>
                  <a:schemeClr val="tx1"/>
                </a:solidFill>
              </a:rPr>
              <a:t>　作成日：　令和　　年　　月　　日</a:t>
            </a:r>
            <a:endParaRPr kumimoji="1" lang="en-US" altLang="ja-JP" sz="1300" b="1" dirty="0">
              <a:solidFill>
                <a:schemeClr val="tx1"/>
              </a:solidFill>
            </a:endParaRPr>
          </a:p>
          <a:p>
            <a:r>
              <a:rPr kumimoji="1" lang="ja-JP" altLang="en-US" sz="1300" b="1" dirty="0">
                <a:solidFill>
                  <a:schemeClr val="tx1"/>
                </a:solidFill>
              </a:rPr>
              <a:t>　作成者：住所　〇市〇町〇番地</a:t>
            </a:r>
            <a:endParaRPr kumimoji="1" lang="en-US" altLang="ja-JP" sz="1300" b="1" dirty="0">
              <a:solidFill>
                <a:schemeClr val="tx1"/>
              </a:solidFill>
            </a:endParaRPr>
          </a:p>
          <a:p>
            <a:r>
              <a:rPr kumimoji="1" lang="ja-JP" altLang="en-US" sz="1300" b="1" dirty="0">
                <a:solidFill>
                  <a:schemeClr val="tx1"/>
                </a:solidFill>
              </a:rPr>
              <a:t>　　　　　　氏名　〇〇行政書士事務所　　　　　　　　　　</a:t>
            </a:r>
            <a:endParaRPr kumimoji="1" lang="en-US" altLang="ja-JP" sz="1300" b="1" dirty="0">
              <a:solidFill>
                <a:schemeClr val="tx1"/>
              </a:solidFill>
            </a:endParaRPr>
          </a:p>
          <a:p>
            <a:r>
              <a:rPr kumimoji="1" lang="ja-JP" altLang="en-US" sz="1300" b="1" dirty="0">
                <a:solidFill>
                  <a:schemeClr val="tx1"/>
                </a:solidFill>
              </a:rPr>
              <a:t>　　　　　　　　　　行政書士　〇〇〇〇　　印</a:t>
            </a:r>
            <a:endParaRPr kumimoji="1" lang="en-US" altLang="ja-JP" sz="1300" b="1" dirty="0">
              <a:solidFill>
                <a:schemeClr val="tx1"/>
              </a:solidFill>
            </a:endParaRPr>
          </a:p>
          <a:p>
            <a:r>
              <a:rPr kumimoji="1" lang="ja-JP" altLang="en-US" sz="1300" b="1" dirty="0">
                <a:solidFill>
                  <a:schemeClr val="tx1"/>
                </a:solidFill>
              </a:rPr>
              <a:t>　　</a:t>
            </a:r>
          </a:p>
        </p:txBody>
      </p:sp>
      <p:sp>
        <p:nvSpPr>
          <p:cNvPr id="14" name="テキスト ボックス 13">
            <a:extLst>
              <a:ext uri="{FF2B5EF4-FFF2-40B4-BE49-F238E27FC236}">
                <a16:creationId xmlns:a16="http://schemas.microsoft.com/office/drawing/2014/main" id="{6054EB3F-AE31-4B46-A199-7AA9F2A81F58}"/>
              </a:ext>
            </a:extLst>
          </p:cNvPr>
          <p:cNvSpPr txBox="1"/>
          <p:nvPr/>
        </p:nvSpPr>
        <p:spPr>
          <a:xfrm>
            <a:off x="5468645" y="4972039"/>
            <a:ext cx="1864311" cy="323165"/>
          </a:xfrm>
          <a:prstGeom prst="rect">
            <a:avLst/>
          </a:prstGeom>
          <a:noFill/>
        </p:spPr>
        <p:txBody>
          <a:bodyPr wrap="square" rtlCol="0">
            <a:spAutoFit/>
          </a:bodyPr>
          <a:lstStyle/>
          <a:p>
            <a:r>
              <a:rPr kumimoji="1" lang="ja-JP" altLang="en-US" sz="1500" dirty="0">
                <a:latin typeface="UD デジタル 教科書体 N-R" panose="02020400000000000000" pitchFamily="17" charset="-128"/>
                <a:ea typeface="UD デジタル 教科書体 N-R" panose="02020400000000000000" pitchFamily="17" charset="-128"/>
              </a:rPr>
              <a:t>以下余白</a:t>
            </a:r>
          </a:p>
        </p:txBody>
      </p:sp>
      <p:cxnSp>
        <p:nvCxnSpPr>
          <p:cNvPr id="18" name="直線矢印コネクタ 17">
            <a:extLst>
              <a:ext uri="{FF2B5EF4-FFF2-40B4-BE49-F238E27FC236}">
                <a16:creationId xmlns:a16="http://schemas.microsoft.com/office/drawing/2014/main" id="{03EAA252-5ED8-412E-BD3E-8F1DB3064507}"/>
              </a:ext>
            </a:extLst>
          </p:cNvPr>
          <p:cNvCxnSpPr>
            <a:cxnSpLocks/>
          </p:cNvCxnSpPr>
          <p:nvPr/>
        </p:nvCxnSpPr>
        <p:spPr>
          <a:xfrm flipH="1">
            <a:off x="2192787" y="2530136"/>
            <a:ext cx="621434" cy="0"/>
          </a:xfrm>
          <a:prstGeom prst="straightConnector1">
            <a:avLst/>
          </a:prstGeom>
          <a:ln w="2222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7E553162-C458-420E-9115-49153817620F}"/>
              </a:ext>
            </a:extLst>
          </p:cNvPr>
          <p:cNvSpPr txBox="1"/>
          <p:nvPr/>
        </p:nvSpPr>
        <p:spPr>
          <a:xfrm>
            <a:off x="2814220" y="2388093"/>
            <a:ext cx="1970841" cy="338554"/>
          </a:xfrm>
          <a:prstGeom prst="rect">
            <a:avLst/>
          </a:prstGeom>
          <a:noFill/>
        </p:spPr>
        <p:txBody>
          <a:bodyPr wrap="square" rtlCol="0">
            <a:spAutoFit/>
          </a:bodyPr>
          <a:lstStyle/>
          <a:p>
            <a:r>
              <a:rPr kumimoji="1" lang="ja-JP" altLang="en-US" sz="1600" dirty="0">
                <a:solidFill>
                  <a:srgbClr val="FF0000"/>
                </a:solidFill>
              </a:rPr>
              <a:t>最初に亡くなった方</a:t>
            </a:r>
          </a:p>
        </p:txBody>
      </p:sp>
      <p:cxnSp>
        <p:nvCxnSpPr>
          <p:cNvPr id="23" name="直線矢印コネクタ 22">
            <a:extLst>
              <a:ext uri="{FF2B5EF4-FFF2-40B4-BE49-F238E27FC236}">
                <a16:creationId xmlns:a16="http://schemas.microsoft.com/office/drawing/2014/main" id="{0D5EA1B9-D888-4519-BCCA-63B58143D62F}"/>
              </a:ext>
            </a:extLst>
          </p:cNvPr>
          <p:cNvCxnSpPr>
            <a:cxnSpLocks/>
            <a:stCxn id="21" idx="0"/>
          </p:cNvCxnSpPr>
          <p:nvPr/>
        </p:nvCxnSpPr>
        <p:spPr>
          <a:xfrm flipV="1">
            <a:off x="3799641" y="994301"/>
            <a:ext cx="886288" cy="1393792"/>
          </a:xfrm>
          <a:prstGeom prst="straightConnector1">
            <a:avLst/>
          </a:prstGeom>
          <a:ln w="2222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6" name="直線矢印コネクタ 25">
            <a:extLst>
              <a:ext uri="{FF2B5EF4-FFF2-40B4-BE49-F238E27FC236}">
                <a16:creationId xmlns:a16="http://schemas.microsoft.com/office/drawing/2014/main" id="{D29E493D-202D-4C65-A480-F1C9DCE4D874}"/>
              </a:ext>
            </a:extLst>
          </p:cNvPr>
          <p:cNvCxnSpPr>
            <a:cxnSpLocks/>
          </p:cNvCxnSpPr>
          <p:nvPr/>
        </p:nvCxnSpPr>
        <p:spPr>
          <a:xfrm flipV="1">
            <a:off x="4279037" y="4598633"/>
            <a:ext cx="1189608" cy="32316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A5EE06F1-EA0D-4A5F-8FC6-F42C0ED2742A}"/>
              </a:ext>
            </a:extLst>
          </p:cNvPr>
          <p:cNvSpPr txBox="1"/>
          <p:nvPr/>
        </p:nvSpPr>
        <p:spPr>
          <a:xfrm>
            <a:off x="2220718" y="4801434"/>
            <a:ext cx="2112883" cy="338554"/>
          </a:xfrm>
          <a:prstGeom prst="rect">
            <a:avLst/>
          </a:prstGeom>
          <a:noFill/>
        </p:spPr>
        <p:txBody>
          <a:bodyPr wrap="square" rtlCol="0">
            <a:spAutoFit/>
          </a:bodyPr>
          <a:lstStyle/>
          <a:p>
            <a:r>
              <a:rPr kumimoji="1" lang="ja-JP" altLang="en-US" sz="1600" dirty="0">
                <a:solidFill>
                  <a:srgbClr val="FF0000"/>
                </a:solidFill>
              </a:rPr>
              <a:t>後でなくなった相続人</a:t>
            </a:r>
          </a:p>
        </p:txBody>
      </p:sp>
      <p:pic>
        <p:nvPicPr>
          <p:cNvPr id="29" name="録音したサウンド">
            <a:hlinkClick r:id="" action="ppaction://media"/>
            <a:extLst>
              <a:ext uri="{FF2B5EF4-FFF2-40B4-BE49-F238E27FC236}">
                <a16:creationId xmlns:a16="http://schemas.microsoft.com/office/drawing/2014/main" id="{51366EC6-B42A-48F7-9724-A3A1A2B0EE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46610" y="136356"/>
            <a:ext cx="487363" cy="487363"/>
          </a:xfrm>
          <a:prstGeom prst="rect">
            <a:avLst/>
          </a:prstGeom>
        </p:spPr>
      </p:pic>
      <p:sp>
        <p:nvSpPr>
          <p:cNvPr id="22" name="正方形/長方形 21">
            <a:extLst>
              <a:ext uri="{FF2B5EF4-FFF2-40B4-BE49-F238E27FC236}">
                <a16:creationId xmlns:a16="http://schemas.microsoft.com/office/drawing/2014/main" id="{B6A812B6-FD84-4E3E-B69B-084AEA624F69}"/>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62772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07"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F740CBE-B3EB-4FA9-B686-29591BF7BD03}"/>
              </a:ext>
            </a:extLst>
          </p:cNvPr>
          <p:cNvSpPr txBox="1"/>
          <p:nvPr/>
        </p:nvSpPr>
        <p:spPr>
          <a:xfrm>
            <a:off x="259080" y="173760"/>
            <a:ext cx="9367943" cy="907941"/>
          </a:xfrm>
          <a:prstGeom prst="rect">
            <a:avLst/>
          </a:prstGeom>
          <a:noFill/>
        </p:spPr>
        <p:txBody>
          <a:bodyPr wrap="square" rtlCol="0">
            <a:spAutoFit/>
          </a:bodyPr>
          <a:lstStyle/>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二次相続</a:t>
            </a:r>
            <a:r>
              <a:rPr kumimoji="1" lang="en-US" altLang="ja-JP" sz="2400" b="1" dirty="0">
                <a:latin typeface="UD デジタル 教科書体 N-R" panose="02020400000000000000" pitchFamily="17" charset="-128"/>
                <a:ea typeface="UD デジタル 教科書体 N-R" panose="02020400000000000000" pitchFamily="17" charset="-128"/>
              </a:rPr>
              <a:t>】</a:t>
            </a:r>
          </a:p>
          <a:p>
            <a:endParaRPr kumimoji="1" lang="en-US" altLang="ja-JP" sz="1100" b="1" dirty="0">
              <a:latin typeface="UD デジタル 教科書体 N-R" panose="02020400000000000000" pitchFamily="17" charset="-128"/>
              <a:ea typeface="UD デジタル 教科書体 N-R" panose="02020400000000000000" pitchFamily="17" charset="-128"/>
            </a:endParaRPr>
          </a:p>
          <a:p>
            <a:pPr algn="ctr"/>
            <a:r>
              <a:rPr lang="ja-JP" altLang="en-US" b="1" dirty="0">
                <a:effectLst/>
                <a:latin typeface="UD デジタル 教科書体 N-R" panose="02020400000000000000" pitchFamily="17" charset="-128"/>
                <a:ea typeface="UD デジタル 教科書体 N-R" panose="02020400000000000000" pitchFamily="17" charset="-128"/>
              </a:rPr>
              <a:t>被相続人　法務二郎　法定相続情報</a:t>
            </a:r>
            <a:endParaRPr lang="en-US" altLang="ja-JP" b="1" dirty="0">
              <a:effectLst/>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A3592983-C7D0-49B6-8967-FB03FD94E276}"/>
              </a:ext>
            </a:extLst>
          </p:cNvPr>
          <p:cNvSpPr txBox="1"/>
          <p:nvPr/>
        </p:nvSpPr>
        <p:spPr>
          <a:xfrm>
            <a:off x="741947" y="1233731"/>
            <a:ext cx="4888832" cy="1708160"/>
          </a:xfrm>
          <a:prstGeom prst="rect">
            <a:avLst/>
          </a:prstGeom>
          <a:noFill/>
        </p:spPr>
        <p:txBody>
          <a:bodyPr wrap="square" rtlCol="0">
            <a:spAutoFit/>
          </a:bodyPr>
          <a:lstStyle/>
          <a:p>
            <a:r>
              <a:rPr kumimoji="1" lang="ja-JP" altLang="en-US" sz="1500" b="1" dirty="0">
                <a:latin typeface="UD デジタル 教科書体 N-R" panose="02020400000000000000" pitchFamily="17" charset="-128"/>
                <a:ea typeface="UD デジタル 教科書体 N-R" panose="02020400000000000000" pitchFamily="17" charset="-128"/>
              </a:rPr>
              <a:t>最後の住所　</a:t>
            </a:r>
            <a:r>
              <a:rPr lang="ja-JP" altLang="en-US" sz="1500" b="1" dirty="0">
                <a:effectLst/>
                <a:latin typeface="UD デジタル 教科書体 N-R" panose="02020400000000000000" pitchFamily="17" charset="-128"/>
                <a:ea typeface="UD デジタル 教科書体 N-R" panose="02020400000000000000" pitchFamily="17" charset="-128"/>
              </a:rPr>
              <a:t>愛媛県今治市高市甲〇〇番地〇〇号</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最後の本籍　</a:t>
            </a:r>
            <a:r>
              <a:rPr lang="ja-JP" altLang="en-US" sz="1500" b="1" dirty="0">
                <a:effectLst/>
                <a:latin typeface="UD デジタル 教科書体 N-R" panose="02020400000000000000" pitchFamily="17" charset="-128"/>
                <a:ea typeface="UD デジタル 教科書体 N-R" panose="02020400000000000000" pitchFamily="17" charset="-128"/>
              </a:rPr>
              <a:t>愛媛</a:t>
            </a:r>
            <a:r>
              <a:rPr lang="ja-JP" altLang="en-US" sz="1500" b="1" dirty="0">
                <a:latin typeface="UD デジタル 教科書体 N-R" panose="02020400000000000000" pitchFamily="17" charset="-128"/>
                <a:ea typeface="UD デジタル 教科書体 N-R" panose="02020400000000000000" pitchFamily="17" charset="-128"/>
              </a:rPr>
              <a:t>県松山市古三津</a:t>
            </a:r>
            <a:r>
              <a:rPr lang="ja-JP" altLang="en-US" sz="1500" b="1" dirty="0">
                <a:effectLst/>
                <a:latin typeface="UD デジタル 教科書体 N-R" panose="02020400000000000000" pitchFamily="17" charset="-128"/>
                <a:ea typeface="UD デジタル 教科書体 N-R" panose="02020400000000000000" pitchFamily="17" charset="-128"/>
              </a:rPr>
              <a:t>〇〇丁目〇番地〇号　</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出　生　昭和２８年６月</a:t>
            </a:r>
            <a:r>
              <a:rPr kumimoji="1" lang="en-US" altLang="ja-JP" sz="1500" b="1" dirty="0">
                <a:latin typeface="UD デジタル 教科書体 N-R" panose="02020400000000000000" pitchFamily="17" charset="-128"/>
                <a:ea typeface="UD デジタル 教科書体 N-R" panose="02020400000000000000" pitchFamily="17" charset="-128"/>
              </a:rPr>
              <a:t>5</a:t>
            </a:r>
            <a:r>
              <a:rPr kumimoji="1" lang="ja-JP" altLang="en-US" sz="1500" b="1" dirty="0">
                <a:latin typeface="UD デジタル 教科書体 N-R" panose="02020400000000000000" pitchFamily="17" charset="-128"/>
                <a:ea typeface="UD デジタル 教科書体 N-R" panose="02020400000000000000" pitchFamily="17" charset="-128"/>
              </a:rPr>
              <a:t>日</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死　亡　平成生３０年３月１２日</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（被相続人）</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r>
              <a:rPr kumimoji="1" lang="ja-JP" altLang="en-US" sz="1500" b="1" dirty="0">
                <a:latin typeface="UD デジタル 教科書体 N-R" panose="02020400000000000000" pitchFamily="17" charset="-128"/>
                <a:ea typeface="UD デジタル 教科書体 N-R" panose="02020400000000000000" pitchFamily="17" charset="-128"/>
              </a:rPr>
              <a:t>　法務　二郎</a:t>
            </a:r>
            <a:endParaRPr kumimoji="1" lang="en-US" altLang="ja-JP" sz="1500" b="1" dirty="0">
              <a:latin typeface="UD デジタル 教科書体 N-R" panose="02020400000000000000" pitchFamily="17" charset="-128"/>
              <a:ea typeface="UD デジタル 教科書体 N-R" panose="02020400000000000000" pitchFamily="17" charset="-128"/>
            </a:endParaRPr>
          </a:p>
          <a:p>
            <a:endParaRPr kumimoji="1" lang="ja-JP" altLang="en-US" sz="1500" b="1" dirty="0">
              <a:latin typeface="UD デジタル 教科書体 N-R" panose="02020400000000000000" pitchFamily="17" charset="-128"/>
              <a:ea typeface="UD デジタル 教科書体 N-R" panose="02020400000000000000" pitchFamily="17" charset="-128"/>
            </a:endParaRPr>
          </a:p>
        </p:txBody>
      </p:sp>
      <p:cxnSp>
        <p:nvCxnSpPr>
          <p:cNvPr id="4" name="直線コネクタ 3">
            <a:extLst>
              <a:ext uri="{FF2B5EF4-FFF2-40B4-BE49-F238E27FC236}">
                <a16:creationId xmlns:a16="http://schemas.microsoft.com/office/drawing/2014/main" id="{02C8C66C-339D-4B92-8B5F-369074B35404}"/>
              </a:ext>
            </a:extLst>
          </p:cNvPr>
          <p:cNvCxnSpPr>
            <a:cxnSpLocks/>
          </p:cNvCxnSpPr>
          <p:nvPr/>
        </p:nvCxnSpPr>
        <p:spPr>
          <a:xfrm>
            <a:off x="1387247" y="2681937"/>
            <a:ext cx="0" cy="1154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27ABFC5A-53E1-4A1F-8FB2-C259F64C343B}"/>
              </a:ext>
            </a:extLst>
          </p:cNvPr>
          <p:cNvSpPr txBox="1"/>
          <p:nvPr/>
        </p:nvSpPr>
        <p:spPr>
          <a:xfrm>
            <a:off x="5456523" y="2628920"/>
            <a:ext cx="4342111" cy="1077218"/>
          </a:xfrm>
          <a:prstGeom prst="rect">
            <a:avLst/>
          </a:prstGeom>
          <a:noFill/>
        </p:spPr>
        <p:txBody>
          <a:bodyPr wrap="square" rtlCol="0">
            <a:spAutoFit/>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住　所　</a:t>
            </a:r>
            <a:r>
              <a:rPr lang="ja-JP" altLang="en-US" sz="1600" b="1" dirty="0">
                <a:effectLst/>
                <a:latin typeface="UD デジタル 教科書体 N-R" panose="02020400000000000000" pitchFamily="17" charset="-128"/>
                <a:ea typeface="UD デジタル 教科書体 N-R" panose="02020400000000000000" pitchFamily="17" charset="-128"/>
              </a:rPr>
              <a:t>愛媛県今治市高市甲〇〇番地〇〇号</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出　生　平成５年</a:t>
            </a:r>
            <a:r>
              <a:rPr kumimoji="1" lang="en-US" altLang="ja-JP" sz="1600" b="1" dirty="0">
                <a:latin typeface="UD デジタル 教科書体 N-R" panose="02020400000000000000" pitchFamily="17" charset="-128"/>
                <a:ea typeface="UD デジタル 教科書体 N-R" panose="02020400000000000000" pitchFamily="17" charset="-128"/>
              </a:rPr>
              <a:t>6</a:t>
            </a:r>
            <a:r>
              <a:rPr kumimoji="1" lang="ja-JP" altLang="en-US" sz="1600" b="1" dirty="0">
                <a:latin typeface="UD デジタル 教科書体 N-R" panose="02020400000000000000" pitchFamily="17" charset="-128"/>
                <a:ea typeface="UD デジタル 教科書体 N-R" panose="02020400000000000000" pitchFamily="17" charset="-128"/>
              </a:rPr>
              <a:t>月</a:t>
            </a:r>
            <a:r>
              <a:rPr kumimoji="1" lang="en-US" altLang="ja-JP" sz="1600" b="1" dirty="0">
                <a:latin typeface="UD デジタル 教科書体 N-R" panose="02020400000000000000" pitchFamily="17" charset="-128"/>
                <a:ea typeface="UD デジタル 教科書体 N-R" panose="02020400000000000000" pitchFamily="17" charset="-128"/>
              </a:rPr>
              <a:t>5</a:t>
            </a:r>
            <a:r>
              <a:rPr kumimoji="1" lang="ja-JP" altLang="en-US" sz="1600" b="1" dirty="0">
                <a:latin typeface="UD デジタル 教科書体 N-R" panose="02020400000000000000" pitchFamily="17" charset="-128"/>
                <a:ea typeface="UD デジタル 教科書体 N-R" panose="02020400000000000000" pitchFamily="17" charset="-128"/>
              </a:rPr>
              <a:t>日</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（長男）</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法務　健太</a:t>
            </a:r>
          </a:p>
        </p:txBody>
      </p:sp>
      <p:sp>
        <p:nvSpPr>
          <p:cNvPr id="6" name="テキスト ボックス 5">
            <a:extLst>
              <a:ext uri="{FF2B5EF4-FFF2-40B4-BE49-F238E27FC236}">
                <a16:creationId xmlns:a16="http://schemas.microsoft.com/office/drawing/2014/main" id="{AC54B395-16E1-429B-989F-9DEDCAE725B5}"/>
              </a:ext>
            </a:extLst>
          </p:cNvPr>
          <p:cNvSpPr txBox="1"/>
          <p:nvPr/>
        </p:nvSpPr>
        <p:spPr>
          <a:xfrm>
            <a:off x="708942" y="3836781"/>
            <a:ext cx="4365053" cy="1323439"/>
          </a:xfrm>
          <a:prstGeom prst="rect">
            <a:avLst/>
          </a:prstGeom>
          <a:noFill/>
        </p:spPr>
        <p:txBody>
          <a:bodyPr wrap="square" rtlCol="0">
            <a:spAutoFit/>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住　所　</a:t>
            </a:r>
            <a:r>
              <a:rPr lang="ja-JP" altLang="en-US" sz="1600" b="1" dirty="0">
                <a:effectLst/>
                <a:latin typeface="UD デジタル 教科書体 N-R" panose="02020400000000000000" pitchFamily="17" charset="-128"/>
                <a:ea typeface="UD デジタル 教科書体 N-R" panose="02020400000000000000" pitchFamily="17" charset="-128"/>
              </a:rPr>
              <a:t>愛媛県今治市高市甲〇〇番地〇〇号</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出　生　昭和３２年６月</a:t>
            </a:r>
            <a:r>
              <a:rPr kumimoji="1" lang="en-US" altLang="ja-JP" sz="1600" b="1" dirty="0">
                <a:latin typeface="UD デジタル 教科書体 N-R" panose="02020400000000000000" pitchFamily="17" charset="-128"/>
                <a:ea typeface="UD デジタル 教科書体 N-R" panose="02020400000000000000" pitchFamily="17" charset="-128"/>
              </a:rPr>
              <a:t>10</a:t>
            </a:r>
            <a:r>
              <a:rPr kumimoji="1" lang="ja-JP" altLang="en-US" sz="1600" b="1" dirty="0">
                <a:latin typeface="UD デジタル 教科書体 N-R" panose="02020400000000000000" pitchFamily="17" charset="-128"/>
                <a:ea typeface="UD デジタル 教科書体 N-R" panose="02020400000000000000" pitchFamily="17" charset="-128"/>
              </a:rPr>
              <a:t>日</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（妻）</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r>
              <a:rPr kumimoji="1" lang="ja-JP" altLang="en-US" sz="1600" b="1" dirty="0">
                <a:latin typeface="UD デジタル 教科書体 N-R" panose="02020400000000000000" pitchFamily="17" charset="-128"/>
                <a:ea typeface="UD デジタル 教科書体 N-R" panose="02020400000000000000" pitchFamily="17" charset="-128"/>
              </a:rPr>
              <a:t>法務　恵子（申出人）</a:t>
            </a:r>
            <a:endParaRPr kumimoji="1" lang="en-US" altLang="ja-JP" sz="1600" b="1" dirty="0">
              <a:latin typeface="UD デジタル 教科書体 N-R" panose="02020400000000000000" pitchFamily="17" charset="-128"/>
              <a:ea typeface="UD デジタル 教科書体 N-R" panose="02020400000000000000" pitchFamily="17" charset="-128"/>
            </a:endParaRPr>
          </a:p>
          <a:p>
            <a:endParaRPr kumimoji="1" lang="ja-JP" altLang="en-US" sz="1600" b="1" dirty="0">
              <a:latin typeface="UD デジタル 教科書体 N-R" panose="02020400000000000000" pitchFamily="17" charset="-128"/>
              <a:ea typeface="UD デジタル 教科書体 N-R" panose="02020400000000000000" pitchFamily="17" charset="-128"/>
            </a:endParaRPr>
          </a:p>
        </p:txBody>
      </p:sp>
      <p:cxnSp>
        <p:nvCxnSpPr>
          <p:cNvPr id="7" name="直線コネクタ 6">
            <a:extLst>
              <a:ext uri="{FF2B5EF4-FFF2-40B4-BE49-F238E27FC236}">
                <a16:creationId xmlns:a16="http://schemas.microsoft.com/office/drawing/2014/main" id="{A624799A-9DFA-4171-91B0-AAA483F5F31C}"/>
              </a:ext>
            </a:extLst>
          </p:cNvPr>
          <p:cNvCxnSpPr>
            <a:cxnSpLocks/>
          </p:cNvCxnSpPr>
          <p:nvPr/>
        </p:nvCxnSpPr>
        <p:spPr>
          <a:xfrm>
            <a:off x="1356767" y="2681937"/>
            <a:ext cx="0" cy="1154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51884AF8-A94A-498A-8776-FC6FCAE7CC32}"/>
              </a:ext>
            </a:extLst>
          </p:cNvPr>
          <p:cNvCxnSpPr>
            <a:cxnSpLocks/>
          </p:cNvCxnSpPr>
          <p:nvPr/>
        </p:nvCxnSpPr>
        <p:spPr>
          <a:xfrm>
            <a:off x="1399278" y="3167529"/>
            <a:ext cx="40331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4C32F8AD-155F-42EA-B597-B586BDAE8B59}"/>
              </a:ext>
            </a:extLst>
          </p:cNvPr>
          <p:cNvSpPr txBox="1"/>
          <p:nvPr/>
        </p:nvSpPr>
        <p:spPr>
          <a:xfrm>
            <a:off x="5717222" y="4679078"/>
            <a:ext cx="1864311" cy="323165"/>
          </a:xfrm>
          <a:prstGeom prst="rect">
            <a:avLst/>
          </a:prstGeom>
          <a:noFill/>
        </p:spPr>
        <p:txBody>
          <a:bodyPr wrap="square" rtlCol="0">
            <a:spAutoFit/>
          </a:bodyPr>
          <a:lstStyle/>
          <a:p>
            <a:r>
              <a:rPr kumimoji="1" lang="ja-JP" altLang="en-US" sz="1500" dirty="0">
                <a:latin typeface="UD デジタル 教科書体 N-R" panose="02020400000000000000" pitchFamily="17" charset="-128"/>
                <a:ea typeface="UD デジタル 教科書体 N-R" panose="02020400000000000000" pitchFamily="17" charset="-128"/>
              </a:rPr>
              <a:t>以下余白</a:t>
            </a:r>
          </a:p>
        </p:txBody>
      </p:sp>
      <p:sp>
        <p:nvSpPr>
          <p:cNvPr id="11" name="正方形/長方形 10">
            <a:extLst>
              <a:ext uri="{FF2B5EF4-FFF2-40B4-BE49-F238E27FC236}">
                <a16:creationId xmlns:a16="http://schemas.microsoft.com/office/drawing/2014/main" id="{70F1F55D-CE2B-42D0-B65F-CC8C74FF87EF}"/>
              </a:ext>
            </a:extLst>
          </p:cNvPr>
          <p:cNvSpPr/>
          <p:nvPr/>
        </p:nvSpPr>
        <p:spPr>
          <a:xfrm>
            <a:off x="5976596" y="5135409"/>
            <a:ext cx="3337560" cy="9265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t" anchorCtr="0"/>
          <a:lstStyle/>
          <a:p>
            <a:r>
              <a:rPr kumimoji="1" lang="ja-JP" altLang="en-US" sz="1300" b="1" dirty="0">
                <a:solidFill>
                  <a:schemeClr val="tx1"/>
                </a:solidFill>
              </a:rPr>
              <a:t>　作成日：　令和　　年　　月　　日</a:t>
            </a:r>
            <a:endParaRPr kumimoji="1" lang="en-US" altLang="ja-JP" sz="1300" b="1" dirty="0">
              <a:solidFill>
                <a:schemeClr val="tx1"/>
              </a:solidFill>
            </a:endParaRPr>
          </a:p>
          <a:p>
            <a:r>
              <a:rPr kumimoji="1" lang="ja-JP" altLang="en-US" sz="1300" b="1" dirty="0">
                <a:solidFill>
                  <a:schemeClr val="tx1"/>
                </a:solidFill>
              </a:rPr>
              <a:t>　作成者：住所　〇市〇町〇番地</a:t>
            </a:r>
            <a:endParaRPr kumimoji="1" lang="en-US" altLang="ja-JP" sz="1300" b="1" dirty="0">
              <a:solidFill>
                <a:schemeClr val="tx1"/>
              </a:solidFill>
            </a:endParaRPr>
          </a:p>
          <a:p>
            <a:r>
              <a:rPr kumimoji="1" lang="ja-JP" altLang="en-US" sz="1300" b="1" dirty="0">
                <a:solidFill>
                  <a:schemeClr val="tx1"/>
                </a:solidFill>
              </a:rPr>
              <a:t>　　　　　　氏名　〇〇行政書士事務所　　　　　　　　　　</a:t>
            </a:r>
            <a:endParaRPr kumimoji="1" lang="en-US" altLang="ja-JP" sz="1300" b="1" dirty="0">
              <a:solidFill>
                <a:schemeClr val="tx1"/>
              </a:solidFill>
            </a:endParaRPr>
          </a:p>
          <a:p>
            <a:r>
              <a:rPr kumimoji="1" lang="ja-JP" altLang="en-US" sz="1300" b="1" dirty="0">
                <a:solidFill>
                  <a:schemeClr val="tx1"/>
                </a:solidFill>
              </a:rPr>
              <a:t>　　　　　　　　　　行政書士　〇〇〇〇　　印</a:t>
            </a:r>
            <a:endParaRPr kumimoji="1" lang="en-US" altLang="ja-JP" sz="1300" b="1" dirty="0">
              <a:solidFill>
                <a:schemeClr val="tx1"/>
              </a:solidFill>
            </a:endParaRPr>
          </a:p>
          <a:p>
            <a:r>
              <a:rPr kumimoji="1" lang="ja-JP" altLang="en-US" sz="1300" b="1" dirty="0">
                <a:solidFill>
                  <a:schemeClr val="tx1"/>
                </a:solidFill>
              </a:rPr>
              <a:t>　　</a:t>
            </a:r>
          </a:p>
        </p:txBody>
      </p:sp>
      <p:sp>
        <p:nvSpPr>
          <p:cNvPr id="12" name="テキスト ボックス 11">
            <a:extLst>
              <a:ext uri="{FF2B5EF4-FFF2-40B4-BE49-F238E27FC236}">
                <a16:creationId xmlns:a16="http://schemas.microsoft.com/office/drawing/2014/main" id="{A040C435-3AE8-4A06-918D-F9184C28DCCA}"/>
              </a:ext>
            </a:extLst>
          </p:cNvPr>
          <p:cNvSpPr txBox="1"/>
          <p:nvPr/>
        </p:nvSpPr>
        <p:spPr>
          <a:xfrm>
            <a:off x="3222596" y="2326477"/>
            <a:ext cx="2494626" cy="338554"/>
          </a:xfrm>
          <a:prstGeom prst="rect">
            <a:avLst/>
          </a:prstGeom>
          <a:noFill/>
        </p:spPr>
        <p:txBody>
          <a:bodyPr wrap="square" rtlCol="0">
            <a:spAutoFit/>
          </a:bodyPr>
          <a:lstStyle/>
          <a:p>
            <a:r>
              <a:rPr kumimoji="1" lang="ja-JP" altLang="en-US" sz="1600" b="1" dirty="0">
                <a:solidFill>
                  <a:srgbClr val="FF0000"/>
                </a:solidFill>
              </a:rPr>
              <a:t>後で亡くなった相続人</a:t>
            </a:r>
          </a:p>
        </p:txBody>
      </p:sp>
      <p:cxnSp>
        <p:nvCxnSpPr>
          <p:cNvPr id="14" name="直線矢印コネクタ 13">
            <a:extLst>
              <a:ext uri="{FF2B5EF4-FFF2-40B4-BE49-F238E27FC236}">
                <a16:creationId xmlns:a16="http://schemas.microsoft.com/office/drawing/2014/main" id="{98790E8B-BE34-4907-A4DB-C0A6124B768F}"/>
              </a:ext>
            </a:extLst>
          </p:cNvPr>
          <p:cNvCxnSpPr/>
          <p:nvPr/>
        </p:nvCxnSpPr>
        <p:spPr>
          <a:xfrm flipH="1">
            <a:off x="2112885" y="2495754"/>
            <a:ext cx="1073478"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35DC8C68-51C1-4B60-899C-AA7EF01FF129}"/>
              </a:ext>
            </a:extLst>
          </p:cNvPr>
          <p:cNvCxnSpPr>
            <a:stCxn id="12" idx="0"/>
          </p:cNvCxnSpPr>
          <p:nvPr/>
        </p:nvCxnSpPr>
        <p:spPr>
          <a:xfrm flipV="1">
            <a:off x="4469909" y="1081701"/>
            <a:ext cx="173112" cy="124477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録音したサウンド">
            <a:hlinkClick r:id="" action="ppaction://media"/>
            <a:extLst>
              <a:ext uri="{FF2B5EF4-FFF2-40B4-BE49-F238E27FC236}">
                <a16:creationId xmlns:a16="http://schemas.microsoft.com/office/drawing/2014/main" id="{270E491E-FB3D-4674-8799-23F59C0433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11554" y="156004"/>
            <a:ext cx="487363" cy="487363"/>
          </a:xfrm>
          <a:prstGeom prst="rect">
            <a:avLst/>
          </a:prstGeom>
        </p:spPr>
      </p:pic>
      <p:sp>
        <p:nvSpPr>
          <p:cNvPr id="15" name="正方形/長方形 14">
            <a:extLst>
              <a:ext uri="{FF2B5EF4-FFF2-40B4-BE49-F238E27FC236}">
                <a16:creationId xmlns:a16="http://schemas.microsoft.com/office/drawing/2014/main" id="{DAA335F4-E590-47C7-AD8A-95C252C6761C}"/>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7952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8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50F36E-51D6-4BA3-A337-2E1B5E6CA274}"/>
              </a:ext>
            </a:extLst>
          </p:cNvPr>
          <p:cNvSpPr txBox="1"/>
          <p:nvPr/>
        </p:nvSpPr>
        <p:spPr>
          <a:xfrm>
            <a:off x="247835" y="62142"/>
            <a:ext cx="9410330"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１２．法定相続情報が使えないケース</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法定相続情報は、</a:t>
            </a:r>
            <a:r>
              <a:rPr lang="ja-JP" altLang="en-US" sz="2400" dirty="0">
                <a:latin typeface="UD デジタル 教科書体 N-R" panose="02020400000000000000" pitchFamily="17" charset="-128"/>
                <a:ea typeface="UD デジタル 教科書体 N-R" panose="02020400000000000000" pitchFamily="17" charset="-128"/>
              </a:rPr>
              <a:t>戸籍等に記載されている範囲内の情報を記載</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することとなります。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問題は、相続人が相続放棄をすることによって、相続人に変動</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が生じる場合です。相続放棄は、戸籍にその旨記載されないため、</a:t>
            </a:r>
            <a:endParaRPr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新たに相続人となった人の情報が記載されないこととなり、法定</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相続情報が使えません。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法務局で発行される</a:t>
            </a:r>
            <a:r>
              <a:rPr lang="ja-JP" altLang="en-US" sz="2400" dirty="0">
                <a:latin typeface="UD デジタル 教科書体 N-R" panose="02020400000000000000" pitchFamily="17" charset="-128"/>
                <a:ea typeface="UD デジタル 教科書体 N-R" panose="02020400000000000000" pitchFamily="17" charset="-128"/>
              </a:rPr>
              <a:t>法定相続情報一覧図の写しの下部には、</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「相続放棄に関しては、本書面に記載されない。」と注意書きが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印字されています。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「廃除」がある場合は、排除された相続人のことを一覧図に記</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載することはできません。</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理由としては単純に、廃除された場合、その事実が戸籍に載る</a:t>
            </a:r>
            <a:endPar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からです。</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6" name="録音したサウンド">
            <a:hlinkClick r:id="" action="ppaction://media"/>
            <a:extLst>
              <a:ext uri="{FF2B5EF4-FFF2-40B4-BE49-F238E27FC236}">
                <a16:creationId xmlns:a16="http://schemas.microsoft.com/office/drawing/2014/main" id="{631BECAD-0A76-4009-BBD7-EADA2742D2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46202" y="106532"/>
            <a:ext cx="487363" cy="487363"/>
          </a:xfrm>
          <a:prstGeom prst="rect">
            <a:avLst/>
          </a:prstGeom>
        </p:spPr>
      </p:pic>
      <p:sp>
        <p:nvSpPr>
          <p:cNvPr id="4" name="正方形/長方形 3">
            <a:extLst>
              <a:ext uri="{FF2B5EF4-FFF2-40B4-BE49-F238E27FC236}">
                <a16:creationId xmlns:a16="http://schemas.microsoft.com/office/drawing/2014/main" id="{9A3A67CE-1175-4346-9523-6B06CDBACB63}"/>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96937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79"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E88F87D7-7F58-4DE1-84FC-2840A46520BE}"/>
              </a:ext>
            </a:extLst>
          </p:cNvPr>
          <p:cNvSpPr txBox="1"/>
          <p:nvPr/>
        </p:nvSpPr>
        <p:spPr>
          <a:xfrm>
            <a:off x="251114" y="290174"/>
            <a:ext cx="9403772" cy="3046988"/>
          </a:xfrm>
          <a:prstGeom prst="rect">
            <a:avLst/>
          </a:prstGeom>
          <a:noFill/>
        </p:spPr>
        <p:txBody>
          <a:bodyPr wrap="square">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＊戸籍の続柄（長男、長女、養子）による記載方法でなく、子の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続柄が単に「子」と記載されたものは、実子か養子のいずれで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あるかが分からないので、相続税の添付書類としては利用でき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ません。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相続税の申告書の添付資料として利用する場合、被相続人に養</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子がいるときには、その養子の戸籍謄本又は抄本の添付も必要</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8AB52143-A271-46BB-ABFA-0916CEEC4B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37682" y="1311336"/>
            <a:ext cx="487363" cy="487363"/>
          </a:xfrm>
          <a:prstGeom prst="rect">
            <a:avLst/>
          </a:prstGeom>
        </p:spPr>
      </p:pic>
    </p:spTree>
    <p:extLst>
      <p:ext uri="{BB962C8B-B14F-4D97-AF65-F5344CB8AC3E}">
        <p14:creationId xmlns:p14="http://schemas.microsoft.com/office/powerpoint/2010/main" val="322113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129F189A-CF44-4A8A-965D-80D26FC66119}"/>
              </a:ext>
            </a:extLst>
          </p:cNvPr>
          <p:cNvSpPr/>
          <p:nvPr/>
        </p:nvSpPr>
        <p:spPr>
          <a:xfrm>
            <a:off x="905521" y="2681063"/>
            <a:ext cx="264846" cy="2929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cxnSp>
        <p:nvCxnSpPr>
          <p:cNvPr id="3" name="直線コネクタ 2">
            <a:extLst>
              <a:ext uri="{FF2B5EF4-FFF2-40B4-BE49-F238E27FC236}">
                <a16:creationId xmlns:a16="http://schemas.microsoft.com/office/drawing/2014/main" id="{D14CBDD8-FA35-4A8E-9F60-9B60FF814C8B}"/>
              </a:ext>
            </a:extLst>
          </p:cNvPr>
          <p:cNvCxnSpPr/>
          <p:nvPr/>
        </p:nvCxnSpPr>
        <p:spPr>
          <a:xfrm>
            <a:off x="1022412" y="2966625"/>
            <a:ext cx="10358" cy="480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D007717B-660D-44BD-914D-CC01678C3CB8}"/>
              </a:ext>
            </a:extLst>
          </p:cNvPr>
          <p:cNvCxnSpPr/>
          <p:nvPr/>
        </p:nvCxnSpPr>
        <p:spPr>
          <a:xfrm>
            <a:off x="1050524" y="2968102"/>
            <a:ext cx="10358" cy="4808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楕円 4">
            <a:extLst>
              <a:ext uri="{FF2B5EF4-FFF2-40B4-BE49-F238E27FC236}">
                <a16:creationId xmlns:a16="http://schemas.microsoft.com/office/drawing/2014/main" id="{6DB7B0FF-9EC0-4992-A845-75F6DD43D62C}"/>
              </a:ext>
            </a:extLst>
          </p:cNvPr>
          <p:cNvSpPr/>
          <p:nvPr/>
        </p:nvSpPr>
        <p:spPr>
          <a:xfrm>
            <a:off x="907000" y="3446022"/>
            <a:ext cx="264846" cy="2929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cxnSp>
        <p:nvCxnSpPr>
          <p:cNvPr id="6" name="直線コネクタ 5">
            <a:extLst>
              <a:ext uri="{FF2B5EF4-FFF2-40B4-BE49-F238E27FC236}">
                <a16:creationId xmlns:a16="http://schemas.microsoft.com/office/drawing/2014/main" id="{4D370F2B-2EB0-4543-BAE9-2776A2F28A02}"/>
              </a:ext>
            </a:extLst>
          </p:cNvPr>
          <p:cNvCxnSpPr>
            <a:cxnSpLocks/>
            <a:endCxn id="10" idx="2"/>
          </p:cNvCxnSpPr>
          <p:nvPr/>
        </p:nvCxnSpPr>
        <p:spPr>
          <a:xfrm>
            <a:off x="1050524" y="3207065"/>
            <a:ext cx="1038687" cy="14052"/>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AACE4DA9-E377-4153-9AC0-1447FA0B7224}"/>
              </a:ext>
            </a:extLst>
          </p:cNvPr>
          <p:cNvCxnSpPr>
            <a:cxnSpLocks/>
          </p:cNvCxnSpPr>
          <p:nvPr/>
        </p:nvCxnSpPr>
        <p:spPr>
          <a:xfrm>
            <a:off x="1589102" y="2521262"/>
            <a:ext cx="0" cy="1438182"/>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F10CB953-A4C0-4C0C-96BE-282D79D55F56}"/>
              </a:ext>
            </a:extLst>
          </p:cNvPr>
          <p:cNvCxnSpPr>
            <a:cxnSpLocks/>
            <a:endCxn id="11" idx="2"/>
          </p:cNvCxnSpPr>
          <p:nvPr/>
        </p:nvCxnSpPr>
        <p:spPr>
          <a:xfrm>
            <a:off x="1599458" y="3969799"/>
            <a:ext cx="473477" cy="7397"/>
          </a:xfrm>
          <a:prstGeom prst="line">
            <a:avLst/>
          </a:prstGeom>
        </p:spPr>
        <p:style>
          <a:lnRef idx="1">
            <a:schemeClr val="dk1"/>
          </a:lnRef>
          <a:fillRef idx="0">
            <a:schemeClr val="dk1"/>
          </a:fillRef>
          <a:effectRef idx="0">
            <a:schemeClr val="dk1"/>
          </a:effectRef>
          <a:fontRef idx="minor">
            <a:schemeClr val="tx1"/>
          </a:fontRef>
        </p:style>
      </p:cxnSp>
      <p:sp>
        <p:nvSpPr>
          <p:cNvPr id="9" name="楕円 8">
            <a:extLst>
              <a:ext uri="{FF2B5EF4-FFF2-40B4-BE49-F238E27FC236}">
                <a16:creationId xmlns:a16="http://schemas.microsoft.com/office/drawing/2014/main" id="{4D9723ED-1B5B-4FCA-A401-E20869171628}"/>
              </a:ext>
            </a:extLst>
          </p:cNvPr>
          <p:cNvSpPr/>
          <p:nvPr/>
        </p:nvSpPr>
        <p:spPr>
          <a:xfrm>
            <a:off x="2061099" y="2398450"/>
            <a:ext cx="264846" cy="2929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0" name="楕円 9">
            <a:extLst>
              <a:ext uri="{FF2B5EF4-FFF2-40B4-BE49-F238E27FC236}">
                <a16:creationId xmlns:a16="http://schemas.microsoft.com/office/drawing/2014/main" id="{DAA3DF73-921F-4EA0-8D5A-0AFE13D6E181}"/>
              </a:ext>
            </a:extLst>
          </p:cNvPr>
          <p:cNvSpPr/>
          <p:nvPr/>
        </p:nvSpPr>
        <p:spPr>
          <a:xfrm>
            <a:off x="2089211" y="3074635"/>
            <a:ext cx="264846" cy="2929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1" name="楕円 10">
            <a:extLst>
              <a:ext uri="{FF2B5EF4-FFF2-40B4-BE49-F238E27FC236}">
                <a16:creationId xmlns:a16="http://schemas.microsoft.com/office/drawing/2014/main" id="{6A8E72C3-83B2-4B96-86D5-5A9D2C084C77}"/>
              </a:ext>
            </a:extLst>
          </p:cNvPr>
          <p:cNvSpPr/>
          <p:nvPr/>
        </p:nvSpPr>
        <p:spPr>
          <a:xfrm>
            <a:off x="2072935" y="3830714"/>
            <a:ext cx="264846" cy="2929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2" name="楕円 11">
            <a:extLst>
              <a:ext uri="{FF2B5EF4-FFF2-40B4-BE49-F238E27FC236}">
                <a16:creationId xmlns:a16="http://schemas.microsoft.com/office/drawing/2014/main" id="{7C8DFBE9-CF11-48B0-A078-7244850EAD26}"/>
              </a:ext>
            </a:extLst>
          </p:cNvPr>
          <p:cNvSpPr/>
          <p:nvPr/>
        </p:nvSpPr>
        <p:spPr>
          <a:xfrm>
            <a:off x="2053700" y="1583184"/>
            <a:ext cx="264846" cy="2929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cxnSp>
        <p:nvCxnSpPr>
          <p:cNvPr id="13" name="直線コネクタ 12">
            <a:extLst>
              <a:ext uri="{FF2B5EF4-FFF2-40B4-BE49-F238E27FC236}">
                <a16:creationId xmlns:a16="http://schemas.microsoft.com/office/drawing/2014/main" id="{6D00D36B-74D1-4A70-89FB-52F88D992BE9}"/>
              </a:ext>
            </a:extLst>
          </p:cNvPr>
          <p:cNvCxnSpPr>
            <a:cxnSpLocks/>
          </p:cNvCxnSpPr>
          <p:nvPr/>
        </p:nvCxnSpPr>
        <p:spPr>
          <a:xfrm>
            <a:off x="2159489" y="1876147"/>
            <a:ext cx="7399" cy="522303"/>
          </a:xfrm>
          <a:prstGeom prst="line">
            <a:avLst/>
          </a:prstGeom>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id="{1E950F31-D704-4C14-AED7-A7A87A13F420}"/>
              </a:ext>
            </a:extLst>
          </p:cNvPr>
          <p:cNvCxnSpPr/>
          <p:nvPr/>
        </p:nvCxnSpPr>
        <p:spPr>
          <a:xfrm>
            <a:off x="2196482" y="1868745"/>
            <a:ext cx="7399" cy="522303"/>
          </a:xfrm>
          <a:prstGeom prst="line">
            <a:avLst/>
          </a:prstGeom>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4328EC5F-5E02-4393-B601-234CDF618965}"/>
              </a:ext>
            </a:extLst>
          </p:cNvPr>
          <p:cNvCxnSpPr>
            <a:cxnSpLocks/>
          </p:cNvCxnSpPr>
          <p:nvPr/>
        </p:nvCxnSpPr>
        <p:spPr>
          <a:xfrm flipV="1">
            <a:off x="1592060" y="2527176"/>
            <a:ext cx="469039" cy="5920"/>
          </a:xfrm>
          <a:prstGeom prst="line">
            <a:avLst/>
          </a:prstGeom>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B83AE428-40EE-4A36-B6BF-683CEC85E42A}"/>
              </a:ext>
            </a:extLst>
          </p:cNvPr>
          <p:cNvCxnSpPr/>
          <p:nvPr/>
        </p:nvCxnSpPr>
        <p:spPr>
          <a:xfrm>
            <a:off x="2203881" y="2104013"/>
            <a:ext cx="921058" cy="0"/>
          </a:xfrm>
          <a:prstGeom prst="line">
            <a:avLst/>
          </a:prstGeom>
        </p:spPr>
        <p:style>
          <a:lnRef idx="1">
            <a:schemeClr val="dk1"/>
          </a:lnRef>
          <a:fillRef idx="0">
            <a:schemeClr val="dk1"/>
          </a:fillRef>
          <a:effectRef idx="0">
            <a:schemeClr val="dk1"/>
          </a:effectRef>
          <a:fontRef idx="minor">
            <a:schemeClr val="tx1"/>
          </a:fontRef>
        </p:style>
      </p:cxnSp>
      <p:sp>
        <p:nvSpPr>
          <p:cNvPr id="17" name="楕円 16">
            <a:extLst>
              <a:ext uri="{FF2B5EF4-FFF2-40B4-BE49-F238E27FC236}">
                <a16:creationId xmlns:a16="http://schemas.microsoft.com/office/drawing/2014/main" id="{E4079F8B-8F5A-465E-AA67-F1A3FC1D1C7F}"/>
              </a:ext>
            </a:extLst>
          </p:cNvPr>
          <p:cNvSpPr/>
          <p:nvPr/>
        </p:nvSpPr>
        <p:spPr>
          <a:xfrm>
            <a:off x="3111622" y="1975282"/>
            <a:ext cx="264846" cy="2929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8" name="テキスト ボックス 17">
            <a:extLst>
              <a:ext uri="{FF2B5EF4-FFF2-40B4-BE49-F238E27FC236}">
                <a16:creationId xmlns:a16="http://schemas.microsoft.com/office/drawing/2014/main" id="{A0C7686E-BA9C-4EC4-BA0E-A82030A11525}"/>
              </a:ext>
            </a:extLst>
          </p:cNvPr>
          <p:cNvSpPr txBox="1"/>
          <p:nvPr/>
        </p:nvSpPr>
        <p:spPr>
          <a:xfrm>
            <a:off x="870010" y="2685496"/>
            <a:ext cx="469038"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父</a:t>
            </a:r>
          </a:p>
        </p:txBody>
      </p:sp>
      <p:sp>
        <p:nvSpPr>
          <p:cNvPr id="19" name="テキスト ボックス 18">
            <a:extLst>
              <a:ext uri="{FF2B5EF4-FFF2-40B4-BE49-F238E27FC236}">
                <a16:creationId xmlns:a16="http://schemas.microsoft.com/office/drawing/2014/main" id="{5E87976B-6B24-48C2-AEFB-D29A00EA9B1D}"/>
              </a:ext>
            </a:extLst>
          </p:cNvPr>
          <p:cNvSpPr txBox="1"/>
          <p:nvPr/>
        </p:nvSpPr>
        <p:spPr>
          <a:xfrm>
            <a:off x="871489" y="3459332"/>
            <a:ext cx="469038"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母</a:t>
            </a:r>
          </a:p>
        </p:txBody>
      </p:sp>
      <p:sp>
        <p:nvSpPr>
          <p:cNvPr id="20" name="テキスト ボックス 19">
            <a:extLst>
              <a:ext uri="{FF2B5EF4-FFF2-40B4-BE49-F238E27FC236}">
                <a16:creationId xmlns:a16="http://schemas.microsoft.com/office/drawing/2014/main" id="{702A81AD-29D9-4D46-9979-8F12286474CD}"/>
              </a:ext>
            </a:extLst>
          </p:cNvPr>
          <p:cNvSpPr txBox="1"/>
          <p:nvPr/>
        </p:nvSpPr>
        <p:spPr>
          <a:xfrm>
            <a:off x="2035945" y="3087948"/>
            <a:ext cx="469038"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姉</a:t>
            </a:r>
          </a:p>
        </p:txBody>
      </p:sp>
      <p:sp>
        <p:nvSpPr>
          <p:cNvPr id="21" name="テキスト ボックス 20">
            <a:extLst>
              <a:ext uri="{FF2B5EF4-FFF2-40B4-BE49-F238E27FC236}">
                <a16:creationId xmlns:a16="http://schemas.microsoft.com/office/drawing/2014/main" id="{5D83E210-BAFE-4C4E-B31A-5980D0E84F73}"/>
              </a:ext>
            </a:extLst>
          </p:cNvPr>
          <p:cNvSpPr txBox="1"/>
          <p:nvPr/>
        </p:nvSpPr>
        <p:spPr>
          <a:xfrm>
            <a:off x="2019668" y="3835151"/>
            <a:ext cx="469038"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兄</a:t>
            </a:r>
          </a:p>
        </p:txBody>
      </p:sp>
      <p:sp>
        <p:nvSpPr>
          <p:cNvPr id="22" name="テキスト ボックス 21">
            <a:extLst>
              <a:ext uri="{FF2B5EF4-FFF2-40B4-BE49-F238E27FC236}">
                <a16:creationId xmlns:a16="http://schemas.microsoft.com/office/drawing/2014/main" id="{3227B00D-F928-409D-8A90-1AE95D2489F3}"/>
              </a:ext>
            </a:extLst>
          </p:cNvPr>
          <p:cNvSpPr txBox="1"/>
          <p:nvPr/>
        </p:nvSpPr>
        <p:spPr>
          <a:xfrm>
            <a:off x="2021145" y="2407325"/>
            <a:ext cx="469038"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弟</a:t>
            </a:r>
          </a:p>
        </p:txBody>
      </p:sp>
      <p:sp>
        <p:nvSpPr>
          <p:cNvPr id="23" name="テキスト ボックス 22">
            <a:extLst>
              <a:ext uri="{FF2B5EF4-FFF2-40B4-BE49-F238E27FC236}">
                <a16:creationId xmlns:a16="http://schemas.microsoft.com/office/drawing/2014/main" id="{86E48196-7600-4B9D-8F99-22815C475DC0}"/>
              </a:ext>
            </a:extLst>
          </p:cNvPr>
          <p:cNvSpPr txBox="1"/>
          <p:nvPr/>
        </p:nvSpPr>
        <p:spPr>
          <a:xfrm>
            <a:off x="2004869" y="1574303"/>
            <a:ext cx="469038"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妻</a:t>
            </a:r>
          </a:p>
        </p:txBody>
      </p:sp>
      <p:sp>
        <p:nvSpPr>
          <p:cNvPr id="24" name="テキスト ボックス 23">
            <a:extLst>
              <a:ext uri="{FF2B5EF4-FFF2-40B4-BE49-F238E27FC236}">
                <a16:creationId xmlns:a16="http://schemas.microsoft.com/office/drawing/2014/main" id="{85D16DB1-C0FF-4808-BF48-D1D0BEB20493}"/>
              </a:ext>
            </a:extLst>
          </p:cNvPr>
          <p:cNvSpPr txBox="1"/>
          <p:nvPr/>
        </p:nvSpPr>
        <p:spPr>
          <a:xfrm>
            <a:off x="3062792" y="1957524"/>
            <a:ext cx="469038"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子</a:t>
            </a:r>
          </a:p>
        </p:txBody>
      </p:sp>
      <p:sp>
        <p:nvSpPr>
          <p:cNvPr id="25" name="テキスト ボックス 24">
            <a:extLst>
              <a:ext uri="{FF2B5EF4-FFF2-40B4-BE49-F238E27FC236}">
                <a16:creationId xmlns:a16="http://schemas.microsoft.com/office/drawing/2014/main" id="{90426A7A-D811-4E5E-B935-F96233843A5A}"/>
              </a:ext>
            </a:extLst>
          </p:cNvPr>
          <p:cNvSpPr txBox="1"/>
          <p:nvPr/>
        </p:nvSpPr>
        <p:spPr>
          <a:xfrm>
            <a:off x="683578" y="2425831"/>
            <a:ext cx="1131162" cy="276999"/>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既に死亡</a:t>
            </a:r>
          </a:p>
        </p:txBody>
      </p:sp>
      <p:sp>
        <p:nvSpPr>
          <p:cNvPr id="26" name="テキスト ボックス 25">
            <a:extLst>
              <a:ext uri="{FF2B5EF4-FFF2-40B4-BE49-F238E27FC236}">
                <a16:creationId xmlns:a16="http://schemas.microsoft.com/office/drawing/2014/main" id="{3DBBC4DC-9175-4F81-B645-0070D8789B7D}"/>
              </a:ext>
            </a:extLst>
          </p:cNvPr>
          <p:cNvSpPr txBox="1"/>
          <p:nvPr/>
        </p:nvSpPr>
        <p:spPr>
          <a:xfrm>
            <a:off x="702812" y="3723454"/>
            <a:ext cx="1131162" cy="276999"/>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既に死亡</a:t>
            </a:r>
          </a:p>
        </p:txBody>
      </p:sp>
      <p:sp>
        <p:nvSpPr>
          <p:cNvPr id="27" name="テキスト ボックス 26">
            <a:extLst>
              <a:ext uri="{FF2B5EF4-FFF2-40B4-BE49-F238E27FC236}">
                <a16:creationId xmlns:a16="http://schemas.microsoft.com/office/drawing/2014/main" id="{00177798-1FA9-4C5C-BB6B-59C29C8C0C2A}"/>
              </a:ext>
            </a:extLst>
          </p:cNvPr>
          <p:cNvSpPr txBox="1"/>
          <p:nvPr/>
        </p:nvSpPr>
        <p:spPr>
          <a:xfrm>
            <a:off x="1853204" y="2640217"/>
            <a:ext cx="1140782" cy="276999"/>
          </a:xfrm>
          <a:prstGeom prst="rect">
            <a:avLst/>
          </a:prstGeom>
          <a:noFill/>
        </p:spPr>
        <p:txBody>
          <a:bodyPr wrap="square" rtlCol="0">
            <a:spAutoFit/>
          </a:bodyPr>
          <a:lstStyle/>
          <a:p>
            <a:r>
              <a:rPr kumimoji="1" lang="ja-JP" altLang="en-US" sz="1200" b="1" dirty="0">
                <a:solidFill>
                  <a:srgbClr val="FF0000"/>
                </a:solidFill>
                <a:latin typeface="UD デジタル 教科書体 N-R" panose="02020400000000000000" pitchFamily="17" charset="-128"/>
                <a:ea typeface="UD デジタル 教科書体 N-R" panose="02020400000000000000" pitchFamily="17" charset="-128"/>
              </a:rPr>
              <a:t>被相続人</a:t>
            </a:r>
          </a:p>
        </p:txBody>
      </p:sp>
      <p:sp>
        <p:nvSpPr>
          <p:cNvPr id="28" name="テキスト ボックス 27">
            <a:extLst>
              <a:ext uri="{FF2B5EF4-FFF2-40B4-BE49-F238E27FC236}">
                <a16:creationId xmlns:a16="http://schemas.microsoft.com/office/drawing/2014/main" id="{0C990679-9BFA-4C43-9064-92F37039BF85}"/>
              </a:ext>
            </a:extLst>
          </p:cNvPr>
          <p:cNvSpPr txBox="1"/>
          <p:nvPr/>
        </p:nvSpPr>
        <p:spPr>
          <a:xfrm>
            <a:off x="2916316" y="1720337"/>
            <a:ext cx="986900" cy="276999"/>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相続放棄</a:t>
            </a:r>
          </a:p>
        </p:txBody>
      </p:sp>
      <p:sp>
        <p:nvSpPr>
          <p:cNvPr id="29" name="テキスト ボックス 28">
            <a:extLst>
              <a:ext uri="{FF2B5EF4-FFF2-40B4-BE49-F238E27FC236}">
                <a16:creationId xmlns:a16="http://schemas.microsoft.com/office/drawing/2014/main" id="{6BB4EF6D-190A-4621-A001-CF46DBE1FBEA}"/>
              </a:ext>
            </a:extLst>
          </p:cNvPr>
          <p:cNvSpPr txBox="1"/>
          <p:nvPr/>
        </p:nvSpPr>
        <p:spPr>
          <a:xfrm>
            <a:off x="127174" y="133572"/>
            <a:ext cx="9025701" cy="46166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）相続放棄したことによって相続人に変動が生じた場合</a:t>
            </a:r>
          </a:p>
        </p:txBody>
      </p:sp>
      <p:sp>
        <p:nvSpPr>
          <p:cNvPr id="30" name="矢印: 右 29">
            <a:extLst>
              <a:ext uri="{FF2B5EF4-FFF2-40B4-BE49-F238E27FC236}">
                <a16:creationId xmlns:a16="http://schemas.microsoft.com/office/drawing/2014/main" id="{00E27C2F-B8D0-4188-ACD8-50C98ADEBD67}"/>
              </a:ext>
            </a:extLst>
          </p:cNvPr>
          <p:cNvSpPr/>
          <p:nvPr/>
        </p:nvSpPr>
        <p:spPr>
          <a:xfrm>
            <a:off x="3770784" y="2624252"/>
            <a:ext cx="1140779" cy="61610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31" name="テキスト ボックス 30">
            <a:extLst>
              <a:ext uri="{FF2B5EF4-FFF2-40B4-BE49-F238E27FC236}">
                <a16:creationId xmlns:a16="http://schemas.microsoft.com/office/drawing/2014/main" id="{79737051-FFD2-4673-91E9-0619DFBCD9DB}"/>
              </a:ext>
            </a:extLst>
          </p:cNvPr>
          <p:cNvSpPr txBox="1"/>
          <p:nvPr/>
        </p:nvSpPr>
        <p:spPr>
          <a:xfrm>
            <a:off x="5334690" y="1176074"/>
            <a:ext cx="4138573"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　　　　　被相続人　〇〇〇〇　法定相続情報</a:t>
            </a:r>
          </a:p>
        </p:txBody>
      </p:sp>
      <p:cxnSp>
        <p:nvCxnSpPr>
          <p:cNvPr id="32" name="直線コネクタ 31">
            <a:extLst>
              <a:ext uri="{FF2B5EF4-FFF2-40B4-BE49-F238E27FC236}">
                <a16:creationId xmlns:a16="http://schemas.microsoft.com/office/drawing/2014/main" id="{7E338E90-8A9C-4E9A-8F01-2E3464485C6D}"/>
              </a:ext>
            </a:extLst>
          </p:cNvPr>
          <p:cNvCxnSpPr>
            <a:cxnSpLocks/>
          </p:cNvCxnSpPr>
          <p:nvPr/>
        </p:nvCxnSpPr>
        <p:spPr>
          <a:xfrm>
            <a:off x="6098220" y="3097606"/>
            <a:ext cx="7399" cy="522303"/>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9B8FAD90-56FF-47DD-8AAC-8217312A6A4C}"/>
              </a:ext>
            </a:extLst>
          </p:cNvPr>
          <p:cNvCxnSpPr/>
          <p:nvPr/>
        </p:nvCxnSpPr>
        <p:spPr>
          <a:xfrm>
            <a:off x="6126335" y="3090204"/>
            <a:ext cx="7399" cy="522303"/>
          </a:xfrm>
          <a:prstGeom prst="line">
            <a:avLst/>
          </a:prstGeom>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96337257-A415-46F3-BBC7-9C8751659EEE}"/>
              </a:ext>
            </a:extLst>
          </p:cNvPr>
          <p:cNvCxnSpPr>
            <a:cxnSpLocks/>
          </p:cNvCxnSpPr>
          <p:nvPr/>
        </p:nvCxnSpPr>
        <p:spPr>
          <a:xfrm>
            <a:off x="6125590" y="3364642"/>
            <a:ext cx="1430940" cy="2956"/>
          </a:xfrm>
          <a:prstGeom prst="line">
            <a:avLst/>
          </a:prstGeom>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9E53A3CF-3EE5-4F3D-A2C4-DE3A560A13D9}"/>
              </a:ext>
            </a:extLst>
          </p:cNvPr>
          <p:cNvSpPr txBox="1"/>
          <p:nvPr/>
        </p:nvSpPr>
        <p:spPr>
          <a:xfrm>
            <a:off x="5627693" y="1948812"/>
            <a:ext cx="1310198" cy="1200329"/>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最後の住所</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最後の本籍地</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出生年月日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死亡年月日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（被相続人）</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〇〇　〇〇</a:t>
            </a:r>
            <a:endParaRPr kumimoji="1" lang="en-US" altLang="ja-JP" sz="1200" b="1" dirty="0">
              <a:latin typeface="UD デジタル 教科書体 N-R" panose="02020400000000000000" pitchFamily="17" charset="-128"/>
              <a:ea typeface="UD デジタル 教科書体 N-R" panose="02020400000000000000" pitchFamily="17" charset="-128"/>
            </a:endParaRPr>
          </a:p>
        </p:txBody>
      </p:sp>
      <p:sp>
        <p:nvSpPr>
          <p:cNvPr id="36" name="テキスト ボックス 35">
            <a:extLst>
              <a:ext uri="{FF2B5EF4-FFF2-40B4-BE49-F238E27FC236}">
                <a16:creationId xmlns:a16="http://schemas.microsoft.com/office/drawing/2014/main" id="{C998FA18-A55A-418B-A60F-BE76BED9E55A}"/>
              </a:ext>
            </a:extLst>
          </p:cNvPr>
          <p:cNvSpPr txBox="1"/>
          <p:nvPr/>
        </p:nvSpPr>
        <p:spPr>
          <a:xfrm>
            <a:off x="5728138" y="3587110"/>
            <a:ext cx="1310198" cy="830997"/>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住所</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出生年月日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（妻）</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〇〇　〇〇</a:t>
            </a:r>
            <a:endParaRPr kumimoji="1" lang="en-US" altLang="ja-JP" sz="1200" b="1" dirty="0">
              <a:latin typeface="UD デジタル 教科書体 N-R" panose="02020400000000000000" pitchFamily="17" charset="-128"/>
              <a:ea typeface="UD デジタル 教科書体 N-R" panose="02020400000000000000" pitchFamily="17" charset="-128"/>
            </a:endParaRPr>
          </a:p>
        </p:txBody>
      </p:sp>
      <p:sp>
        <p:nvSpPr>
          <p:cNvPr id="37" name="テキスト ボックス 36">
            <a:extLst>
              <a:ext uri="{FF2B5EF4-FFF2-40B4-BE49-F238E27FC236}">
                <a16:creationId xmlns:a16="http://schemas.microsoft.com/office/drawing/2014/main" id="{E2F52CFC-C53F-4AEC-8617-7E1ECC9078E5}"/>
              </a:ext>
            </a:extLst>
          </p:cNvPr>
          <p:cNvSpPr txBox="1"/>
          <p:nvPr/>
        </p:nvSpPr>
        <p:spPr>
          <a:xfrm>
            <a:off x="7584645" y="2679636"/>
            <a:ext cx="1310198" cy="830997"/>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住所</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出生年月日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（長男）</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〇〇　〇〇</a:t>
            </a:r>
            <a:endParaRPr kumimoji="1" lang="en-US" altLang="ja-JP" sz="1200" b="1" dirty="0">
              <a:latin typeface="UD デジタル 教科書体 N-R" panose="02020400000000000000" pitchFamily="17" charset="-128"/>
              <a:ea typeface="UD デジタル 教科書体 N-R" panose="02020400000000000000" pitchFamily="17" charset="-128"/>
            </a:endParaRPr>
          </a:p>
        </p:txBody>
      </p:sp>
      <p:sp>
        <p:nvSpPr>
          <p:cNvPr id="38" name="テキスト ボックス 37">
            <a:extLst>
              <a:ext uri="{FF2B5EF4-FFF2-40B4-BE49-F238E27FC236}">
                <a16:creationId xmlns:a16="http://schemas.microsoft.com/office/drawing/2014/main" id="{867F5F71-E645-4FA3-9250-B6156D5005F9}"/>
              </a:ext>
            </a:extLst>
          </p:cNvPr>
          <p:cNvSpPr txBox="1"/>
          <p:nvPr/>
        </p:nvSpPr>
        <p:spPr>
          <a:xfrm>
            <a:off x="423901" y="4493575"/>
            <a:ext cx="4440028" cy="523220"/>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＊子が相続放棄をすると、相続人は妻と姉・兄とな</a:t>
            </a:r>
            <a:endParaRPr kumimoji="1" lang="en-US" altLang="ja-JP" sz="1400" b="1" dirty="0">
              <a:latin typeface="UD デジタル 教科書体 N-R" panose="02020400000000000000" pitchFamily="17" charset="-128"/>
              <a:ea typeface="UD デジタル 教科書体 N-R" panose="02020400000000000000" pitchFamily="17" charset="-128"/>
            </a:endParaRPr>
          </a:p>
          <a:p>
            <a:r>
              <a:rPr kumimoji="1" lang="ja-JP" altLang="en-US" sz="1400" b="1" dirty="0">
                <a:latin typeface="UD デジタル 教科書体 N-R" panose="02020400000000000000" pitchFamily="17" charset="-128"/>
                <a:ea typeface="UD デジタル 教科書体 N-R" panose="02020400000000000000" pitchFamily="17" charset="-128"/>
              </a:rPr>
              <a:t>　ります。（父母が既に死亡）</a:t>
            </a:r>
          </a:p>
        </p:txBody>
      </p:sp>
      <p:sp>
        <p:nvSpPr>
          <p:cNvPr id="39" name="テキスト ボックス 38">
            <a:extLst>
              <a:ext uri="{FF2B5EF4-FFF2-40B4-BE49-F238E27FC236}">
                <a16:creationId xmlns:a16="http://schemas.microsoft.com/office/drawing/2014/main" id="{56E2C886-E486-47C0-92DF-3AC85519D392}"/>
              </a:ext>
            </a:extLst>
          </p:cNvPr>
          <p:cNvSpPr txBox="1"/>
          <p:nvPr/>
        </p:nvSpPr>
        <p:spPr>
          <a:xfrm>
            <a:off x="1848458" y="1343491"/>
            <a:ext cx="692037" cy="276999"/>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相続人</a:t>
            </a:r>
          </a:p>
        </p:txBody>
      </p:sp>
      <p:sp>
        <p:nvSpPr>
          <p:cNvPr id="40" name="テキスト ボックス 39">
            <a:extLst>
              <a:ext uri="{FF2B5EF4-FFF2-40B4-BE49-F238E27FC236}">
                <a16:creationId xmlns:a16="http://schemas.microsoft.com/office/drawing/2014/main" id="{770FC549-3F34-4111-9099-29FD9541CFAC}"/>
              </a:ext>
            </a:extLst>
          </p:cNvPr>
          <p:cNvSpPr txBox="1"/>
          <p:nvPr/>
        </p:nvSpPr>
        <p:spPr>
          <a:xfrm>
            <a:off x="1929835" y="2863048"/>
            <a:ext cx="692037" cy="276999"/>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相続人</a:t>
            </a:r>
          </a:p>
        </p:txBody>
      </p:sp>
      <p:sp>
        <p:nvSpPr>
          <p:cNvPr id="41" name="テキスト ボックス 40">
            <a:extLst>
              <a:ext uri="{FF2B5EF4-FFF2-40B4-BE49-F238E27FC236}">
                <a16:creationId xmlns:a16="http://schemas.microsoft.com/office/drawing/2014/main" id="{A2FAEFF2-822B-4172-9675-D25CC49ED4A9}"/>
              </a:ext>
            </a:extLst>
          </p:cNvPr>
          <p:cNvSpPr txBox="1"/>
          <p:nvPr/>
        </p:nvSpPr>
        <p:spPr>
          <a:xfrm>
            <a:off x="1922436" y="3610255"/>
            <a:ext cx="692037" cy="276999"/>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相続人</a:t>
            </a:r>
          </a:p>
        </p:txBody>
      </p:sp>
      <p:sp>
        <p:nvSpPr>
          <p:cNvPr id="42" name="テキスト ボックス 41">
            <a:extLst>
              <a:ext uri="{FF2B5EF4-FFF2-40B4-BE49-F238E27FC236}">
                <a16:creationId xmlns:a16="http://schemas.microsoft.com/office/drawing/2014/main" id="{C7FC2C75-5376-4AD2-872A-A7B1B8717B2F}"/>
              </a:ext>
            </a:extLst>
          </p:cNvPr>
          <p:cNvSpPr txBox="1"/>
          <p:nvPr/>
        </p:nvSpPr>
        <p:spPr>
          <a:xfrm>
            <a:off x="5728138" y="4456585"/>
            <a:ext cx="3745125" cy="738664"/>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＊法定相続情報には、相続放棄は記載されな　</a:t>
            </a:r>
            <a:endParaRPr kumimoji="1" lang="en-US" altLang="ja-JP" sz="1400" b="1" dirty="0">
              <a:latin typeface="UD デジタル 教科書体 N-R" panose="02020400000000000000" pitchFamily="17" charset="-128"/>
              <a:ea typeface="UD デジタル 教科書体 N-R" panose="02020400000000000000" pitchFamily="17" charset="-128"/>
            </a:endParaRPr>
          </a:p>
          <a:p>
            <a:r>
              <a:rPr kumimoji="1" lang="ja-JP" altLang="en-US" sz="1400" b="1" dirty="0">
                <a:latin typeface="UD デジタル 教科書体 N-R" panose="02020400000000000000" pitchFamily="17" charset="-128"/>
                <a:ea typeface="UD デジタル 教科書体 N-R" panose="02020400000000000000" pitchFamily="17" charset="-128"/>
              </a:rPr>
              <a:t>　いため、本来相続人となる姉と兄の情報が</a:t>
            </a:r>
            <a:endParaRPr kumimoji="1" lang="en-US" altLang="ja-JP" sz="1400" b="1" dirty="0">
              <a:latin typeface="UD デジタル 教科書体 N-R" panose="02020400000000000000" pitchFamily="17" charset="-128"/>
              <a:ea typeface="UD デジタル 教科書体 N-R" panose="02020400000000000000" pitchFamily="17" charset="-128"/>
            </a:endParaRPr>
          </a:p>
          <a:p>
            <a:r>
              <a:rPr kumimoji="1" lang="ja-JP" altLang="en-US" sz="1400" b="1" dirty="0">
                <a:latin typeface="UD デジタル 教科書体 N-R" panose="02020400000000000000" pitchFamily="17" charset="-128"/>
                <a:ea typeface="UD デジタル 教科書体 N-R" panose="02020400000000000000" pitchFamily="17" charset="-128"/>
              </a:rPr>
              <a:t>　記載されません。</a:t>
            </a:r>
          </a:p>
        </p:txBody>
      </p:sp>
      <p:pic>
        <p:nvPicPr>
          <p:cNvPr id="43" name="録音したサウンド">
            <a:hlinkClick r:id="" action="ppaction://media"/>
            <a:extLst>
              <a:ext uri="{FF2B5EF4-FFF2-40B4-BE49-F238E27FC236}">
                <a16:creationId xmlns:a16="http://schemas.microsoft.com/office/drawing/2014/main" id="{D89B3A82-60E7-4C7E-9BD3-9887209ACC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07480" y="139490"/>
            <a:ext cx="487363" cy="487363"/>
          </a:xfrm>
          <a:prstGeom prst="rect">
            <a:avLst/>
          </a:prstGeom>
        </p:spPr>
      </p:pic>
      <p:sp>
        <p:nvSpPr>
          <p:cNvPr id="44" name="正方形/長方形 43">
            <a:extLst>
              <a:ext uri="{FF2B5EF4-FFF2-40B4-BE49-F238E27FC236}">
                <a16:creationId xmlns:a16="http://schemas.microsoft.com/office/drawing/2014/main" id="{74EC6A30-32AB-4AB9-8445-8045C65FC8CA}"/>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0090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06"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4CBCE77-D203-445B-834D-1CC7BB1341D5}"/>
              </a:ext>
            </a:extLst>
          </p:cNvPr>
          <p:cNvSpPr txBox="1"/>
          <p:nvPr/>
        </p:nvSpPr>
        <p:spPr>
          <a:xfrm>
            <a:off x="230820" y="124285"/>
            <a:ext cx="9499106" cy="2308324"/>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（２）相続放棄したことによって相続人に変動が生じた場合の対策</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対策としは、従来相続関係で作成してきた、戸籍謄本等を全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てそろえて、相続関係説明図を作成します。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相続放棄がある場合は、相続放棄申述受理証明書を添付して</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手続きを行います。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sp>
        <p:nvSpPr>
          <p:cNvPr id="3" name="テキスト ボックス 2">
            <a:extLst>
              <a:ext uri="{FF2B5EF4-FFF2-40B4-BE49-F238E27FC236}">
                <a16:creationId xmlns:a16="http://schemas.microsoft.com/office/drawing/2014/main" id="{DFD996FF-69CC-46BF-8565-583C56E357E0}"/>
              </a:ext>
            </a:extLst>
          </p:cNvPr>
          <p:cNvSpPr txBox="1"/>
          <p:nvPr/>
        </p:nvSpPr>
        <p:spPr>
          <a:xfrm>
            <a:off x="2894120" y="1989749"/>
            <a:ext cx="4651899" cy="307777"/>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被相続人　〇〇〇〇　相続関係説明図</a:t>
            </a:r>
          </a:p>
        </p:txBody>
      </p:sp>
      <p:sp>
        <p:nvSpPr>
          <p:cNvPr id="4" name="テキスト ボックス 3">
            <a:extLst>
              <a:ext uri="{FF2B5EF4-FFF2-40B4-BE49-F238E27FC236}">
                <a16:creationId xmlns:a16="http://schemas.microsoft.com/office/drawing/2014/main" id="{1EE60EF5-4D3A-472C-951A-EC90E3AE3841}"/>
              </a:ext>
            </a:extLst>
          </p:cNvPr>
          <p:cNvSpPr txBox="1"/>
          <p:nvPr/>
        </p:nvSpPr>
        <p:spPr>
          <a:xfrm>
            <a:off x="3275463" y="2309625"/>
            <a:ext cx="2050742" cy="523220"/>
          </a:xfrm>
          <a:prstGeom prst="rect">
            <a:avLst/>
          </a:prstGeom>
          <a:noFill/>
        </p:spPr>
        <p:txBody>
          <a:bodyPr wrap="square" rtlCol="0">
            <a:spAutoFit/>
          </a:bodyPr>
          <a:lstStyle/>
          <a:p>
            <a:r>
              <a:rPr kumimoji="1" lang="ja-JP" altLang="en-US" sz="1400" dirty="0">
                <a:latin typeface="UD デジタル 教科書体 N-R" panose="02020400000000000000" pitchFamily="17" charset="-128"/>
                <a:ea typeface="UD デジタル 教科書体 N-R" panose="02020400000000000000" pitchFamily="17" charset="-128"/>
              </a:rPr>
              <a:t>最後の住所</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dirty="0">
                <a:latin typeface="UD デジタル 教科書体 N-R" panose="02020400000000000000" pitchFamily="17" charset="-128"/>
                <a:ea typeface="UD デジタル 教科書体 N-R" panose="02020400000000000000" pitchFamily="17" charset="-128"/>
              </a:rPr>
              <a:t>最後の本籍</a:t>
            </a:r>
          </a:p>
        </p:txBody>
      </p:sp>
      <p:sp>
        <p:nvSpPr>
          <p:cNvPr id="5" name="テキスト ボックス 4">
            <a:extLst>
              <a:ext uri="{FF2B5EF4-FFF2-40B4-BE49-F238E27FC236}">
                <a16:creationId xmlns:a16="http://schemas.microsoft.com/office/drawing/2014/main" id="{FF1971C3-5B57-4415-86B8-EBFFDF36306E}"/>
              </a:ext>
            </a:extLst>
          </p:cNvPr>
          <p:cNvSpPr txBox="1"/>
          <p:nvPr/>
        </p:nvSpPr>
        <p:spPr>
          <a:xfrm>
            <a:off x="1325398" y="4168572"/>
            <a:ext cx="1198485" cy="646331"/>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出生年月日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死亡年月日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法務　太郎</a:t>
            </a:r>
          </a:p>
        </p:txBody>
      </p:sp>
      <p:sp>
        <p:nvSpPr>
          <p:cNvPr id="6" name="テキスト ボックス 5">
            <a:extLst>
              <a:ext uri="{FF2B5EF4-FFF2-40B4-BE49-F238E27FC236}">
                <a16:creationId xmlns:a16="http://schemas.microsoft.com/office/drawing/2014/main" id="{FA471F4C-E9B3-4BC0-BCB4-7217E2F1479F}"/>
              </a:ext>
            </a:extLst>
          </p:cNvPr>
          <p:cNvSpPr txBox="1"/>
          <p:nvPr/>
        </p:nvSpPr>
        <p:spPr>
          <a:xfrm>
            <a:off x="1325397" y="5384685"/>
            <a:ext cx="1198485" cy="646331"/>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出生年月日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死亡年月日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法務　花子</a:t>
            </a:r>
          </a:p>
        </p:txBody>
      </p:sp>
      <p:cxnSp>
        <p:nvCxnSpPr>
          <p:cNvPr id="7" name="直線コネクタ 6">
            <a:extLst>
              <a:ext uri="{FF2B5EF4-FFF2-40B4-BE49-F238E27FC236}">
                <a16:creationId xmlns:a16="http://schemas.microsoft.com/office/drawing/2014/main" id="{70914962-8CEA-47F2-95A2-360EDC9F1B52}"/>
              </a:ext>
            </a:extLst>
          </p:cNvPr>
          <p:cNvCxnSpPr/>
          <p:nvPr/>
        </p:nvCxnSpPr>
        <p:spPr>
          <a:xfrm>
            <a:off x="1778159" y="4907236"/>
            <a:ext cx="0" cy="477449"/>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98D3AA79-D068-4C62-AA53-4558F5F8FF5A}"/>
              </a:ext>
            </a:extLst>
          </p:cNvPr>
          <p:cNvCxnSpPr/>
          <p:nvPr/>
        </p:nvCxnSpPr>
        <p:spPr>
          <a:xfrm>
            <a:off x="1806270" y="4899834"/>
            <a:ext cx="0" cy="477449"/>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3103047A-7AEB-40A4-BA26-16D331BA6866}"/>
              </a:ext>
            </a:extLst>
          </p:cNvPr>
          <p:cNvCxnSpPr>
            <a:cxnSpLocks/>
          </p:cNvCxnSpPr>
          <p:nvPr/>
        </p:nvCxnSpPr>
        <p:spPr>
          <a:xfrm>
            <a:off x="1806270" y="5145960"/>
            <a:ext cx="1898343"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7B966737-9126-4D02-8DDD-82936300BBAE}"/>
              </a:ext>
            </a:extLst>
          </p:cNvPr>
          <p:cNvCxnSpPr>
            <a:cxnSpLocks/>
          </p:cNvCxnSpPr>
          <p:nvPr/>
        </p:nvCxnSpPr>
        <p:spPr>
          <a:xfrm>
            <a:off x="3065421" y="4452658"/>
            <a:ext cx="0" cy="1518081"/>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a:extLst>
              <a:ext uri="{FF2B5EF4-FFF2-40B4-BE49-F238E27FC236}">
                <a16:creationId xmlns:a16="http://schemas.microsoft.com/office/drawing/2014/main" id="{05E7543C-B876-4111-BBA0-9BB1EE2D6AA2}"/>
              </a:ext>
            </a:extLst>
          </p:cNvPr>
          <p:cNvCxnSpPr/>
          <p:nvPr/>
        </p:nvCxnSpPr>
        <p:spPr>
          <a:xfrm>
            <a:off x="3065421" y="4452658"/>
            <a:ext cx="639192" cy="0"/>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C70D1CC3-3977-431A-85EB-187A9CB2C71A}"/>
              </a:ext>
            </a:extLst>
          </p:cNvPr>
          <p:cNvCxnSpPr/>
          <p:nvPr/>
        </p:nvCxnSpPr>
        <p:spPr>
          <a:xfrm>
            <a:off x="3093531" y="5963342"/>
            <a:ext cx="639192" cy="0"/>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a:extLst>
              <a:ext uri="{FF2B5EF4-FFF2-40B4-BE49-F238E27FC236}">
                <a16:creationId xmlns:a16="http://schemas.microsoft.com/office/drawing/2014/main" id="{2F93162F-4A62-46F7-8D82-8878827B845F}"/>
              </a:ext>
            </a:extLst>
          </p:cNvPr>
          <p:cNvSpPr txBox="1"/>
          <p:nvPr/>
        </p:nvSpPr>
        <p:spPr>
          <a:xfrm>
            <a:off x="3599564" y="3903720"/>
            <a:ext cx="1198485" cy="830997"/>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出生年月日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死亡年月日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（被相続人）</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法務　二郎</a:t>
            </a:r>
          </a:p>
        </p:txBody>
      </p:sp>
      <p:sp>
        <p:nvSpPr>
          <p:cNvPr id="14" name="テキスト ボックス 13">
            <a:extLst>
              <a:ext uri="{FF2B5EF4-FFF2-40B4-BE49-F238E27FC236}">
                <a16:creationId xmlns:a16="http://schemas.microsoft.com/office/drawing/2014/main" id="{DA6E22E0-690C-4832-B337-63791CD17C56}"/>
              </a:ext>
            </a:extLst>
          </p:cNvPr>
          <p:cNvSpPr txBox="1"/>
          <p:nvPr/>
        </p:nvSpPr>
        <p:spPr>
          <a:xfrm>
            <a:off x="3585708" y="2933899"/>
            <a:ext cx="1198485" cy="830997"/>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住所</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出生年月日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（妻）</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法務　良子</a:t>
            </a:r>
          </a:p>
        </p:txBody>
      </p:sp>
      <p:sp>
        <p:nvSpPr>
          <p:cNvPr id="15" name="テキスト ボックス 14">
            <a:extLst>
              <a:ext uri="{FF2B5EF4-FFF2-40B4-BE49-F238E27FC236}">
                <a16:creationId xmlns:a16="http://schemas.microsoft.com/office/drawing/2014/main" id="{DEE9821B-5E07-4F36-A869-ACF2964AA471}"/>
              </a:ext>
            </a:extLst>
          </p:cNvPr>
          <p:cNvSpPr txBox="1"/>
          <p:nvPr/>
        </p:nvSpPr>
        <p:spPr>
          <a:xfrm>
            <a:off x="3665371" y="4686500"/>
            <a:ext cx="1198485" cy="830997"/>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住所</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出生年月日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（長女）</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法務　弘子</a:t>
            </a:r>
          </a:p>
        </p:txBody>
      </p:sp>
      <p:sp>
        <p:nvSpPr>
          <p:cNvPr id="16" name="テキスト ボックス 15">
            <a:extLst>
              <a:ext uri="{FF2B5EF4-FFF2-40B4-BE49-F238E27FC236}">
                <a16:creationId xmlns:a16="http://schemas.microsoft.com/office/drawing/2014/main" id="{78ADBE1B-450B-48DD-9E5A-227433BD0F2A}"/>
              </a:ext>
            </a:extLst>
          </p:cNvPr>
          <p:cNvSpPr txBox="1"/>
          <p:nvPr/>
        </p:nvSpPr>
        <p:spPr>
          <a:xfrm>
            <a:off x="3745034" y="5576657"/>
            <a:ext cx="1198485" cy="830997"/>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住所</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出生年月日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（長男）</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法務一郎</a:t>
            </a:r>
          </a:p>
        </p:txBody>
      </p:sp>
      <p:cxnSp>
        <p:nvCxnSpPr>
          <p:cNvPr id="17" name="直線コネクタ 16">
            <a:extLst>
              <a:ext uri="{FF2B5EF4-FFF2-40B4-BE49-F238E27FC236}">
                <a16:creationId xmlns:a16="http://schemas.microsoft.com/office/drawing/2014/main" id="{C3A44D65-4E11-486C-BBB7-B300B1048328}"/>
              </a:ext>
            </a:extLst>
          </p:cNvPr>
          <p:cNvCxnSpPr/>
          <p:nvPr/>
        </p:nvCxnSpPr>
        <p:spPr>
          <a:xfrm>
            <a:off x="3977196" y="3675355"/>
            <a:ext cx="0" cy="228365"/>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9F4B59BF-C426-4AA1-8D51-D221BD6A7C6E}"/>
              </a:ext>
            </a:extLst>
          </p:cNvPr>
          <p:cNvCxnSpPr/>
          <p:nvPr/>
        </p:nvCxnSpPr>
        <p:spPr>
          <a:xfrm>
            <a:off x="4014184" y="3685712"/>
            <a:ext cx="0" cy="228365"/>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C08C3703-B714-4F92-B785-043C546ED014}"/>
              </a:ext>
            </a:extLst>
          </p:cNvPr>
          <p:cNvCxnSpPr/>
          <p:nvPr/>
        </p:nvCxnSpPr>
        <p:spPr>
          <a:xfrm>
            <a:off x="4014184" y="3799894"/>
            <a:ext cx="1543237" cy="0"/>
          </a:xfrm>
          <a:prstGeom prst="line">
            <a:avLst/>
          </a:prstGeom>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FFA1CE3B-6D79-4B77-AD73-B72DA8E80EB4}"/>
              </a:ext>
            </a:extLst>
          </p:cNvPr>
          <p:cNvSpPr txBox="1"/>
          <p:nvPr/>
        </p:nvSpPr>
        <p:spPr>
          <a:xfrm>
            <a:off x="5401051" y="3141280"/>
            <a:ext cx="2402921" cy="830997"/>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（放棄）令和〇年〇月〇日受理</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　出生年月日</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　（長男）</a:t>
            </a:r>
            <a:endParaRPr kumimoji="1" lang="en-US" altLang="ja-JP" sz="12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　法務　和男</a:t>
            </a:r>
          </a:p>
        </p:txBody>
      </p:sp>
      <p:sp>
        <p:nvSpPr>
          <p:cNvPr id="21" name="テキスト ボックス 20">
            <a:extLst>
              <a:ext uri="{FF2B5EF4-FFF2-40B4-BE49-F238E27FC236}">
                <a16:creationId xmlns:a16="http://schemas.microsoft.com/office/drawing/2014/main" id="{23AF9021-F272-46A9-AC65-9830852CB730}"/>
              </a:ext>
            </a:extLst>
          </p:cNvPr>
          <p:cNvSpPr txBox="1"/>
          <p:nvPr/>
        </p:nvSpPr>
        <p:spPr>
          <a:xfrm>
            <a:off x="4953000" y="5034152"/>
            <a:ext cx="4800263" cy="646331"/>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＊最終的に誰が相続人なのか第三者にも分か</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りやすくなります</a:t>
            </a:r>
          </a:p>
        </p:txBody>
      </p:sp>
      <p:pic>
        <p:nvPicPr>
          <p:cNvPr id="23" name="録音したサウンド">
            <a:hlinkClick r:id="" action="ppaction://media"/>
            <a:extLst>
              <a:ext uri="{FF2B5EF4-FFF2-40B4-BE49-F238E27FC236}">
                <a16:creationId xmlns:a16="http://schemas.microsoft.com/office/drawing/2014/main" id="{F58D8E41-A704-4B4E-83DC-0A1EF31FDB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09449" y="791084"/>
            <a:ext cx="487363" cy="487363"/>
          </a:xfrm>
          <a:prstGeom prst="rect">
            <a:avLst/>
          </a:prstGeom>
        </p:spPr>
      </p:pic>
      <p:sp>
        <p:nvSpPr>
          <p:cNvPr id="24" name="正方形/長方形 23">
            <a:extLst>
              <a:ext uri="{FF2B5EF4-FFF2-40B4-BE49-F238E27FC236}">
                <a16:creationId xmlns:a16="http://schemas.microsoft.com/office/drawing/2014/main" id="{84487E15-5D1E-44C6-9287-0FA18B86B579}"/>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2881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617"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DB1E8E6-EACF-4D46-9E80-74E09F3C47BB}"/>
              </a:ext>
            </a:extLst>
          </p:cNvPr>
          <p:cNvSpPr txBox="1"/>
          <p:nvPr/>
        </p:nvSpPr>
        <p:spPr>
          <a:xfrm>
            <a:off x="205740" y="182880"/>
            <a:ext cx="9517380" cy="569386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１．法定相続情報証明制度とは</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平成２９年５月２９日から，全国の登記所（法務局）におい　</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て，各種相続手続に利用することができる「法定相続情報証明</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制度」が始まりました。</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従来</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，相続手続では，お亡くなりになられた方の戸除籍謄本　</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等の束を，相続手続を取り扱う各種窓口に何度も出し直す必要</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がありました。</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法定相続情報証明制度は，登記所（法務局）に戸除籍謄本等　</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の束を提出し，併せて相続関係を一覧に表した図（法定相続情</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報一覧図）を出していただければ，登記官がその一覧図に認証　</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文を付した写しを無料で交付します。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その後の相続手続は，法定相続情報一覧図の写しを利用いた　　</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だくことで，</a:t>
            </a:r>
            <a:r>
              <a:rPr lang="ja-JP" altLang="en-US" sz="2400" b="0" i="0" u="sng" dirty="0">
                <a:solidFill>
                  <a:srgbClr val="000000"/>
                </a:solidFill>
                <a:effectLst/>
                <a:latin typeface="UD デジタル 教科書体 N-R" panose="02020400000000000000" pitchFamily="17" charset="-128"/>
                <a:ea typeface="UD デジタル 教科書体 N-R" panose="02020400000000000000" pitchFamily="17" charset="-128"/>
              </a:rPr>
              <a:t>誰が法定相続人なのかについて、法務局が証明し</a:t>
            </a:r>
            <a:endParaRPr lang="en-US" altLang="ja-JP" sz="2400" b="0" i="0" u="sng"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sng" dirty="0">
                <a:solidFill>
                  <a:srgbClr val="000000"/>
                </a:solidFill>
                <a:effectLst/>
                <a:latin typeface="UD デジタル 教科書体 N-R" panose="02020400000000000000" pitchFamily="17" charset="-128"/>
                <a:ea typeface="UD デジタル 教科書体 N-R" panose="02020400000000000000" pitchFamily="17" charset="-128"/>
              </a:rPr>
              <a:t>てくれるということです。</a:t>
            </a:r>
            <a:endParaRPr kumimoji="1" lang="ja-JP" altLang="en-US" sz="2400" u="sng"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79F402B7-443A-4B32-8B77-30D69506BC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18738" y="211732"/>
            <a:ext cx="487363" cy="487363"/>
          </a:xfrm>
          <a:prstGeom prst="rect">
            <a:avLst/>
          </a:prstGeom>
        </p:spPr>
      </p:pic>
      <p:sp>
        <p:nvSpPr>
          <p:cNvPr id="4" name="正方形/長方形 3">
            <a:extLst>
              <a:ext uri="{FF2B5EF4-FFF2-40B4-BE49-F238E27FC236}">
                <a16:creationId xmlns:a16="http://schemas.microsoft.com/office/drawing/2014/main" id="{7BAE0BF6-5758-4F4E-A284-2A5A630CD69E}"/>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50352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A1C31F7-BF83-4946-8EB3-89D82E8CAC4B}"/>
              </a:ext>
            </a:extLst>
          </p:cNvPr>
          <p:cNvSpPr txBox="1"/>
          <p:nvPr/>
        </p:nvSpPr>
        <p:spPr>
          <a:xfrm>
            <a:off x="11909" y="45717"/>
            <a:ext cx="9149845"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１３．法定相続情報一覧図の写しのイメージ</a:t>
            </a:r>
            <a:endParaRPr kumimoji="1" lang="en-US" altLang="ja-JP" sz="2800" b="1" dirty="0">
              <a:latin typeface="UD デジタル 教科書体 N-R" panose="02020400000000000000" pitchFamily="17" charset="-128"/>
              <a:ea typeface="UD デジタル 教科書体 N-R" panose="02020400000000000000" pitchFamily="17" charset="-128"/>
            </a:endParaRPr>
          </a:p>
        </p:txBody>
      </p:sp>
      <p:pic>
        <p:nvPicPr>
          <p:cNvPr id="1026" name="Picture 2" descr="法定相続情報一覧図の写しの例">
            <a:extLst>
              <a:ext uri="{FF2B5EF4-FFF2-40B4-BE49-F238E27FC236}">
                <a16:creationId xmlns:a16="http://schemas.microsoft.com/office/drawing/2014/main" id="{F38C0774-5DFD-43C8-84E5-613621507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64" y="504722"/>
            <a:ext cx="4950560" cy="5795463"/>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0CDCC773-0305-4D46-B853-E3B078FEFE40}"/>
              </a:ext>
            </a:extLst>
          </p:cNvPr>
          <p:cNvSpPr txBox="1"/>
          <p:nvPr/>
        </p:nvSpPr>
        <p:spPr>
          <a:xfrm>
            <a:off x="5219700" y="579120"/>
            <a:ext cx="4610100" cy="5632311"/>
          </a:xfrm>
          <a:prstGeom prst="rect">
            <a:avLst/>
          </a:prstGeom>
          <a:noFill/>
        </p:spPr>
        <p:txBody>
          <a:bodyPr wrap="square" rtlCol="0">
            <a:spAutoFit/>
          </a:bodyPr>
          <a:lstStyle/>
          <a:p>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①　相続一覧図の認証</a:t>
            </a:r>
            <a:endParaRPr lang="en-US" altLang="ja-JP"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法務局で法定相続情報一覧図の認証を</a:t>
            </a:r>
            <a:endParaRPr lang="en-US" altLang="ja-JP"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申し出ると、登記官が一覧図の内容を確</a:t>
            </a:r>
            <a:endParaRPr lang="en-US" altLang="ja-JP"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認します。不備がなく認証されれば、</a:t>
            </a:r>
            <a:r>
              <a:rPr lang="ja-JP" altLang="en-US" b="1" i="0" dirty="0">
                <a:solidFill>
                  <a:srgbClr val="333333"/>
                </a:solidFill>
                <a:effectLst/>
                <a:latin typeface="UD デジタル 教科書体 N-R" panose="02020400000000000000" pitchFamily="17" charset="-128"/>
                <a:ea typeface="UD デジタル 教科書体 N-R" panose="02020400000000000000" pitchFamily="17" charset="-128"/>
              </a:rPr>
              <a:t>法</a:t>
            </a:r>
            <a:endParaRPr lang="en-US" altLang="ja-JP" b="1"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b="1"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1" i="0" dirty="0">
                <a:solidFill>
                  <a:srgbClr val="333333"/>
                </a:solidFill>
                <a:effectLst/>
                <a:latin typeface="UD デジタル 教科書体 N-R" panose="02020400000000000000" pitchFamily="17" charset="-128"/>
                <a:ea typeface="UD デジタル 教科書体 N-R" panose="02020400000000000000" pitchFamily="17" charset="-128"/>
              </a:rPr>
              <a:t>定相続情報一覧図の写し</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が交付されます。</a:t>
            </a:r>
          </a:p>
          <a:p>
            <a:pPr algn="l" fontAlgn="base"/>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　　法定相続情報一覧図の写しは偽造防止</a:t>
            </a:r>
            <a:endParaRPr lang="en-US" altLang="ja-JP"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対策がされた専用の用紙で発行され、登</a:t>
            </a:r>
            <a:endParaRPr lang="en-US" altLang="ja-JP"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fontAlgn="base"/>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記官による認証文が記載されます。</a:t>
            </a:r>
          </a:p>
          <a:p>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②　交付と期間</a:t>
            </a:r>
            <a:endParaRPr lang="en-US" altLang="ja-JP"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法定相続情報一覧図の写しは、</a:t>
            </a:r>
            <a:r>
              <a:rPr lang="ja-JP" altLang="en-US" b="1" i="0" dirty="0">
                <a:solidFill>
                  <a:srgbClr val="333333"/>
                </a:solidFill>
                <a:effectLst/>
                <a:latin typeface="UD デジタル 教科書体 N-R" panose="02020400000000000000" pitchFamily="17" charset="-128"/>
                <a:ea typeface="UD デジタル 教科書体 N-R" panose="02020400000000000000" pitchFamily="17" charset="-128"/>
              </a:rPr>
              <a:t>認証か</a:t>
            </a:r>
            <a:endParaRPr lang="en-US" altLang="ja-JP" b="1"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b="1"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1" i="0" dirty="0">
                <a:solidFill>
                  <a:srgbClr val="333333"/>
                </a:solidFill>
                <a:effectLst/>
                <a:latin typeface="UD デジタル 教科書体 N-R" panose="02020400000000000000" pitchFamily="17" charset="-128"/>
                <a:ea typeface="UD デジタル 教科書体 N-R" panose="02020400000000000000" pitchFamily="17" charset="-128"/>
              </a:rPr>
              <a:t>ら</a:t>
            </a:r>
            <a:r>
              <a:rPr lang="en-US" altLang="ja-JP" b="1" i="0" dirty="0">
                <a:solidFill>
                  <a:srgbClr val="333333"/>
                </a:solidFill>
                <a:effectLst/>
                <a:latin typeface="UD デジタル 教科書体 N-R" panose="02020400000000000000" pitchFamily="17" charset="-128"/>
                <a:ea typeface="UD デジタル 教科書体 N-R" panose="02020400000000000000" pitchFamily="17" charset="-128"/>
              </a:rPr>
              <a:t>5</a:t>
            </a:r>
            <a:r>
              <a:rPr lang="ja-JP" altLang="en-US" b="1" i="0" dirty="0">
                <a:solidFill>
                  <a:srgbClr val="333333"/>
                </a:solidFill>
                <a:effectLst/>
                <a:latin typeface="UD デジタル 教科書体 N-R" panose="02020400000000000000" pitchFamily="17" charset="-128"/>
                <a:ea typeface="UD デジタル 教科書体 N-R" panose="02020400000000000000" pitchFamily="17" charset="-128"/>
              </a:rPr>
              <a:t>年以内であれば必要な部数が無料で</a:t>
            </a:r>
            <a:endParaRPr lang="en-US" altLang="ja-JP" b="1"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b="1"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1" i="0" dirty="0">
                <a:solidFill>
                  <a:srgbClr val="333333"/>
                </a:solidFill>
                <a:effectLst/>
                <a:latin typeface="UD デジタル 教科書体 N-R" panose="02020400000000000000" pitchFamily="17" charset="-128"/>
                <a:ea typeface="UD デジタル 教科書体 N-R" panose="02020400000000000000" pitchFamily="17" charset="-128"/>
              </a:rPr>
              <a:t>交付されます。</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相続手続きが複数ある場</a:t>
            </a:r>
            <a:endParaRPr lang="en-US" altLang="ja-JP"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合は特に便利です。</a:t>
            </a:r>
            <a:endParaRPr lang="en-US" altLang="ja-JP"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kumimoji="1" lang="ja-JP" altLang="en-US" dirty="0">
                <a:solidFill>
                  <a:srgbClr val="333333"/>
                </a:solidFill>
                <a:latin typeface="UD デジタル 教科書体 N-R" panose="02020400000000000000" pitchFamily="17" charset="-128"/>
                <a:ea typeface="UD デジタル 教科書体 N-R" panose="02020400000000000000" pitchFamily="17" charset="-128"/>
              </a:rPr>
              <a:t>③　再交付等</a:t>
            </a:r>
            <a:endParaRPr kumimoji="1" lang="en-US" altLang="ja-JP" dirty="0">
              <a:solidFill>
                <a:srgbClr val="333333"/>
              </a:solidFill>
              <a:latin typeface="UD デジタル 教科書体 N-R" panose="02020400000000000000" pitchFamily="17" charset="-128"/>
              <a:ea typeface="UD デジタル 教科書体 N-R" panose="02020400000000000000" pitchFamily="17" charset="-128"/>
            </a:endParaRPr>
          </a:p>
          <a:p>
            <a:r>
              <a:rPr kumimoji="1"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再交付が必要な場合は、原則として当</a:t>
            </a:r>
            <a:endParaRPr lang="en-US" altLang="ja-JP"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初の申出人が当初申し出をした法務局で</a:t>
            </a:r>
            <a:endParaRPr lang="en-US" altLang="ja-JP"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申請します。他の相続人が再交付の申請</a:t>
            </a:r>
            <a:endParaRPr lang="en-US" altLang="ja-JP"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をする場合は、当初の申出人による委任</a:t>
            </a:r>
            <a:endParaRPr lang="en-US" altLang="ja-JP" b="0" i="0"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b="0" i="0" dirty="0">
                <a:solidFill>
                  <a:srgbClr val="333333"/>
                </a:solidFill>
                <a:effectLst/>
                <a:latin typeface="UD デジタル 教科書体 N-R" panose="02020400000000000000" pitchFamily="17" charset="-128"/>
                <a:ea typeface="UD デジタル 教科書体 N-R" panose="02020400000000000000" pitchFamily="17" charset="-128"/>
              </a:rPr>
              <a:t>状が必要になります。</a:t>
            </a:r>
            <a:endParaRPr kumimoji="1" lang="en-US" altLang="ja-JP" dirty="0">
              <a:solidFill>
                <a:srgbClr val="333333"/>
              </a:solidFill>
              <a:latin typeface="UD デジタル 教科書体 N-R" panose="02020400000000000000" pitchFamily="17" charset="-128"/>
              <a:ea typeface="UD デジタル 教科書体 N-R" panose="02020400000000000000" pitchFamily="17" charset="-128"/>
            </a:endParaRPr>
          </a:p>
          <a:p>
            <a:endParaRPr kumimoji="1" lang="ja-JP" altLang="en-US"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8FD3D567-275B-4412-AA74-D664CC769D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8459" y="35534"/>
            <a:ext cx="487363" cy="487363"/>
          </a:xfrm>
          <a:prstGeom prst="rect">
            <a:avLst/>
          </a:prstGeom>
        </p:spPr>
      </p:pic>
      <p:sp>
        <p:nvSpPr>
          <p:cNvPr id="6" name="正方形/長方形 5">
            <a:extLst>
              <a:ext uri="{FF2B5EF4-FFF2-40B4-BE49-F238E27FC236}">
                <a16:creationId xmlns:a16="http://schemas.microsoft.com/office/drawing/2014/main" id="{00867D9D-F9CA-4C46-9887-91CA01C54ED2}"/>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8238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743434F-7D74-4621-B3B3-93447934FD38}"/>
              </a:ext>
            </a:extLst>
          </p:cNvPr>
          <p:cNvSpPr txBox="1"/>
          <p:nvPr/>
        </p:nvSpPr>
        <p:spPr>
          <a:xfrm>
            <a:off x="79899" y="177553"/>
            <a:ext cx="9632272" cy="6032421"/>
          </a:xfrm>
          <a:prstGeom prst="rect">
            <a:avLst/>
          </a:prstGeom>
          <a:noFill/>
        </p:spPr>
        <p:txBody>
          <a:bodyPr wrap="square" rtlCol="0">
            <a:spAutoFit/>
          </a:bodyPr>
          <a:lstStyle/>
          <a:p>
            <a:r>
              <a:rPr kumimoji="1" lang="ja-JP" altLang="en-US" dirty="0"/>
              <a:t>　</a:t>
            </a:r>
            <a:r>
              <a:rPr kumimoji="1" lang="ja-JP" altLang="en-US" sz="2800" dirty="0">
                <a:latin typeface="UD デジタル 教科書体 N-R" panose="02020400000000000000" pitchFamily="17" charset="-128"/>
                <a:ea typeface="UD デジタル 教科書体 N-R" panose="02020400000000000000" pitchFamily="17" charset="-128"/>
              </a:rPr>
              <a:t>１４．法定相続情報証明制度の活用</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800" dirty="0">
              <a:latin typeface="UD デジタル 教科書体 N-R" panose="02020400000000000000" pitchFamily="17" charset="-128"/>
              <a:ea typeface="UD デジタル 教科書体 N-R" panose="02020400000000000000" pitchFamily="17" charset="-128"/>
            </a:endParaRPr>
          </a:p>
          <a:p>
            <a:pPr algn="l"/>
            <a:r>
              <a:rPr lang="ja-JP" altLang="en-US" sz="2400" b="1" i="0" dirty="0">
                <a:effectLst/>
                <a:latin typeface="UD デジタル 教科書体 N-R" panose="02020400000000000000" pitchFamily="17" charset="-128"/>
                <a:ea typeface="UD デジタル 教科書体 N-R" panose="02020400000000000000" pitchFamily="17" charset="-128"/>
              </a:rPr>
              <a:t>　　①　不動産の相続登記手続</a:t>
            </a:r>
            <a:endParaRPr lang="ja-JP" altLang="en-US"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1" i="0" dirty="0">
                <a:effectLst/>
                <a:latin typeface="UD デジタル 教科書体 N-R" panose="02020400000000000000" pitchFamily="17" charset="-128"/>
                <a:ea typeface="UD デジタル 教科書体 N-R" panose="02020400000000000000" pitchFamily="17" charset="-128"/>
              </a:rPr>
              <a:t>　　　（亡くなった方の名義から相続人の方への名義変更）</a:t>
            </a:r>
            <a:endParaRPr lang="ja-JP" altLang="en-US"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1" i="0" dirty="0">
                <a:effectLst/>
                <a:latin typeface="UD デジタル 教科書体 N-R" panose="02020400000000000000" pitchFamily="17" charset="-128"/>
                <a:ea typeface="UD デジタル 教科書体 N-R" panose="02020400000000000000" pitchFamily="17" charset="-128"/>
              </a:rPr>
              <a:t>　　②　預貯金口座の名義変更や解約手続</a:t>
            </a:r>
            <a:endParaRPr lang="ja-JP" altLang="en-US"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1" i="0" dirty="0">
                <a:effectLst/>
                <a:latin typeface="UD デジタル 教科書体 N-R" panose="02020400000000000000" pitchFamily="17" charset="-128"/>
                <a:ea typeface="UD デジタル 教科書体 N-R" panose="02020400000000000000" pitchFamily="17" charset="-128"/>
              </a:rPr>
              <a:t>　　③　相続税の申告手続</a:t>
            </a:r>
            <a:endParaRPr lang="ja-JP" altLang="en-US"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1" i="0" dirty="0">
                <a:effectLst/>
                <a:latin typeface="UD デジタル 教科書体 N-R" panose="02020400000000000000" pitchFamily="17" charset="-128"/>
                <a:ea typeface="UD デジタル 教科書体 N-R" panose="02020400000000000000" pitchFamily="17" charset="-128"/>
              </a:rPr>
              <a:t>　　④　株式の名義変更手続</a:t>
            </a:r>
            <a:endParaRPr lang="ja-JP" altLang="en-US"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1" i="0" dirty="0">
                <a:effectLst/>
                <a:latin typeface="UD デジタル 教科書体 N-R" panose="02020400000000000000" pitchFamily="17" charset="-128"/>
                <a:ea typeface="UD デジタル 教科書体 N-R" panose="02020400000000000000" pitchFamily="17" charset="-128"/>
              </a:rPr>
              <a:t>　　⑤　投資信託の名義変更手続</a:t>
            </a:r>
            <a:endParaRPr lang="en-US" altLang="ja-JP" sz="2400" b="1" i="0" dirty="0">
              <a:effectLst/>
              <a:latin typeface="UD デジタル 教科書体 N-R" panose="02020400000000000000" pitchFamily="17" charset="-128"/>
              <a:ea typeface="UD デジタル 教科書体 N-R" panose="02020400000000000000" pitchFamily="17" charset="-128"/>
            </a:endParaRPr>
          </a:p>
          <a:p>
            <a:pPr algn="l"/>
            <a:r>
              <a:rPr lang="en-US" altLang="ja-JP"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⑥　保険金の請求や保険の名義変更手続</a:t>
            </a:r>
            <a:endParaRPr lang="ja-JP" altLang="en-US"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1" i="0" dirty="0">
                <a:effectLst/>
                <a:latin typeface="UD デジタル 教科書体 N-R" panose="02020400000000000000" pitchFamily="17" charset="-128"/>
                <a:ea typeface="UD デジタル 教科書体 N-R" panose="02020400000000000000" pitchFamily="17" charset="-128"/>
              </a:rPr>
              <a:t>　　⑦　自動車の名義変更手続</a:t>
            </a:r>
            <a:endParaRPr lang="ja-JP" altLang="en-US"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相続財産として、</a:t>
            </a:r>
            <a:r>
              <a:rPr lang="ja-JP" altLang="en-US" sz="2400" b="1" i="0" dirty="0">
                <a:effectLst/>
                <a:latin typeface="UD デジタル 教科書体 N-R" panose="02020400000000000000" pitchFamily="17" charset="-128"/>
                <a:ea typeface="UD デジタル 教科書体 N-R" panose="02020400000000000000" pitchFamily="17" charset="-128"/>
              </a:rPr>
              <a:t>不動産や預貯金口座等が複数あり、上記のよ</a:t>
            </a:r>
            <a:endParaRPr lang="en-US" altLang="ja-JP" sz="2400" b="1"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i="0" dirty="0">
                <a:effectLst/>
                <a:latin typeface="UD デジタル 教科書体 N-R" panose="02020400000000000000" pitchFamily="17" charset="-128"/>
                <a:ea typeface="UD デジタル 教科書体 N-R" panose="02020400000000000000" pitchFamily="17" charset="-128"/>
              </a:rPr>
              <a:t>うな手続をたくさんしなければならないほどメリットが大きい</a:t>
            </a:r>
            <a:r>
              <a:rPr lang="ja-JP" altLang="en-US" sz="2400" b="0" i="0" dirty="0">
                <a:effectLst/>
                <a:latin typeface="UD デジタル 教科書体 N-R" panose="02020400000000000000" pitchFamily="17" charset="-128"/>
                <a:ea typeface="UD デジタル 教科書体 N-R" panose="02020400000000000000" pitchFamily="17" charset="-128"/>
              </a:rPr>
              <a:t>で</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す。</a:t>
            </a:r>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a:t>
            </a:r>
          </a:p>
          <a:p>
            <a:endParaRPr kumimoji="1" lang="ja-JP" altLang="en-US" dirty="0"/>
          </a:p>
        </p:txBody>
      </p:sp>
      <p:pic>
        <p:nvPicPr>
          <p:cNvPr id="5" name="録音したサウンド">
            <a:hlinkClick r:id="" action="ppaction://media"/>
            <a:extLst>
              <a:ext uri="{FF2B5EF4-FFF2-40B4-BE49-F238E27FC236}">
                <a16:creationId xmlns:a16="http://schemas.microsoft.com/office/drawing/2014/main" id="{D033AA30-1D56-412F-B175-B378AD61C2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8750" y="177553"/>
            <a:ext cx="487363" cy="487363"/>
          </a:xfrm>
          <a:prstGeom prst="rect">
            <a:avLst/>
          </a:prstGeom>
        </p:spPr>
      </p:pic>
      <p:sp>
        <p:nvSpPr>
          <p:cNvPr id="4" name="正方形/長方形 3">
            <a:extLst>
              <a:ext uri="{FF2B5EF4-FFF2-40B4-BE49-F238E27FC236}">
                <a16:creationId xmlns:a16="http://schemas.microsoft.com/office/drawing/2014/main" id="{451FADD5-A0C3-46A0-B33D-F4608EB88D95}"/>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2505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F5FBBDC-EDF5-4759-878D-E95E75DB2112}"/>
              </a:ext>
            </a:extLst>
          </p:cNvPr>
          <p:cNvSpPr txBox="1"/>
          <p:nvPr/>
        </p:nvSpPr>
        <p:spPr>
          <a:xfrm>
            <a:off x="248575" y="195309"/>
            <a:ext cx="9499107"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２．「法定相続情報証明制度」はなぜ導入されたのか</a:t>
            </a:r>
          </a:p>
        </p:txBody>
      </p:sp>
      <p:sp>
        <p:nvSpPr>
          <p:cNvPr id="3" name="テキスト ボックス 2">
            <a:extLst>
              <a:ext uri="{FF2B5EF4-FFF2-40B4-BE49-F238E27FC236}">
                <a16:creationId xmlns:a16="http://schemas.microsoft.com/office/drawing/2014/main" id="{13DB87BA-F675-4632-8FAA-BD408520C820}"/>
              </a:ext>
            </a:extLst>
          </p:cNvPr>
          <p:cNvSpPr txBox="1"/>
          <p:nvPr/>
        </p:nvSpPr>
        <p:spPr>
          <a:xfrm>
            <a:off x="648070" y="1003177"/>
            <a:ext cx="9099612" cy="3416320"/>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金融機関、証券会社、法務局などで遺産名義変更をする場面において、その都度、相続人特定のためにたくさんの戸籍書類等の</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提出と確認作業が必要で、相続人側も、手続き受付機関も膨大な時間を浪費してしまう実態がありました。</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そこで、事務手続き効率化のために、法務局が発行する「法定相続情報」を添付することで、たくさんの戸籍謄本などの書類の提出及び確認作業を省略し、短時間で効率よく相続手続きが進むようこの制度が導入されました。</a:t>
            </a:r>
          </a:p>
        </p:txBody>
      </p:sp>
      <p:pic>
        <p:nvPicPr>
          <p:cNvPr id="4" name="録音したサウンド">
            <a:hlinkClick r:id="" action="ppaction://media"/>
            <a:extLst>
              <a:ext uri="{FF2B5EF4-FFF2-40B4-BE49-F238E27FC236}">
                <a16:creationId xmlns:a16="http://schemas.microsoft.com/office/drawing/2014/main" id="{28F7A0CC-02C4-48E6-921D-89B539EAF6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6642" y="231166"/>
            <a:ext cx="487363" cy="487363"/>
          </a:xfrm>
          <a:prstGeom prst="rect">
            <a:avLst/>
          </a:prstGeom>
        </p:spPr>
      </p:pic>
      <p:sp>
        <p:nvSpPr>
          <p:cNvPr id="5" name="正方形/長方形 4">
            <a:extLst>
              <a:ext uri="{FF2B5EF4-FFF2-40B4-BE49-F238E27FC236}">
                <a16:creationId xmlns:a16="http://schemas.microsoft.com/office/drawing/2014/main" id="{D1B539F5-3EC6-4B08-AF89-20742717C984}"/>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784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6E659B-DC2B-479E-9F08-27EBA614A9DC}"/>
              </a:ext>
            </a:extLst>
          </p:cNvPr>
          <p:cNvSpPr txBox="1"/>
          <p:nvPr/>
        </p:nvSpPr>
        <p:spPr>
          <a:xfrm>
            <a:off x="198120" y="91440"/>
            <a:ext cx="9608820" cy="1877437"/>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３．法定相続情報証明制度活用の比較</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本制度を利用することにより、銀行や登記所などへ、相続関係</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者の謄本等のたくさんの必要書類を何度も出す必要がなく、「法</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定方族情報一覧図」の写しのみを提出するだけで済みます。</a:t>
            </a:r>
          </a:p>
        </p:txBody>
      </p:sp>
      <p:sp>
        <p:nvSpPr>
          <p:cNvPr id="3" name="正方形/長方形 2">
            <a:extLst>
              <a:ext uri="{FF2B5EF4-FFF2-40B4-BE49-F238E27FC236}">
                <a16:creationId xmlns:a16="http://schemas.microsoft.com/office/drawing/2014/main" id="{DA0D17CE-D4FA-4E4A-9193-4565415DABE9}"/>
              </a:ext>
            </a:extLst>
          </p:cNvPr>
          <p:cNvSpPr/>
          <p:nvPr/>
        </p:nvSpPr>
        <p:spPr>
          <a:xfrm>
            <a:off x="4960622" y="2135091"/>
            <a:ext cx="4602478" cy="3429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制度を活用した場合</a:t>
            </a:r>
          </a:p>
        </p:txBody>
      </p:sp>
      <p:sp>
        <p:nvSpPr>
          <p:cNvPr id="4" name="矢印: 五方向 3">
            <a:extLst>
              <a:ext uri="{FF2B5EF4-FFF2-40B4-BE49-F238E27FC236}">
                <a16:creationId xmlns:a16="http://schemas.microsoft.com/office/drawing/2014/main" id="{58739D0A-6720-4A18-943C-6B7F5AF3FBE5}"/>
              </a:ext>
            </a:extLst>
          </p:cNvPr>
          <p:cNvSpPr/>
          <p:nvPr/>
        </p:nvSpPr>
        <p:spPr>
          <a:xfrm>
            <a:off x="792480" y="2141552"/>
            <a:ext cx="2842260" cy="403860"/>
          </a:xfrm>
          <a:prstGeom prst="homePlate">
            <a:avLst>
              <a:gd name="adj" fmla="val 9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制度を活用しない場合</a:t>
            </a:r>
          </a:p>
        </p:txBody>
      </p:sp>
      <p:sp>
        <p:nvSpPr>
          <p:cNvPr id="5" name="フローチャート: 複数書類 4">
            <a:extLst>
              <a:ext uri="{FF2B5EF4-FFF2-40B4-BE49-F238E27FC236}">
                <a16:creationId xmlns:a16="http://schemas.microsoft.com/office/drawing/2014/main" id="{C9F9C3D8-AF99-477F-AA28-762133B4BD8E}"/>
              </a:ext>
            </a:extLst>
          </p:cNvPr>
          <p:cNvSpPr/>
          <p:nvPr/>
        </p:nvSpPr>
        <p:spPr>
          <a:xfrm>
            <a:off x="967740" y="2892122"/>
            <a:ext cx="1051560" cy="624840"/>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dirty="0">
                <a:solidFill>
                  <a:schemeClr val="tx1"/>
                </a:solidFill>
                <a:latin typeface="UD デジタル 教科書体 N-R" panose="02020400000000000000" pitchFamily="17" charset="-128"/>
                <a:ea typeface="UD デジタル 教科書体 N-R" panose="02020400000000000000" pitchFamily="17" charset="-128"/>
              </a:rPr>
              <a:t>戸籍等</a:t>
            </a:r>
            <a:endParaRPr kumimoji="1" lang="en-US" altLang="ja-JP" sz="1400" dirty="0">
              <a:solidFill>
                <a:schemeClr val="tx1"/>
              </a:solidFill>
              <a:latin typeface="UD デジタル 教科書体 N-R" panose="02020400000000000000" pitchFamily="17" charset="-128"/>
              <a:ea typeface="UD デジタル 教科書体 N-R" panose="02020400000000000000" pitchFamily="17" charset="-128"/>
            </a:endParaRPr>
          </a:p>
          <a:p>
            <a:pPr algn="ctr"/>
            <a:r>
              <a:rPr kumimoji="1" lang="ja-JP" altLang="en-US" sz="1400" dirty="0">
                <a:solidFill>
                  <a:schemeClr val="tx1"/>
                </a:solidFill>
                <a:latin typeface="UD デジタル 教科書体 N-R" panose="02020400000000000000" pitchFamily="17" charset="-128"/>
                <a:ea typeface="UD デジタル 教科書体 N-R" panose="02020400000000000000" pitchFamily="17" charset="-128"/>
              </a:rPr>
              <a:t>書類一式</a:t>
            </a:r>
          </a:p>
        </p:txBody>
      </p:sp>
      <p:sp>
        <p:nvSpPr>
          <p:cNvPr id="8" name="フローチャート: 複数書類 7">
            <a:extLst>
              <a:ext uri="{FF2B5EF4-FFF2-40B4-BE49-F238E27FC236}">
                <a16:creationId xmlns:a16="http://schemas.microsoft.com/office/drawing/2014/main" id="{FE25024C-6EDC-4DE5-9327-AB89D68BB7B8}"/>
              </a:ext>
            </a:extLst>
          </p:cNvPr>
          <p:cNvSpPr/>
          <p:nvPr/>
        </p:nvSpPr>
        <p:spPr>
          <a:xfrm>
            <a:off x="967740" y="4019882"/>
            <a:ext cx="1051560" cy="624840"/>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dirty="0">
                <a:solidFill>
                  <a:schemeClr val="tx1"/>
                </a:solidFill>
                <a:latin typeface="UD デジタル 教科書体 N-R" panose="02020400000000000000" pitchFamily="17" charset="-128"/>
                <a:ea typeface="UD デジタル 教科書体 N-R" panose="02020400000000000000" pitchFamily="17" charset="-128"/>
              </a:rPr>
              <a:t>戸籍等</a:t>
            </a:r>
            <a:endParaRPr kumimoji="1" lang="en-US" altLang="ja-JP" sz="1400" dirty="0">
              <a:solidFill>
                <a:schemeClr val="tx1"/>
              </a:solidFill>
              <a:latin typeface="UD デジタル 教科書体 N-R" panose="02020400000000000000" pitchFamily="17" charset="-128"/>
              <a:ea typeface="UD デジタル 教科書体 N-R" panose="02020400000000000000" pitchFamily="17" charset="-128"/>
            </a:endParaRPr>
          </a:p>
          <a:p>
            <a:pPr algn="ctr"/>
            <a:r>
              <a:rPr kumimoji="1" lang="ja-JP" altLang="en-US" sz="1400" dirty="0">
                <a:solidFill>
                  <a:schemeClr val="tx1"/>
                </a:solidFill>
                <a:latin typeface="UD デジタル 教科書体 N-R" panose="02020400000000000000" pitchFamily="17" charset="-128"/>
                <a:ea typeface="UD デジタル 教科書体 N-R" panose="02020400000000000000" pitchFamily="17" charset="-128"/>
              </a:rPr>
              <a:t>書類一式</a:t>
            </a:r>
          </a:p>
        </p:txBody>
      </p:sp>
      <p:sp>
        <p:nvSpPr>
          <p:cNvPr id="9" name="フローチャート: 複数書類 8">
            <a:extLst>
              <a:ext uri="{FF2B5EF4-FFF2-40B4-BE49-F238E27FC236}">
                <a16:creationId xmlns:a16="http://schemas.microsoft.com/office/drawing/2014/main" id="{79402E93-3218-45EB-B833-B30B441F8D56}"/>
              </a:ext>
            </a:extLst>
          </p:cNvPr>
          <p:cNvSpPr/>
          <p:nvPr/>
        </p:nvSpPr>
        <p:spPr>
          <a:xfrm>
            <a:off x="944880" y="5147642"/>
            <a:ext cx="1051560" cy="624840"/>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dirty="0">
                <a:solidFill>
                  <a:schemeClr val="tx1"/>
                </a:solidFill>
                <a:latin typeface="UD デジタル 教科書体 N-R" panose="02020400000000000000" pitchFamily="17" charset="-128"/>
                <a:ea typeface="UD デジタル 教科書体 N-R" panose="02020400000000000000" pitchFamily="17" charset="-128"/>
              </a:rPr>
              <a:t>戸籍等</a:t>
            </a:r>
            <a:endParaRPr kumimoji="1" lang="en-US" altLang="ja-JP" sz="1400" dirty="0">
              <a:solidFill>
                <a:schemeClr val="tx1"/>
              </a:solidFill>
              <a:latin typeface="UD デジタル 教科書体 N-R" panose="02020400000000000000" pitchFamily="17" charset="-128"/>
              <a:ea typeface="UD デジタル 教科書体 N-R" panose="02020400000000000000" pitchFamily="17" charset="-128"/>
            </a:endParaRPr>
          </a:p>
          <a:p>
            <a:pPr algn="ctr"/>
            <a:r>
              <a:rPr kumimoji="1" lang="ja-JP" altLang="en-US" sz="1400" dirty="0">
                <a:solidFill>
                  <a:schemeClr val="tx1"/>
                </a:solidFill>
                <a:latin typeface="UD デジタル 教科書体 N-R" panose="02020400000000000000" pitchFamily="17" charset="-128"/>
                <a:ea typeface="UD デジタル 教科書体 N-R" panose="02020400000000000000" pitchFamily="17" charset="-128"/>
              </a:rPr>
              <a:t>書類一式</a:t>
            </a:r>
          </a:p>
        </p:txBody>
      </p:sp>
      <p:pic>
        <p:nvPicPr>
          <p:cNvPr id="3074" name="Picture 2" descr="銀行のイラスト | かわいいフリー素材が無料のイラストレイン">
            <a:extLst>
              <a:ext uri="{FF2B5EF4-FFF2-40B4-BE49-F238E27FC236}">
                <a16:creationId xmlns:a16="http://schemas.microsoft.com/office/drawing/2014/main" id="{5439A68F-6586-4D52-954A-346214CF1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099" y="2628339"/>
            <a:ext cx="1051560" cy="10515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無料イラスト ○○銀行">
            <a:extLst>
              <a:ext uri="{FF2B5EF4-FFF2-40B4-BE49-F238E27FC236}">
                <a16:creationId xmlns:a16="http://schemas.microsoft.com/office/drawing/2014/main" id="{BF7B7DFC-01CE-4E33-9C8C-6A854CBA9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7458" y="3881501"/>
            <a:ext cx="1386841" cy="9648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6F8236CC-8A69-40EB-B331-F0193A5050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6059" y="4812362"/>
            <a:ext cx="1083546" cy="108354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矢印コネクタ 10">
            <a:extLst>
              <a:ext uri="{FF2B5EF4-FFF2-40B4-BE49-F238E27FC236}">
                <a16:creationId xmlns:a16="http://schemas.microsoft.com/office/drawing/2014/main" id="{18A6CB35-9252-4B5D-8CDD-AF31C6946583}"/>
              </a:ext>
            </a:extLst>
          </p:cNvPr>
          <p:cNvCxnSpPr/>
          <p:nvPr/>
        </p:nvCxnSpPr>
        <p:spPr>
          <a:xfrm>
            <a:off x="2019300" y="3029282"/>
            <a:ext cx="8001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6E331883-6B0B-492E-99F9-262AE211F3CC}"/>
              </a:ext>
            </a:extLst>
          </p:cNvPr>
          <p:cNvCxnSpPr/>
          <p:nvPr/>
        </p:nvCxnSpPr>
        <p:spPr>
          <a:xfrm flipH="1">
            <a:off x="2019300" y="3364562"/>
            <a:ext cx="8153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631BBAC8-DBE2-4229-955B-3888673632C6}"/>
              </a:ext>
            </a:extLst>
          </p:cNvPr>
          <p:cNvSpPr txBox="1"/>
          <p:nvPr/>
        </p:nvSpPr>
        <p:spPr>
          <a:xfrm>
            <a:off x="2164080" y="2716862"/>
            <a:ext cx="640080" cy="307777"/>
          </a:xfrm>
          <a:prstGeom prst="rect">
            <a:avLst/>
          </a:prstGeom>
          <a:noFill/>
        </p:spPr>
        <p:txBody>
          <a:bodyPr wrap="square" rtlCol="0">
            <a:spAutoFit/>
          </a:bodyPr>
          <a:lstStyle/>
          <a:p>
            <a:r>
              <a:rPr kumimoji="1" lang="ja-JP" altLang="en-US" sz="1400" b="1" dirty="0"/>
              <a:t>提出</a:t>
            </a:r>
          </a:p>
        </p:txBody>
      </p:sp>
      <p:sp>
        <p:nvSpPr>
          <p:cNvPr id="18" name="テキスト ボックス 17">
            <a:extLst>
              <a:ext uri="{FF2B5EF4-FFF2-40B4-BE49-F238E27FC236}">
                <a16:creationId xmlns:a16="http://schemas.microsoft.com/office/drawing/2014/main" id="{92CA3483-35A4-46EF-86ED-61312DD709B6}"/>
              </a:ext>
            </a:extLst>
          </p:cNvPr>
          <p:cNvSpPr txBox="1"/>
          <p:nvPr/>
        </p:nvSpPr>
        <p:spPr>
          <a:xfrm>
            <a:off x="2179320" y="3105482"/>
            <a:ext cx="640080" cy="307777"/>
          </a:xfrm>
          <a:prstGeom prst="rect">
            <a:avLst/>
          </a:prstGeom>
          <a:noFill/>
        </p:spPr>
        <p:txBody>
          <a:bodyPr wrap="square" rtlCol="0">
            <a:spAutoFit/>
          </a:bodyPr>
          <a:lstStyle/>
          <a:p>
            <a:r>
              <a:rPr kumimoji="1" lang="ja-JP" altLang="en-US" sz="1400" b="1" dirty="0"/>
              <a:t>返却</a:t>
            </a:r>
          </a:p>
        </p:txBody>
      </p:sp>
      <p:cxnSp>
        <p:nvCxnSpPr>
          <p:cNvPr id="19" name="直線矢印コネクタ 18">
            <a:extLst>
              <a:ext uri="{FF2B5EF4-FFF2-40B4-BE49-F238E27FC236}">
                <a16:creationId xmlns:a16="http://schemas.microsoft.com/office/drawing/2014/main" id="{3C967CAA-3929-44D2-B97A-50AC25FF85FE}"/>
              </a:ext>
            </a:extLst>
          </p:cNvPr>
          <p:cNvCxnSpPr/>
          <p:nvPr/>
        </p:nvCxnSpPr>
        <p:spPr>
          <a:xfrm>
            <a:off x="1996440" y="4164662"/>
            <a:ext cx="8001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a:extLst>
              <a:ext uri="{FF2B5EF4-FFF2-40B4-BE49-F238E27FC236}">
                <a16:creationId xmlns:a16="http://schemas.microsoft.com/office/drawing/2014/main" id="{C7A42DAE-3C6F-4EC7-80B7-F68D415F2D3A}"/>
              </a:ext>
            </a:extLst>
          </p:cNvPr>
          <p:cNvCxnSpPr/>
          <p:nvPr/>
        </p:nvCxnSpPr>
        <p:spPr>
          <a:xfrm flipH="1">
            <a:off x="1996440" y="4499942"/>
            <a:ext cx="8153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テキスト ボックス 20">
            <a:extLst>
              <a:ext uri="{FF2B5EF4-FFF2-40B4-BE49-F238E27FC236}">
                <a16:creationId xmlns:a16="http://schemas.microsoft.com/office/drawing/2014/main" id="{803F9AA5-9B4B-475A-A5B6-A62E36FFD10D}"/>
              </a:ext>
            </a:extLst>
          </p:cNvPr>
          <p:cNvSpPr txBox="1"/>
          <p:nvPr/>
        </p:nvSpPr>
        <p:spPr>
          <a:xfrm>
            <a:off x="2141220" y="3852242"/>
            <a:ext cx="640080" cy="307777"/>
          </a:xfrm>
          <a:prstGeom prst="rect">
            <a:avLst/>
          </a:prstGeom>
          <a:noFill/>
        </p:spPr>
        <p:txBody>
          <a:bodyPr wrap="square" rtlCol="0">
            <a:spAutoFit/>
          </a:bodyPr>
          <a:lstStyle/>
          <a:p>
            <a:r>
              <a:rPr kumimoji="1" lang="ja-JP" altLang="en-US" sz="1400" b="1" dirty="0"/>
              <a:t>提出</a:t>
            </a:r>
          </a:p>
        </p:txBody>
      </p:sp>
      <p:sp>
        <p:nvSpPr>
          <p:cNvPr id="22" name="テキスト ボックス 21">
            <a:extLst>
              <a:ext uri="{FF2B5EF4-FFF2-40B4-BE49-F238E27FC236}">
                <a16:creationId xmlns:a16="http://schemas.microsoft.com/office/drawing/2014/main" id="{63ED0364-6BC8-4656-891F-A8558CA53B49}"/>
              </a:ext>
            </a:extLst>
          </p:cNvPr>
          <p:cNvSpPr txBox="1"/>
          <p:nvPr/>
        </p:nvSpPr>
        <p:spPr>
          <a:xfrm>
            <a:off x="2156460" y="4240862"/>
            <a:ext cx="640080" cy="307777"/>
          </a:xfrm>
          <a:prstGeom prst="rect">
            <a:avLst/>
          </a:prstGeom>
          <a:noFill/>
        </p:spPr>
        <p:txBody>
          <a:bodyPr wrap="square" rtlCol="0">
            <a:spAutoFit/>
          </a:bodyPr>
          <a:lstStyle/>
          <a:p>
            <a:r>
              <a:rPr kumimoji="1" lang="ja-JP" altLang="en-US" sz="1400" b="1" dirty="0"/>
              <a:t>返却</a:t>
            </a:r>
          </a:p>
        </p:txBody>
      </p:sp>
      <p:cxnSp>
        <p:nvCxnSpPr>
          <p:cNvPr id="23" name="直線矢印コネクタ 22">
            <a:extLst>
              <a:ext uri="{FF2B5EF4-FFF2-40B4-BE49-F238E27FC236}">
                <a16:creationId xmlns:a16="http://schemas.microsoft.com/office/drawing/2014/main" id="{343B6CA0-5E83-45D1-987E-E2C2BAE6BE20}"/>
              </a:ext>
            </a:extLst>
          </p:cNvPr>
          <p:cNvCxnSpPr/>
          <p:nvPr/>
        </p:nvCxnSpPr>
        <p:spPr>
          <a:xfrm>
            <a:off x="2004060" y="5307662"/>
            <a:ext cx="8001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760E6F57-4F19-41C1-B2D1-1B9E4AC93826}"/>
              </a:ext>
            </a:extLst>
          </p:cNvPr>
          <p:cNvCxnSpPr/>
          <p:nvPr/>
        </p:nvCxnSpPr>
        <p:spPr>
          <a:xfrm flipH="1">
            <a:off x="1935480" y="5642942"/>
            <a:ext cx="81534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テキスト ボックス 24">
            <a:extLst>
              <a:ext uri="{FF2B5EF4-FFF2-40B4-BE49-F238E27FC236}">
                <a16:creationId xmlns:a16="http://schemas.microsoft.com/office/drawing/2014/main" id="{28950656-4F6F-42D1-9BAB-AFCFBD256862}"/>
              </a:ext>
            </a:extLst>
          </p:cNvPr>
          <p:cNvSpPr txBox="1"/>
          <p:nvPr/>
        </p:nvSpPr>
        <p:spPr>
          <a:xfrm>
            <a:off x="2148840" y="4995242"/>
            <a:ext cx="640080" cy="307777"/>
          </a:xfrm>
          <a:prstGeom prst="rect">
            <a:avLst/>
          </a:prstGeom>
          <a:noFill/>
        </p:spPr>
        <p:txBody>
          <a:bodyPr wrap="square" rtlCol="0">
            <a:spAutoFit/>
          </a:bodyPr>
          <a:lstStyle/>
          <a:p>
            <a:r>
              <a:rPr kumimoji="1" lang="ja-JP" altLang="en-US" sz="1400" b="1" dirty="0"/>
              <a:t>提出</a:t>
            </a:r>
          </a:p>
        </p:txBody>
      </p:sp>
      <p:sp>
        <p:nvSpPr>
          <p:cNvPr id="26" name="テキスト ボックス 25">
            <a:extLst>
              <a:ext uri="{FF2B5EF4-FFF2-40B4-BE49-F238E27FC236}">
                <a16:creationId xmlns:a16="http://schemas.microsoft.com/office/drawing/2014/main" id="{B98F4C61-8235-4C63-B7FF-103E30632891}"/>
              </a:ext>
            </a:extLst>
          </p:cNvPr>
          <p:cNvSpPr txBox="1"/>
          <p:nvPr/>
        </p:nvSpPr>
        <p:spPr>
          <a:xfrm>
            <a:off x="2164080" y="5383862"/>
            <a:ext cx="640080" cy="307777"/>
          </a:xfrm>
          <a:prstGeom prst="rect">
            <a:avLst/>
          </a:prstGeom>
          <a:noFill/>
        </p:spPr>
        <p:txBody>
          <a:bodyPr wrap="square" rtlCol="0">
            <a:spAutoFit/>
          </a:bodyPr>
          <a:lstStyle/>
          <a:p>
            <a:r>
              <a:rPr kumimoji="1" lang="ja-JP" altLang="en-US" sz="1400" b="1" dirty="0"/>
              <a:t>返却</a:t>
            </a:r>
          </a:p>
        </p:txBody>
      </p:sp>
      <p:sp>
        <p:nvSpPr>
          <p:cNvPr id="15" name="テキスト ボックス 14">
            <a:extLst>
              <a:ext uri="{FF2B5EF4-FFF2-40B4-BE49-F238E27FC236}">
                <a16:creationId xmlns:a16="http://schemas.microsoft.com/office/drawing/2014/main" id="{EA5B63B2-B353-4C7D-9B86-8BA58AE7008C}"/>
              </a:ext>
            </a:extLst>
          </p:cNvPr>
          <p:cNvSpPr txBox="1"/>
          <p:nvPr/>
        </p:nvSpPr>
        <p:spPr>
          <a:xfrm>
            <a:off x="2897106" y="2558806"/>
            <a:ext cx="917259" cy="307777"/>
          </a:xfrm>
          <a:prstGeom prst="rect">
            <a:avLst/>
          </a:prstGeom>
          <a:noFill/>
        </p:spPr>
        <p:txBody>
          <a:bodyPr wrap="square" rtlCol="0">
            <a:spAutoFit/>
          </a:bodyPr>
          <a:lstStyle/>
          <a:p>
            <a:r>
              <a:rPr kumimoji="1" lang="ja-JP" altLang="en-US" sz="1400" dirty="0"/>
              <a:t>銀行</a:t>
            </a:r>
            <a:r>
              <a:rPr kumimoji="1" lang="en-US" altLang="ja-JP" sz="1400" dirty="0"/>
              <a:t>A</a:t>
            </a:r>
            <a:endParaRPr kumimoji="1" lang="ja-JP" altLang="en-US" sz="1400" dirty="0"/>
          </a:p>
        </p:txBody>
      </p:sp>
      <p:sp>
        <p:nvSpPr>
          <p:cNvPr id="28" name="テキスト ボックス 27">
            <a:extLst>
              <a:ext uri="{FF2B5EF4-FFF2-40B4-BE49-F238E27FC236}">
                <a16:creationId xmlns:a16="http://schemas.microsoft.com/office/drawing/2014/main" id="{30DEB748-BC65-4760-AE17-D537B6EBC2BD}"/>
              </a:ext>
            </a:extLst>
          </p:cNvPr>
          <p:cNvSpPr txBox="1"/>
          <p:nvPr/>
        </p:nvSpPr>
        <p:spPr>
          <a:xfrm>
            <a:off x="2912346" y="3686566"/>
            <a:ext cx="917259" cy="307777"/>
          </a:xfrm>
          <a:prstGeom prst="rect">
            <a:avLst/>
          </a:prstGeom>
          <a:noFill/>
        </p:spPr>
        <p:txBody>
          <a:bodyPr wrap="square" rtlCol="0">
            <a:spAutoFit/>
          </a:bodyPr>
          <a:lstStyle/>
          <a:p>
            <a:r>
              <a:rPr kumimoji="1" lang="ja-JP" altLang="en-US" sz="1400" dirty="0"/>
              <a:t>銀行</a:t>
            </a:r>
            <a:r>
              <a:rPr kumimoji="1" lang="en-US" altLang="ja-JP" sz="1400" b="1" dirty="0"/>
              <a:t>B</a:t>
            </a:r>
            <a:endParaRPr kumimoji="1" lang="ja-JP" altLang="en-US" sz="1400" dirty="0"/>
          </a:p>
        </p:txBody>
      </p:sp>
      <p:sp>
        <p:nvSpPr>
          <p:cNvPr id="29" name="テキスト ボックス 28">
            <a:extLst>
              <a:ext uri="{FF2B5EF4-FFF2-40B4-BE49-F238E27FC236}">
                <a16:creationId xmlns:a16="http://schemas.microsoft.com/office/drawing/2014/main" id="{B2DD2F33-A0BF-44FE-A0BD-3454EFECE82A}"/>
              </a:ext>
            </a:extLst>
          </p:cNvPr>
          <p:cNvSpPr txBox="1"/>
          <p:nvPr/>
        </p:nvSpPr>
        <p:spPr>
          <a:xfrm>
            <a:off x="2942826" y="4837186"/>
            <a:ext cx="917259" cy="307777"/>
          </a:xfrm>
          <a:prstGeom prst="rect">
            <a:avLst/>
          </a:prstGeom>
          <a:noFill/>
        </p:spPr>
        <p:txBody>
          <a:bodyPr wrap="square" rtlCol="0">
            <a:spAutoFit/>
          </a:bodyPr>
          <a:lstStyle/>
          <a:p>
            <a:r>
              <a:rPr kumimoji="1" lang="en-US" altLang="ja-JP" sz="1400" dirty="0"/>
              <a:t>C</a:t>
            </a:r>
            <a:r>
              <a:rPr kumimoji="1" lang="ja-JP" altLang="en-US" sz="1400" dirty="0"/>
              <a:t>法務局</a:t>
            </a:r>
          </a:p>
        </p:txBody>
      </p:sp>
      <p:pic>
        <p:nvPicPr>
          <p:cNvPr id="33" name="Picture 2" descr="銀行のイラスト | かわいいフリー素材が無料のイラストレイン">
            <a:extLst>
              <a:ext uri="{FF2B5EF4-FFF2-40B4-BE49-F238E27FC236}">
                <a16:creationId xmlns:a16="http://schemas.microsoft.com/office/drawing/2014/main" id="{117C8DB8-3958-483A-958B-C214AFC4D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9859" y="2544519"/>
            <a:ext cx="1051560" cy="10515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無料イラスト ○○銀行">
            <a:extLst>
              <a:ext uri="{FF2B5EF4-FFF2-40B4-BE49-F238E27FC236}">
                <a16:creationId xmlns:a16="http://schemas.microsoft.com/office/drawing/2014/main" id="{B6AAD23A-CC68-4B88-BFE8-779AB93DCF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2218" y="3797681"/>
            <a:ext cx="1386841" cy="9648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a16="http://schemas.microsoft.com/office/drawing/2014/main" id="{3E80B8EC-A2DF-46BC-BB0F-D903FF61A2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0819" y="4728542"/>
            <a:ext cx="1083546" cy="108354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直線矢印コネクタ 35">
            <a:extLst>
              <a:ext uri="{FF2B5EF4-FFF2-40B4-BE49-F238E27FC236}">
                <a16:creationId xmlns:a16="http://schemas.microsoft.com/office/drawing/2014/main" id="{CD7E69ED-6907-4628-8138-881AB206F2DF}"/>
              </a:ext>
            </a:extLst>
          </p:cNvPr>
          <p:cNvCxnSpPr/>
          <p:nvPr/>
        </p:nvCxnSpPr>
        <p:spPr>
          <a:xfrm>
            <a:off x="5814060" y="3052142"/>
            <a:ext cx="8001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BD2DC553-6344-436B-9464-576B567A272D}"/>
              </a:ext>
            </a:extLst>
          </p:cNvPr>
          <p:cNvSpPr txBox="1"/>
          <p:nvPr/>
        </p:nvSpPr>
        <p:spPr>
          <a:xfrm>
            <a:off x="5974080" y="2701682"/>
            <a:ext cx="640080" cy="307777"/>
          </a:xfrm>
          <a:prstGeom prst="rect">
            <a:avLst/>
          </a:prstGeom>
          <a:noFill/>
        </p:spPr>
        <p:txBody>
          <a:bodyPr wrap="square" rtlCol="0">
            <a:spAutoFit/>
          </a:bodyPr>
          <a:lstStyle/>
          <a:p>
            <a:r>
              <a:rPr kumimoji="1" lang="ja-JP" altLang="en-US" sz="1400" b="1" dirty="0"/>
              <a:t>提出</a:t>
            </a:r>
          </a:p>
        </p:txBody>
      </p:sp>
      <p:cxnSp>
        <p:nvCxnSpPr>
          <p:cNvPr id="40" name="直線矢印コネクタ 39">
            <a:extLst>
              <a:ext uri="{FF2B5EF4-FFF2-40B4-BE49-F238E27FC236}">
                <a16:creationId xmlns:a16="http://schemas.microsoft.com/office/drawing/2014/main" id="{03553497-0C54-4E84-81DC-DFA3B5BF2D4C}"/>
              </a:ext>
            </a:extLst>
          </p:cNvPr>
          <p:cNvCxnSpPr/>
          <p:nvPr/>
        </p:nvCxnSpPr>
        <p:spPr>
          <a:xfrm>
            <a:off x="5791200" y="4271342"/>
            <a:ext cx="8001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テキスト ボックス 41">
            <a:extLst>
              <a:ext uri="{FF2B5EF4-FFF2-40B4-BE49-F238E27FC236}">
                <a16:creationId xmlns:a16="http://schemas.microsoft.com/office/drawing/2014/main" id="{F8E077A0-9DD4-47A3-A38B-EB996A4FF936}"/>
              </a:ext>
            </a:extLst>
          </p:cNvPr>
          <p:cNvSpPr txBox="1"/>
          <p:nvPr/>
        </p:nvSpPr>
        <p:spPr>
          <a:xfrm>
            <a:off x="5935980" y="3958922"/>
            <a:ext cx="640080" cy="307777"/>
          </a:xfrm>
          <a:prstGeom prst="rect">
            <a:avLst/>
          </a:prstGeom>
          <a:noFill/>
        </p:spPr>
        <p:txBody>
          <a:bodyPr wrap="square" rtlCol="0">
            <a:spAutoFit/>
          </a:bodyPr>
          <a:lstStyle/>
          <a:p>
            <a:r>
              <a:rPr kumimoji="1" lang="ja-JP" altLang="en-US" sz="1400" b="1" dirty="0"/>
              <a:t>提出</a:t>
            </a:r>
          </a:p>
        </p:txBody>
      </p:sp>
      <p:cxnSp>
        <p:nvCxnSpPr>
          <p:cNvPr id="44" name="直線矢印コネクタ 43">
            <a:extLst>
              <a:ext uri="{FF2B5EF4-FFF2-40B4-BE49-F238E27FC236}">
                <a16:creationId xmlns:a16="http://schemas.microsoft.com/office/drawing/2014/main" id="{4D799DCA-3DEE-4130-BAA1-A0BC947D6991}"/>
              </a:ext>
            </a:extLst>
          </p:cNvPr>
          <p:cNvCxnSpPr/>
          <p:nvPr/>
        </p:nvCxnSpPr>
        <p:spPr>
          <a:xfrm>
            <a:off x="5798820" y="5414342"/>
            <a:ext cx="8001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テキスト ボックス 45">
            <a:extLst>
              <a:ext uri="{FF2B5EF4-FFF2-40B4-BE49-F238E27FC236}">
                <a16:creationId xmlns:a16="http://schemas.microsoft.com/office/drawing/2014/main" id="{3FC52FDC-3EB8-47AA-8C70-9E88EE44AD6A}"/>
              </a:ext>
            </a:extLst>
          </p:cNvPr>
          <p:cNvSpPr txBox="1"/>
          <p:nvPr/>
        </p:nvSpPr>
        <p:spPr>
          <a:xfrm>
            <a:off x="5943600" y="5101922"/>
            <a:ext cx="640080" cy="307777"/>
          </a:xfrm>
          <a:prstGeom prst="rect">
            <a:avLst/>
          </a:prstGeom>
          <a:noFill/>
        </p:spPr>
        <p:txBody>
          <a:bodyPr wrap="square" rtlCol="0">
            <a:spAutoFit/>
          </a:bodyPr>
          <a:lstStyle/>
          <a:p>
            <a:r>
              <a:rPr kumimoji="1" lang="ja-JP" altLang="en-US" sz="1400" b="1" dirty="0"/>
              <a:t>提出</a:t>
            </a:r>
          </a:p>
        </p:txBody>
      </p:sp>
      <p:sp>
        <p:nvSpPr>
          <p:cNvPr id="48" name="テキスト ボックス 47">
            <a:extLst>
              <a:ext uri="{FF2B5EF4-FFF2-40B4-BE49-F238E27FC236}">
                <a16:creationId xmlns:a16="http://schemas.microsoft.com/office/drawing/2014/main" id="{B5476B41-1A2F-4EB0-AFCA-CC276ABB88AC}"/>
              </a:ext>
            </a:extLst>
          </p:cNvPr>
          <p:cNvSpPr txBox="1"/>
          <p:nvPr/>
        </p:nvSpPr>
        <p:spPr>
          <a:xfrm>
            <a:off x="6691866" y="2474986"/>
            <a:ext cx="917259" cy="307777"/>
          </a:xfrm>
          <a:prstGeom prst="rect">
            <a:avLst/>
          </a:prstGeom>
          <a:noFill/>
        </p:spPr>
        <p:txBody>
          <a:bodyPr wrap="square" rtlCol="0">
            <a:spAutoFit/>
          </a:bodyPr>
          <a:lstStyle/>
          <a:p>
            <a:r>
              <a:rPr kumimoji="1" lang="ja-JP" altLang="en-US" sz="1400" dirty="0"/>
              <a:t>銀行</a:t>
            </a:r>
            <a:r>
              <a:rPr kumimoji="1" lang="en-US" altLang="ja-JP" sz="1400" dirty="0"/>
              <a:t>A</a:t>
            </a:r>
            <a:endParaRPr kumimoji="1" lang="ja-JP" altLang="en-US" sz="1400" dirty="0"/>
          </a:p>
        </p:txBody>
      </p:sp>
      <p:sp>
        <p:nvSpPr>
          <p:cNvPr id="49" name="テキスト ボックス 48">
            <a:extLst>
              <a:ext uri="{FF2B5EF4-FFF2-40B4-BE49-F238E27FC236}">
                <a16:creationId xmlns:a16="http://schemas.microsoft.com/office/drawing/2014/main" id="{11DBDF3C-064F-459E-B453-6D3DA20412FF}"/>
              </a:ext>
            </a:extLst>
          </p:cNvPr>
          <p:cNvSpPr txBox="1"/>
          <p:nvPr/>
        </p:nvSpPr>
        <p:spPr>
          <a:xfrm>
            <a:off x="6707106" y="3602746"/>
            <a:ext cx="917259" cy="307777"/>
          </a:xfrm>
          <a:prstGeom prst="rect">
            <a:avLst/>
          </a:prstGeom>
          <a:noFill/>
        </p:spPr>
        <p:txBody>
          <a:bodyPr wrap="square" rtlCol="0">
            <a:spAutoFit/>
          </a:bodyPr>
          <a:lstStyle/>
          <a:p>
            <a:r>
              <a:rPr kumimoji="1" lang="ja-JP" altLang="en-US" sz="1400" dirty="0"/>
              <a:t>銀行</a:t>
            </a:r>
            <a:r>
              <a:rPr kumimoji="1" lang="en-US" altLang="ja-JP" sz="1400" b="1" dirty="0"/>
              <a:t>B</a:t>
            </a:r>
            <a:endParaRPr kumimoji="1" lang="ja-JP" altLang="en-US" sz="1400" dirty="0"/>
          </a:p>
        </p:txBody>
      </p:sp>
      <p:sp>
        <p:nvSpPr>
          <p:cNvPr id="50" name="テキスト ボックス 49">
            <a:extLst>
              <a:ext uri="{FF2B5EF4-FFF2-40B4-BE49-F238E27FC236}">
                <a16:creationId xmlns:a16="http://schemas.microsoft.com/office/drawing/2014/main" id="{3C8E3AA1-6E1F-49A4-8A66-69477EC043FF}"/>
              </a:ext>
            </a:extLst>
          </p:cNvPr>
          <p:cNvSpPr txBox="1"/>
          <p:nvPr/>
        </p:nvSpPr>
        <p:spPr>
          <a:xfrm>
            <a:off x="6737586" y="4753366"/>
            <a:ext cx="917259" cy="307777"/>
          </a:xfrm>
          <a:prstGeom prst="rect">
            <a:avLst/>
          </a:prstGeom>
          <a:noFill/>
        </p:spPr>
        <p:txBody>
          <a:bodyPr wrap="square" rtlCol="0">
            <a:spAutoFit/>
          </a:bodyPr>
          <a:lstStyle/>
          <a:p>
            <a:r>
              <a:rPr kumimoji="1" lang="en-US" altLang="ja-JP" sz="1400" dirty="0"/>
              <a:t>C</a:t>
            </a:r>
            <a:r>
              <a:rPr kumimoji="1" lang="ja-JP" altLang="en-US" sz="1400" dirty="0"/>
              <a:t>法務局</a:t>
            </a:r>
          </a:p>
        </p:txBody>
      </p:sp>
      <p:sp>
        <p:nvSpPr>
          <p:cNvPr id="16" name="フローチャート: 書類 15">
            <a:extLst>
              <a:ext uri="{FF2B5EF4-FFF2-40B4-BE49-F238E27FC236}">
                <a16:creationId xmlns:a16="http://schemas.microsoft.com/office/drawing/2014/main" id="{4E111053-9728-4598-B7AA-6A83AD482C0A}"/>
              </a:ext>
            </a:extLst>
          </p:cNvPr>
          <p:cNvSpPr/>
          <p:nvPr/>
        </p:nvSpPr>
        <p:spPr>
          <a:xfrm>
            <a:off x="4873941" y="2817886"/>
            <a:ext cx="917259" cy="546676"/>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300" b="1" dirty="0">
                <a:solidFill>
                  <a:schemeClr val="tx1"/>
                </a:solidFill>
              </a:rPr>
              <a:t>法定相続情報一覧図</a:t>
            </a:r>
          </a:p>
        </p:txBody>
      </p:sp>
      <p:sp>
        <p:nvSpPr>
          <p:cNvPr id="52" name="フローチャート: 書類 51">
            <a:extLst>
              <a:ext uri="{FF2B5EF4-FFF2-40B4-BE49-F238E27FC236}">
                <a16:creationId xmlns:a16="http://schemas.microsoft.com/office/drawing/2014/main" id="{9B0661D8-AAC2-4A54-840C-468A15E505B2}"/>
              </a:ext>
            </a:extLst>
          </p:cNvPr>
          <p:cNvSpPr/>
          <p:nvPr/>
        </p:nvSpPr>
        <p:spPr>
          <a:xfrm>
            <a:off x="4851081" y="4044706"/>
            <a:ext cx="917259" cy="546676"/>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300" b="1" dirty="0">
                <a:solidFill>
                  <a:schemeClr val="tx1"/>
                </a:solidFill>
              </a:rPr>
              <a:t>法定相続情報一覧図</a:t>
            </a:r>
          </a:p>
        </p:txBody>
      </p:sp>
      <p:sp>
        <p:nvSpPr>
          <p:cNvPr id="53" name="フローチャート: 書類 52">
            <a:extLst>
              <a:ext uri="{FF2B5EF4-FFF2-40B4-BE49-F238E27FC236}">
                <a16:creationId xmlns:a16="http://schemas.microsoft.com/office/drawing/2014/main" id="{9EDF2B20-23E2-4179-98DD-E8D4CFC2DCC8}"/>
              </a:ext>
            </a:extLst>
          </p:cNvPr>
          <p:cNvSpPr/>
          <p:nvPr/>
        </p:nvSpPr>
        <p:spPr>
          <a:xfrm>
            <a:off x="4881561" y="5172466"/>
            <a:ext cx="917259" cy="546676"/>
          </a:xfrm>
          <a:prstGeom prst="flowChart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300" b="1" dirty="0">
                <a:solidFill>
                  <a:schemeClr val="tx1"/>
                </a:solidFill>
              </a:rPr>
              <a:t>法定相続情報一覧図</a:t>
            </a:r>
          </a:p>
        </p:txBody>
      </p:sp>
      <p:sp>
        <p:nvSpPr>
          <p:cNvPr id="17" name="矢印: 五方向 16">
            <a:extLst>
              <a:ext uri="{FF2B5EF4-FFF2-40B4-BE49-F238E27FC236}">
                <a16:creationId xmlns:a16="http://schemas.microsoft.com/office/drawing/2014/main" id="{5D6577A3-6C53-49C7-8DF0-E1BBD8DD5813}"/>
              </a:ext>
            </a:extLst>
          </p:cNvPr>
          <p:cNvSpPr/>
          <p:nvPr/>
        </p:nvSpPr>
        <p:spPr>
          <a:xfrm>
            <a:off x="3996568" y="3308543"/>
            <a:ext cx="616110" cy="1280160"/>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r>
              <a:rPr kumimoji="1" lang="ja-JP" altLang="en-US" sz="1400" dirty="0">
                <a:solidFill>
                  <a:schemeClr val="tx1"/>
                </a:solidFill>
              </a:rPr>
              <a:t>活用</a:t>
            </a:r>
          </a:p>
        </p:txBody>
      </p:sp>
      <p:sp>
        <p:nvSpPr>
          <p:cNvPr id="27" name="テキスト ボックス 26">
            <a:extLst>
              <a:ext uri="{FF2B5EF4-FFF2-40B4-BE49-F238E27FC236}">
                <a16:creationId xmlns:a16="http://schemas.microsoft.com/office/drawing/2014/main" id="{6B9F7F4B-EF0A-4396-9D03-98B518DE963D}"/>
              </a:ext>
            </a:extLst>
          </p:cNvPr>
          <p:cNvSpPr txBox="1"/>
          <p:nvPr/>
        </p:nvSpPr>
        <p:spPr>
          <a:xfrm>
            <a:off x="7609125" y="2712694"/>
            <a:ext cx="2197815" cy="2554545"/>
          </a:xfrm>
          <a:prstGeom prst="rect">
            <a:avLst/>
          </a:prstGeom>
          <a:noFill/>
        </p:spPr>
        <p:txBody>
          <a:bodyPr wrap="square" rtlCol="0">
            <a:spAutoFit/>
          </a:bodyPr>
          <a:lstStyle/>
          <a:p>
            <a:r>
              <a:rPr kumimoji="1" lang="ja-JP" altLang="en-US" sz="1600" dirty="0"/>
              <a:t>１．一覧図の写しは無</a:t>
            </a:r>
            <a:endParaRPr kumimoji="1" lang="en-US" altLang="ja-JP" sz="1600" dirty="0"/>
          </a:p>
          <a:p>
            <a:r>
              <a:rPr kumimoji="1" lang="ja-JP" altLang="en-US" sz="1600" dirty="0"/>
              <a:t>　　料で必要な通数を</a:t>
            </a:r>
            <a:endParaRPr kumimoji="1" lang="en-US" altLang="ja-JP" sz="1600" dirty="0"/>
          </a:p>
          <a:p>
            <a:r>
              <a:rPr kumimoji="1" lang="ja-JP" altLang="en-US" sz="1600" dirty="0"/>
              <a:t>　　交付</a:t>
            </a:r>
            <a:endParaRPr kumimoji="1" lang="en-US" altLang="ja-JP" sz="1600" dirty="0"/>
          </a:p>
          <a:p>
            <a:endParaRPr kumimoji="1" lang="en-US" altLang="ja-JP" sz="1600" dirty="0"/>
          </a:p>
          <a:p>
            <a:r>
              <a:rPr kumimoji="1" lang="ja-JP" altLang="en-US" sz="1600" dirty="0"/>
              <a:t>２．相続手続先がいくつ</a:t>
            </a:r>
            <a:endParaRPr kumimoji="1" lang="en-US" altLang="ja-JP" sz="1600" dirty="0"/>
          </a:p>
          <a:p>
            <a:r>
              <a:rPr kumimoji="1" lang="ja-JP" altLang="en-US" sz="1600" dirty="0"/>
              <a:t>　　もある場合にお勧め</a:t>
            </a:r>
            <a:endParaRPr kumimoji="1" lang="en-US" altLang="ja-JP" sz="1600" dirty="0"/>
          </a:p>
          <a:p>
            <a:r>
              <a:rPr kumimoji="1" lang="ja-JP" altLang="en-US" sz="1600" dirty="0"/>
              <a:t>　　です。</a:t>
            </a:r>
            <a:endParaRPr kumimoji="1" lang="en-US" altLang="ja-JP" sz="1600" dirty="0"/>
          </a:p>
          <a:p>
            <a:r>
              <a:rPr kumimoji="1" lang="ja-JP" altLang="en-US" sz="1600" dirty="0"/>
              <a:t>　　手続が同時に進め</a:t>
            </a:r>
            <a:endParaRPr kumimoji="1" lang="en-US" altLang="ja-JP" sz="1600" dirty="0"/>
          </a:p>
          <a:p>
            <a:r>
              <a:rPr kumimoji="1" lang="ja-JP" altLang="en-US" sz="1600" dirty="0"/>
              <a:t>　　られ、時間短縮につ</a:t>
            </a:r>
            <a:endParaRPr kumimoji="1" lang="en-US" altLang="ja-JP" sz="1600" dirty="0"/>
          </a:p>
          <a:p>
            <a:r>
              <a:rPr kumimoji="1" lang="ja-JP" altLang="en-US" sz="1600" dirty="0"/>
              <a:t>　　ながります。</a:t>
            </a:r>
          </a:p>
        </p:txBody>
      </p:sp>
      <p:sp>
        <p:nvSpPr>
          <p:cNvPr id="6" name="テキスト ボックス 5">
            <a:extLst>
              <a:ext uri="{FF2B5EF4-FFF2-40B4-BE49-F238E27FC236}">
                <a16:creationId xmlns:a16="http://schemas.microsoft.com/office/drawing/2014/main" id="{BF797937-E935-436E-B9BF-D99A2923E3FA}"/>
              </a:ext>
            </a:extLst>
          </p:cNvPr>
          <p:cNvSpPr txBox="1"/>
          <p:nvPr/>
        </p:nvSpPr>
        <p:spPr>
          <a:xfrm>
            <a:off x="1260502" y="6013792"/>
            <a:ext cx="2736066" cy="261610"/>
          </a:xfrm>
          <a:prstGeom prst="rect">
            <a:avLst/>
          </a:prstGeom>
          <a:noFill/>
        </p:spPr>
        <p:txBody>
          <a:bodyPr wrap="square" rtlCol="0">
            <a:spAutoFit/>
          </a:bodyPr>
          <a:lstStyle/>
          <a:p>
            <a:r>
              <a:rPr kumimoji="1" lang="ja-JP" altLang="en-US" sz="1100" b="1" dirty="0">
                <a:solidFill>
                  <a:srgbClr val="FF0000"/>
                </a:solidFill>
              </a:rPr>
              <a:t>内容確認、ｺﾋﾟｰ後返還（１～２時間程度）</a:t>
            </a:r>
          </a:p>
        </p:txBody>
      </p:sp>
      <p:pic>
        <p:nvPicPr>
          <p:cNvPr id="45" name="録音したサウンド">
            <a:hlinkClick r:id="" action="ppaction://media"/>
            <a:extLst>
              <a:ext uri="{FF2B5EF4-FFF2-40B4-BE49-F238E27FC236}">
                <a16:creationId xmlns:a16="http://schemas.microsoft.com/office/drawing/2014/main" id="{0F7D43D8-F8F7-4892-85FB-03870777B9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93904" y="133000"/>
            <a:ext cx="487363" cy="487363"/>
          </a:xfrm>
          <a:prstGeom prst="rect">
            <a:avLst/>
          </a:prstGeom>
        </p:spPr>
      </p:pic>
      <p:sp>
        <p:nvSpPr>
          <p:cNvPr id="47" name="正方形/長方形 46">
            <a:extLst>
              <a:ext uri="{FF2B5EF4-FFF2-40B4-BE49-F238E27FC236}">
                <a16:creationId xmlns:a16="http://schemas.microsoft.com/office/drawing/2014/main" id="{F10F60DC-91F2-4ED5-84B1-9A95E711B66E}"/>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21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50"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160F65-A964-4B8D-96FA-707C535C8456}"/>
              </a:ext>
            </a:extLst>
          </p:cNvPr>
          <p:cNvSpPr txBox="1"/>
          <p:nvPr/>
        </p:nvSpPr>
        <p:spPr>
          <a:xfrm>
            <a:off x="124285" y="106532"/>
            <a:ext cx="9552373"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４．遺産名義変更（預貯金解約）手続き必要書類</a:t>
            </a:r>
            <a:endParaRPr kumimoji="1" lang="en-US" altLang="ja-JP" sz="2800" dirty="0">
              <a:latin typeface="UD デジタル 教科書体 N-R" panose="02020400000000000000" pitchFamily="17" charset="-128"/>
              <a:ea typeface="UD デジタル 教科書体 N-R" panose="02020400000000000000" pitchFamily="17" charset="-128"/>
            </a:endParaRPr>
          </a:p>
        </p:txBody>
      </p:sp>
      <p:graphicFrame>
        <p:nvGraphicFramePr>
          <p:cNvPr id="4" name="表 4">
            <a:extLst>
              <a:ext uri="{FF2B5EF4-FFF2-40B4-BE49-F238E27FC236}">
                <a16:creationId xmlns:a16="http://schemas.microsoft.com/office/drawing/2014/main" id="{C653EA41-7C7D-4138-852E-B68B89C74B2F}"/>
              </a:ext>
            </a:extLst>
          </p:cNvPr>
          <p:cNvGraphicFramePr>
            <a:graphicFrameLocks noGrp="1"/>
          </p:cNvGraphicFramePr>
          <p:nvPr>
            <p:extLst>
              <p:ext uri="{D42A27DB-BD31-4B8C-83A1-F6EECF244321}">
                <p14:modId xmlns:p14="http://schemas.microsoft.com/office/powerpoint/2010/main" val="4068797"/>
              </p:ext>
            </p:extLst>
          </p:nvPr>
        </p:nvGraphicFramePr>
        <p:xfrm>
          <a:off x="417255" y="748271"/>
          <a:ext cx="9197261" cy="3894749"/>
        </p:xfrm>
        <a:graphic>
          <a:graphicData uri="http://schemas.openxmlformats.org/drawingml/2006/table">
            <a:tbl>
              <a:tblPr firstRow="1" bandRow="1">
                <a:tableStyleId>{5940675A-B579-460E-94D1-54222C63F5DA}</a:tableStyleId>
              </a:tblPr>
              <a:tblGrid>
                <a:gridCol w="1722263">
                  <a:extLst>
                    <a:ext uri="{9D8B030D-6E8A-4147-A177-3AD203B41FA5}">
                      <a16:colId xmlns:a16="http://schemas.microsoft.com/office/drawing/2014/main" val="3847296021"/>
                    </a:ext>
                  </a:extLst>
                </a:gridCol>
                <a:gridCol w="7474998">
                  <a:extLst>
                    <a:ext uri="{9D8B030D-6E8A-4147-A177-3AD203B41FA5}">
                      <a16:colId xmlns:a16="http://schemas.microsoft.com/office/drawing/2014/main" val="818146168"/>
                    </a:ext>
                  </a:extLst>
                </a:gridCol>
              </a:tblGrid>
              <a:tr h="2786760">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相続人確定書類</a:t>
                      </a:r>
                    </a:p>
                  </a:txBody>
                  <a:tcPr anchor="ctr"/>
                </a:tc>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①　戸籍書類一式</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・被相続人の出生から死亡までの連続した戸籍（除</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籍）謄本</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・相続人全員の現在戸籍謄本</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・その他被相続人と相続人との関係を明らかにする</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戸籍謄本</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又は</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②　法定相続情報一覧図</a:t>
                      </a:r>
                      <a:endParaRPr kumimoji="1" lang="en-US" altLang="ja-JP" sz="22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2171239023"/>
                  </a:ext>
                </a:extLst>
              </a:tr>
              <a:tr h="1107989">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遺産承継者確認書類</a:t>
                      </a:r>
                    </a:p>
                  </a:txBody>
                  <a:tcPr anchor="ctr"/>
                </a:tc>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①　遺産分割協議書及び相続人全員の印鑑証明書</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又は</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②　遺言書</a:t>
                      </a:r>
                    </a:p>
                  </a:txBody>
                  <a:tcPr/>
                </a:tc>
                <a:extLst>
                  <a:ext uri="{0D108BD9-81ED-4DB2-BD59-A6C34878D82A}">
                    <a16:rowId xmlns:a16="http://schemas.microsoft.com/office/drawing/2014/main" val="3339812741"/>
                  </a:ext>
                </a:extLst>
              </a:tr>
            </a:tbl>
          </a:graphicData>
        </a:graphic>
      </p:graphicFrame>
      <p:sp>
        <p:nvSpPr>
          <p:cNvPr id="3" name="テキスト ボックス 2">
            <a:extLst>
              <a:ext uri="{FF2B5EF4-FFF2-40B4-BE49-F238E27FC236}">
                <a16:creationId xmlns:a16="http://schemas.microsoft.com/office/drawing/2014/main" id="{880F0D07-CBD8-4F7B-871D-54D480A84CE3}"/>
              </a:ext>
            </a:extLst>
          </p:cNvPr>
          <p:cNvSpPr txBox="1"/>
          <p:nvPr/>
        </p:nvSpPr>
        <p:spPr>
          <a:xfrm>
            <a:off x="478657" y="4912992"/>
            <a:ext cx="8948686" cy="769441"/>
          </a:xfrm>
          <a:prstGeom prst="rect">
            <a:avLst/>
          </a:prstGeom>
          <a:noFill/>
        </p:spPr>
        <p:txBody>
          <a:bodyPr wrap="square" rtlCol="0">
            <a:spAutoFit/>
          </a:bodyPr>
          <a:lstStyle/>
          <a:p>
            <a:r>
              <a:rPr kumimoji="1" lang="ja-JP" altLang="en-US" sz="2200" dirty="0">
                <a:latin typeface="UD デジタル 教科書体 N-R" panose="02020400000000000000" pitchFamily="17" charset="-128"/>
                <a:ea typeface="UD デジタル 教科書体 N-R" panose="02020400000000000000" pitchFamily="17" charset="-128"/>
              </a:rPr>
              <a:t>＊実際の手続きをする場合は、金融機関所定の相続手続依頼書等によ</a:t>
            </a:r>
            <a:endParaRPr kumimoji="1" lang="en-US" altLang="ja-JP" sz="2200" dirty="0">
              <a:latin typeface="UD デジタル 教科書体 N-R" panose="02020400000000000000" pitchFamily="17" charset="-128"/>
              <a:ea typeface="UD デジタル 教科書体 N-R" panose="02020400000000000000" pitchFamily="17" charset="-128"/>
            </a:endParaRPr>
          </a:p>
          <a:p>
            <a:r>
              <a:rPr kumimoji="1" lang="ja-JP" altLang="en-US" sz="2200" dirty="0">
                <a:latin typeface="UD デジタル 教科書体 N-R" panose="02020400000000000000" pitchFamily="17" charset="-128"/>
                <a:ea typeface="UD デジタル 教科書体 N-R" panose="02020400000000000000" pitchFamily="17" charset="-128"/>
              </a:rPr>
              <a:t>　る場合がありますので確認してください。</a:t>
            </a:r>
          </a:p>
        </p:txBody>
      </p:sp>
      <p:pic>
        <p:nvPicPr>
          <p:cNvPr id="5" name="録音したサウンド">
            <a:hlinkClick r:id="" action="ppaction://media"/>
            <a:extLst>
              <a:ext uri="{FF2B5EF4-FFF2-40B4-BE49-F238E27FC236}">
                <a16:creationId xmlns:a16="http://schemas.microsoft.com/office/drawing/2014/main" id="{0352609F-FCE5-4D86-B676-D5BED6B8AF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88571" y="201648"/>
            <a:ext cx="487363" cy="487363"/>
          </a:xfrm>
          <a:prstGeom prst="rect">
            <a:avLst/>
          </a:prstGeom>
        </p:spPr>
      </p:pic>
      <p:sp>
        <p:nvSpPr>
          <p:cNvPr id="6" name="正方形/長方形 5">
            <a:extLst>
              <a:ext uri="{FF2B5EF4-FFF2-40B4-BE49-F238E27FC236}">
                <a16:creationId xmlns:a16="http://schemas.microsoft.com/office/drawing/2014/main" id="{8F514F50-B5A4-4A7B-8664-C67C54254376}"/>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8569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6982A03-017A-4B12-897D-18D0778DCC04}"/>
              </a:ext>
            </a:extLst>
          </p:cNvPr>
          <p:cNvSpPr txBox="1"/>
          <p:nvPr/>
        </p:nvSpPr>
        <p:spPr>
          <a:xfrm>
            <a:off x="137160" y="152400"/>
            <a:ext cx="9616440"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５．法定相続情報証明制度の手続き</a:t>
            </a:r>
          </a:p>
        </p:txBody>
      </p:sp>
      <p:sp>
        <p:nvSpPr>
          <p:cNvPr id="3" name="四角形: メモ 2">
            <a:extLst>
              <a:ext uri="{FF2B5EF4-FFF2-40B4-BE49-F238E27FC236}">
                <a16:creationId xmlns:a16="http://schemas.microsoft.com/office/drawing/2014/main" id="{87ED2B24-846D-4EB1-A993-65615B0F200A}"/>
              </a:ext>
            </a:extLst>
          </p:cNvPr>
          <p:cNvSpPr/>
          <p:nvPr/>
        </p:nvSpPr>
        <p:spPr>
          <a:xfrm>
            <a:off x="464820" y="739141"/>
            <a:ext cx="1828800" cy="3643262"/>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nchorCtr="0"/>
          <a:lstStyle/>
          <a:p>
            <a:r>
              <a:rPr kumimoji="1" lang="ja-JP" altLang="en-US" dirty="0">
                <a:solidFill>
                  <a:schemeClr val="tx1"/>
                </a:solidFill>
              </a:rPr>
              <a:t>ＳＴＥＰ１</a:t>
            </a:r>
            <a:endParaRPr kumimoji="1" lang="en-US" altLang="ja-JP" dirty="0">
              <a:solidFill>
                <a:schemeClr val="tx1"/>
              </a:solidFill>
            </a:endParaRPr>
          </a:p>
          <a:p>
            <a:endParaRPr kumimoji="1" lang="en-US" altLang="ja-JP" sz="800" dirty="0">
              <a:solidFill>
                <a:schemeClr val="tx1"/>
              </a:solidFill>
            </a:endParaRPr>
          </a:p>
          <a:p>
            <a:r>
              <a:rPr kumimoji="1" lang="ja-JP" altLang="en-US" dirty="0">
                <a:solidFill>
                  <a:schemeClr val="tx1"/>
                </a:solidFill>
              </a:rPr>
              <a:t>必要書類の収集</a:t>
            </a:r>
          </a:p>
        </p:txBody>
      </p:sp>
      <p:sp>
        <p:nvSpPr>
          <p:cNvPr id="4" name="四角形: メモ 3">
            <a:extLst>
              <a:ext uri="{FF2B5EF4-FFF2-40B4-BE49-F238E27FC236}">
                <a16:creationId xmlns:a16="http://schemas.microsoft.com/office/drawing/2014/main" id="{CD0FDD6C-8C36-4568-A475-B7983A3BEA18}"/>
              </a:ext>
            </a:extLst>
          </p:cNvPr>
          <p:cNvSpPr/>
          <p:nvPr/>
        </p:nvSpPr>
        <p:spPr>
          <a:xfrm>
            <a:off x="441960" y="4467095"/>
            <a:ext cx="1828800" cy="878743"/>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nchorCtr="0"/>
          <a:lstStyle/>
          <a:p>
            <a:r>
              <a:rPr kumimoji="1" lang="ja-JP" altLang="en-US" dirty="0">
                <a:solidFill>
                  <a:schemeClr val="tx1"/>
                </a:solidFill>
              </a:rPr>
              <a:t>ＳＴＥＰ２</a:t>
            </a:r>
            <a:endParaRPr kumimoji="1" lang="en-US" altLang="ja-JP" dirty="0">
              <a:solidFill>
                <a:schemeClr val="tx1"/>
              </a:solidFill>
            </a:endParaRPr>
          </a:p>
          <a:p>
            <a:endParaRPr kumimoji="1" lang="en-US" altLang="ja-JP" sz="600" dirty="0">
              <a:solidFill>
                <a:schemeClr val="tx1"/>
              </a:solidFill>
            </a:endParaRPr>
          </a:p>
          <a:p>
            <a:r>
              <a:rPr kumimoji="1" lang="ja-JP" altLang="en-US" sz="1600" dirty="0">
                <a:solidFill>
                  <a:schemeClr val="tx1"/>
                </a:solidFill>
              </a:rPr>
              <a:t>法定相続情報</a:t>
            </a:r>
            <a:endParaRPr kumimoji="1" lang="en-US" altLang="ja-JP" sz="1600" dirty="0">
              <a:solidFill>
                <a:schemeClr val="tx1"/>
              </a:solidFill>
            </a:endParaRPr>
          </a:p>
          <a:p>
            <a:r>
              <a:rPr kumimoji="1" lang="ja-JP" altLang="en-US" sz="1600" dirty="0">
                <a:solidFill>
                  <a:schemeClr val="tx1"/>
                </a:solidFill>
              </a:rPr>
              <a:t>一覧図の作成</a:t>
            </a:r>
          </a:p>
        </p:txBody>
      </p:sp>
      <p:sp>
        <p:nvSpPr>
          <p:cNvPr id="5" name="四角形: メモ 4">
            <a:extLst>
              <a:ext uri="{FF2B5EF4-FFF2-40B4-BE49-F238E27FC236}">
                <a16:creationId xmlns:a16="http://schemas.microsoft.com/office/drawing/2014/main" id="{4062BEFC-F6A0-4F27-8BF1-3FFEF4994DF2}"/>
              </a:ext>
            </a:extLst>
          </p:cNvPr>
          <p:cNvSpPr/>
          <p:nvPr/>
        </p:nvSpPr>
        <p:spPr>
          <a:xfrm>
            <a:off x="441960" y="5410200"/>
            <a:ext cx="1828800" cy="878742"/>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nchorCtr="0"/>
          <a:lstStyle/>
          <a:p>
            <a:r>
              <a:rPr kumimoji="1" lang="ja-JP" altLang="en-US" dirty="0">
                <a:solidFill>
                  <a:schemeClr val="tx1"/>
                </a:solidFill>
              </a:rPr>
              <a:t>ＳＴＥＰ３</a:t>
            </a:r>
            <a:endParaRPr kumimoji="1" lang="en-US" altLang="ja-JP" dirty="0">
              <a:solidFill>
                <a:schemeClr val="tx1"/>
              </a:solidFill>
            </a:endParaRPr>
          </a:p>
          <a:p>
            <a:endParaRPr kumimoji="1" lang="en-US" altLang="ja-JP" sz="500" dirty="0">
              <a:solidFill>
                <a:schemeClr val="tx1"/>
              </a:solidFill>
            </a:endParaRPr>
          </a:p>
          <a:p>
            <a:r>
              <a:rPr kumimoji="1" lang="ja-JP" altLang="en-US" sz="1600" dirty="0">
                <a:solidFill>
                  <a:schemeClr val="tx1"/>
                </a:solidFill>
              </a:rPr>
              <a:t>申出書の記入・</a:t>
            </a:r>
            <a:endParaRPr kumimoji="1" lang="en-US" altLang="ja-JP" sz="1600" dirty="0">
              <a:solidFill>
                <a:schemeClr val="tx1"/>
              </a:solidFill>
            </a:endParaRPr>
          </a:p>
          <a:p>
            <a:r>
              <a:rPr kumimoji="1" lang="ja-JP" altLang="en-US" sz="1600" dirty="0">
                <a:solidFill>
                  <a:schemeClr val="tx1"/>
                </a:solidFill>
              </a:rPr>
              <a:t>登記所へ申出</a:t>
            </a:r>
          </a:p>
        </p:txBody>
      </p:sp>
      <p:sp>
        <p:nvSpPr>
          <p:cNvPr id="7" name="正方形/長方形 6">
            <a:extLst>
              <a:ext uri="{FF2B5EF4-FFF2-40B4-BE49-F238E27FC236}">
                <a16:creationId xmlns:a16="http://schemas.microsoft.com/office/drawing/2014/main" id="{15501AE3-2FD4-4D3A-9714-A573E126CD0D}"/>
              </a:ext>
            </a:extLst>
          </p:cNvPr>
          <p:cNvSpPr/>
          <p:nvPr/>
        </p:nvSpPr>
        <p:spPr>
          <a:xfrm>
            <a:off x="2476500" y="739140"/>
            <a:ext cx="7330440" cy="36432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①</a:t>
            </a:r>
            <a:r>
              <a:rPr kumimoji="1" lang="ja-JP" altLang="en-US" dirty="0">
                <a:latin typeface="UD デジタル 教科書体 N-R" panose="02020400000000000000" pitchFamily="17" charset="-128"/>
                <a:ea typeface="UD デジタル 教科書体 N-R" panose="02020400000000000000" pitchFamily="17" charset="-128"/>
              </a:rPr>
              <a:t>①</a:t>
            </a: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被相続人（亡くなられた方）の戸徐籍謄本</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　　　出生から亡くなるまでの連続した戸籍謄本及び除籍謄本</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②　被相続人の住民票の除票</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③　相続人の戸籍謄抄本</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④　申出人（相続人の代表となって、手続きを進める方）の氏名・</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　　住所を確認することができる公的書類</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en-US" altLang="ja-JP" dirty="0">
                <a:solidFill>
                  <a:schemeClr val="tx1"/>
                </a:solidFill>
                <a:latin typeface="UD デジタル 教科書体 N-R" panose="02020400000000000000" pitchFamily="17" charset="-128"/>
                <a:ea typeface="UD デジタル 教科書体 N-R" panose="02020400000000000000" pitchFamily="17" charset="-128"/>
              </a:rPr>
              <a:t>《</a:t>
            </a: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必要となる場合がある書類</a:t>
            </a:r>
            <a:r>
              <a:rPr kumimoji="1" lang="en-US" altLang="ja-JP" dirty="0">
                <a:solidFill>
                  <a:schemeClr val="tx1"/>
                </a:solidFill>
                <a:latin typeface="UD デジタル 教科書体 N-R" panose="02020400000000000000" pitchFamily="17" charset="-128"/>
                <a:ea typeface="UD デジタル 教科書体 N-R" panose="02020400000000000000" pitchFamily="17" charset="-128"/>
              </a:rPr>
              <a:t>》</a:t>
            </a:r>
          </a:p>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①　法定相続情報一覧図に相続人の住所を記載する場合</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　　各相続人の住民票記載事項証明書（住民票の写し）</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②　委任による代理人が申出の手続きをする場合</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　　・委任状</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　　・（親族が代理する場合）申出人と代理人が親族関係にあるこ</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a:t>
            </a: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　　とが分かる戸籍謄本</a:t>
            </a:r>
          </a:p>
          <a:p>
            <a:endParaRPr kumimoji="1" lang="ja-JP" altLang="en-US" dirty="0"/>
          </a:p>
        </p:txBody>
      </p:sp>
      <p:sp>
        <p:nvSpPr>
          <p:cNvPr id="8" name="正方形/長方形 7">
            <a:extLst>
              <a:ext uri="{FF2B5EF4-FFF2-40B4-BE49-F238E27FC236}">
                <a16:creationId xmlns:a16="http://schemas.microsoft.com/office/drawing/2014/main" id="{97AA5F04-FAC0-4657-9FBE-B4DDC325ABCB}"/>
              </a:ext>
            </a:extLst>
          </p:cNvPr>
          <p:cNvSpPr/>
          <p:nvPr/>
        </p:nvSpPr>
        <p:spPr>
          <a:xfrm>
            <a:off x="2476500" y="4467095"/>
            <a:ext cx="7330440" cy="878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t" anchorCtr="0"/>
          <a:lstStyle/>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　被相続人（亡くなられた方）及び戸籍から判明する法定相続人を一覧にした図を、Ａ４サイズの白い紙に記載する。</a:t>
            </a:r>
          </a:p>
        </p:txBody>
      </p:sp>
      <p:sp>
        <p:nvSpPr>
          <p:cNvPr id="9" name="正方形/長方形 8">
            <a:extLst>
              <a:ext uri="{FF2B5EF4-FFF2-40B4-BE49-F238E27FC236}">
                <a16:creationId xmlns:a16="http://schemas.microsoft.com/office/drawing/2014/main" id="{E5B107B8-7CA1-4D07-ADA0-2B25521EBFF5}"/>
              </a:ext>
            </a:extLst>
          </p:cNvPr>
          <p:cNvSpPr/>
          <p:nvPr/>
        </p:nvSpPr>
        <p:spPr>
          <a:xfrm>
            <a:off x="2484120" y="5404355"/>
            <a:ext cx="7330440" cy="8787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t" anchorCtr="0"/>
          <a:lstStyle/>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1800" b="1" dirty="0">
                <a:solidFill>
                  <a:schemeClr val="tx1"/>
                </a:solidFill>
                <a:latin typeface="UD デジタル 教科書体 N-R" panose="02020400000000000000" pitchFamily="17" charset="-128"/>
                <a:ea typeface="UD デジタル 教科書体 N-R" panose="02020400000000000000" pitchFamily="17" charset="-128"/>
              </a:rPr>
              <a:t>申出書に必要事項を記載し、</a:t>
            </a: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必要書類と法定相続情報一覧図を添付し、法務局に提出する。</a:t>
            </a:r>
          </a:p>
        </p:txBody>
      </p:sp>
      <p:pic>
        <p:nvPicPr>
          <p:cNvPr id="6" name="録音したサウンド">
            <a:hlinkClick r:id="" action="ppaction://media"/>
            <a:extLst>
              <a:ext uri="{FF2B5EF4-FFF2-40B4-BE49-F238E27FC236}">
                <a16:creationId xmlns:a16="http://schemas.microsoft.com/office/drawing/2014/main" id="{BB14E1FA-1B8C-46E7-92AF-8B9CCAD946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3090" y="152400"/>
            <a:ext cx="487363" cy="487363"/>
          </a:xfrm>
          <a:prstGeom prst="rect">
            <a:avLst/>
          </a:prstGeom>
        </p:spPr>
      </p:pic>
      <p:sp>
        <p:nvSpPr>
          <p:cNvPr id="10" name="正方形/長方形 9">
            <a:extLst>
              <a:ext uri="{FF2B5EF4-FFF2-40B4-BE49-F238E27FC236}">
                <a16:creationId xmlns:a16="http://schemas.microsoft.com/office/drawing/2014/main" id="{F6CA2692-D57D-4343-A805-56B7715E1B12}"/>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6230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523E536-2EDC-40E6-BF2C-0011EEEFDA53}"/>
              </a:ext>
            </a:extLst>
          </p:cNvPr>
          <p:cNvSpPr txBox="1"/>
          <p:nvPr/>
        </p:nvSpPr>
        <p:spPr>
          <a:xfrm>
            <a:off x="99280" y="71212"/>
            <a:ext cx="9387840" cy="523220"/>
          </a:xfrm>
          <a:prstGeom prst="rect">
            <a:avLst/>
          </a:prstGeom>
          <a:noFill/>
        </p:spPr>
        <p:txBody>
          <a:bodyPr wrap="square" rtlCol="0">
            <a:spAutoFit/>
          </a:bodyPr>
          <a:lstStyle/>
          <a:p>
            <a:r>
              <a:rPr lang="ja-JP" altLang="en-US" sz="2800" b="1" i="0" dirty="0">
                <a:solidFill>
                  <a:srgbClr val="333333"/>
                </a:solidFill>
                <a:effectLst/>
                <a:latin typeface="UD デジタル 教科書体 N-R" panose="02020400000000000000" pitchFamily="17" charset="-128"/>
                <a:ea typeface="UD デジタル 教科書体 N-R" panose="02020400000000000000" pitchFamily="17" charset="-128"/>
              </a:rPr>
              <a:t>６．法定相続情報一覧図の認証の申し出方法</a:t>
            </a:r>
            <a:endParaRPr kumimoji="1" lang="ja-JP" altLang="en-US" sz="2800"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3">
            <a:extLst>
              <a:ext uri="{FF2B5EF4-FFF2-40B4-BE49-F238E27FC236}">
                <a16:creationId xmlns:a16="http://schemas.microsoft.com/office/drawing/2014/main" id="{F21F672F-2FE6-4155-A528-87AFF7BBF166}"/>
              </a:ext>
            </a:extLst>
          </p:cNvPr>
          <p:cNvGraphicFramePr>
            <a:graphicFrameLocks noGrp="1"/>
          </p:cNvGraphicFramePr>
          <p:nvPr>
            <p:extLst>
              <p:ext uri="{D42A27DB-BD31-4B8C-83A1-F6EECF244321}">
                <p14:modId xmlns:p14="http://schemas.microsoft.com/office/powerpoint/2010/main" val="3380085792"/>
              </p:ext>
            </p:extLst>
          </p:nvPr>
        </p:nvGraphicFramePr>
        <p:xfrm>
          <a:off x="447040" y="647700"/>
          <a:ext cx="9314180" cy="5584424"/>
        </p:xfrm>
        <a:graphic>
          <a:graphicData uri="http://schemas.openxmlformats.org/drawingml/2006/table">
            <a:tbl>
              <a:tblPr firstRow="1" bandRow="1">
                <a:tableStyleId>{5940675A-B579-460E-94D1-54222C63F5DA}</a:tableStyleId>
              </a:tblPr>
              <a:tblGrid>
                <a:gridCol w="871220">
                  <a:extLst>
                    <a:ext uri="{9D8B030D-6E8A-4147-A177-3AD203B41FA5}">
                      <a16:colId xmlns:a16="http://schemas.microsoft.com/office/drawing/2014/main" val="2250004508"/>
                    </a:ext>
                  </a:extLst>
                </a:gridCol>
                <a:gridCol w="8442960">
                  <a:extLst>
                    <a:ext uri="{9D8B030D-6E8A-4147-A177-3AD203B41FA5}">
                      <a16:colId xmlns:a16="http://schemas.microsoft.com/office/drawing/2014/main" val="1416235118"/>
                    </a:ext>
                  </a:extLst>
                </a:gridCol>
              </a:tblGrid>
              <a:tr h="336806">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申出人</a:t>
                      </a:r>
                    </a:p>
                  </a:txBody>
                  <a:tcPr marL="36000" marR="36000" marT="36000" marB="36000" anchor="ctr"/>
                </a:tc>
                <a:tc>
                  <a:txBody>
                    <a:bodyPr/>
                    <a:lstStyle/>
                    <a:p>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亡くなった人の相続人またはその代理人（代理人は親族または一定の有資格者に限られる）</a:t>
                      </a:r>
                      <a:endParaRPr kumimoji="1" lang="ja-JP" altLang="en-US" sz="1600" dirty="0">
                        <a:latin typeface="UD デジタル 教科書体 N-R" panose="02020400000000000000" pitchFamily="17" charset="-128"/>
                        <a:ea typeface="UD デジタル 教科書体 N-R" panose="02020400000000000000" pitchFamily="17" charset="-128"/>
                      </a:endParaRPr>
                    </a:p>
                  </a:txBody>
                  <a:tcPr marL="36000" marR="36000" marT="36000" marB="36000"/>
                </a:tc>
                <a:extLst>
                  <a:ext uri="{0D108BD9-81ED-4DB2-BD59-A6C34878D82A}">
                    <a16:rowId xmlns:a16="http://schemas.microsoft.com/office/drawing/2014/main" val="3369187098"/>
                  </a:ext>
                </a:extLst>
              </a:tr>
              <a:tr h="1376911">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申出先</a:t>
                      </a:r>
                    </a:p>
                  </a:txBody>
                  <a:tcPr marL="36000" marR="36000" marT="36000" marB="36000" anchor="ctr"/>
                </a:tc>
                <a:tc>
                  <a:txBody>
                    <a:bodyPr/>
                    <a:lstStyle/>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次のいずれかを管轄する登記所（法務局）</a:t>
                      </a:r>
                    </a:p>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①　被相続人の本籍地</a:t>
                      </a:r>
                    </a:p>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②　被相続人の最後の住所地</a:t>
                      </a:r>
                    </a:p>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③　申出人の住所地</a:t>
                      </a:r>
                    </a:p>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④　被相続人名義の不動産の所在地</a:t>
                      </a:r>
                    </a:p>
                  </a:txBody>
                  <a:tcPr marL="36000" marR="36000" marT="36000" marB="36000"/>
                </a:tc>
                <a:extLst>
                  <a:ext uri="{0D108BD9-81ED-4DB2-BD59-A6C34878D82A}">
                    <a16:rowId xmlns:a16="http://schemas.microsoft.com/office/drawing/2014/main" val="695096270"/>
                  </a:ext>
                </a:extLst>
              </a:tr>
              <a:tr h="336806">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手数料</a:t>
                      </a:r>
                    </a:p>
                  </a:txBody>
                  <a:tcPr marL="36000" marR="36000" marT="36000" marB="36000" anchor="ct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無し</a:t>
                      </a:r>
                    </a:p>
                  </a:txBody>
                  <a:tcPr marL="36000" marR="36000" marT="36000" marB="36000"/>
                </a:tc>
                <a:extLst>
                  <a:ext uri="{0D108BD9-81ED-4DB2-BD59-A6C34878D82A}">
                    <a16:rowId xmlns:a16="http://schemas.microsoft.com/office/drawing/2014/main" val="2769731562"/>
                  </a:ext>
                </a:extLst>
              </a:tr>
              <a:tr h="2937069">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必要なもの</a:t>
                      </a:r>
                    </a:p>
                  </a:txBody>
                  <a:tcPr marL="36000" marR="36000" marT="36000" marB="36000" anchor="ctr"/>
                </a:tc>
                <a:tc>
                  <a:txBody>
                    <a:bodyPr/>
                    <a:lstStyle/>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①　作成した法定相続情報一覧図</a:t>
                      </a:r>
                    </a:p>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②　法定相続情報一覧図の保管及び交付の申出書</a:t>
                      </a:r>
                    </a:p>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③　被相続人の出生から死亡まで連続した戸籍謄本</a:t>
                      </a:r>
                    </a:p>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④　被相続人の住民票の除票（取得できない場合は戸籍の附票）</a:t>
                      </a:r>
                    </a:p>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⑤　相続人全員の戸籍謄本または抄本</a:t>
                      </a:r>
                    </a:p>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⑥　申出人の住所・氏名が確認できるもの（住民票の写し、運転免許証・マイナンバー　</a:t>
                      </a:r>
                      <a:endParaRPr kumimoji="1" lang="en-US" altLang="ja-JP"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カード表面のコピーなど）コピーには原本と相違ないことを記載のうえ記名押印する。</a:t>
                      </a:r>
                      <a:endParaRPr kumimoji="1" lang="en-US" altLang="ja-JP"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住民票の写しは原本還付されないため、原本が必要な場合はコピーを提出する。</a:t>
                      </a:r>
                    </a:p>
                    <a:p>
                      <a:pPr fontAlgn="base"/>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a:t>
                      </a:r>
                      <a:r>
                        <a:rPr kumimoji="1" lang="en-US" altLang="ja-JP"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t>
                      </a:r>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相続人の住所を記載する場合</a:t>
                      </a:r>
                      <a:r>
                        <a:rPr kumimoji="1" lang="en-US" altLang="ja-JP"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t>
                      </a:r>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各相続人の住民票の写し</a:t>
                      </a:r>
                      <a:endParaRPr kumimoji="1" lang="en-US" altLang="ja-JP"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pPr fontAlgn="base"/>
                      <a:r>
                        <a:rPr kumimoji="1" lang="ja-JP" altLang="en-US" sz="1600" b="0" i="0" kern="1200" dirty="0">
                          <a:solidFill>
                            <a:schemeClr val="tx1"/>
                          </a:solidFill>
                          <a:effectLst/>
                          <a:latin typeface="+mn-lt"/>
                          <a:ea typeface="+mn-ea"/>
                          <a:cs typeface="+mn-cs"/>
                        </a:rPr>
                        <a:t>　　　　</a:t>
                      </a:r>
                      <a:r>
                        <a:rPr kumimoji="1" lang="en-US" altLang="ja-JP" sz="1600" b="0" i="0" kern="1200" dirty="0">
                          <a:solidFill>
                            <a:schemeClr val="tx1"/>
                          </a:solidFill>
                          <a:effectLst/>
                          <a:latin typeface="+mn-lt"/>
                          <a:ea typeface="+mn-ea"/>
                          <a:cs typeface="+mn-cs"/>
                        </a:rPr>
                        <a:t>【</a:t>
                      </a:r>
                      <a:r>
                        <a:rPr kumimoji="1" lang="ja-JP" altLang="en-US" sz="1600" b="0" i="0" kern="1200" dirty="0">
                          <a:solidFill>
                            <a:schemeClr val="tx1"/>
                          </a:solidFill>
                          <a:effectLst/>
                          <a:latin typeface="+mn-lt"/>
                          <a:ea typeface="+mn-ea"/>
                          <a:cs typeface="+mn-cs"/>
                        </a:rPr>
                        <a:t>親族が代理で申し出る場合</a:t>
                      </a:r>
                      <a:r>
                        <a:rPr kumimoji="1" lang="en-US" altLang="ja-JP" sz="1600" b="0" i="0" kern="1200" dirty="0">
                          <a:solidFill>
                            <a:schemeClr val="tx1"/>
                          </a:solidFill>
                          <a:effectLst/>
                          <a:latin typeface="+mn-lt"/>
                          <a:ea typeface="+mn-ea"/>
                          <a:cs typeface="+mn-cs"/>
                        </a:rPr>
                        <a:t>】</a:t>
                      </a:r>
                      <a:r>
                        <a:rPr kumimoji="1" lang="ja-JP" altLang="en-US" sz="1600" b="0" i="0" kern="1200" dirty="0">
                          <a:solidFill>
                            <a:schemeClr val="tx1"/>
                          </a:solidFill>
                          <a:effectLst/>
                          <a:latin typeface="+mn-lt"/>
                          <a:ea typeface="+mn-ea"/>
                          <a:cs typeface="+mn-cs"/>
                        </a:rPr>
                        <a:t>委任状、申出人と代理人が親族であることがわかる戸籍謄本</a:t>
                      </a:r>
                    </a:p>
                    <a:p>
                      <a:pPr fontAlgn="base"/>
                      <a:r>
                        <a:rPr kumimoji="1" lang="ja-JP" altLang="en-US" sz="1600" b="0" i="0" kern="1200" dirty="0">
                          <a:solidFill>
                            <a:schemeClr val="tx1"/>
                          </a:solidFill>
                          <a:effectLst/>
                          <a:latin typeface="+mn-lt"/>
                          <a:ea typeface="+mn-ea"/>
                          <a:cs typeface="+mn-cs"/>
                        </a:rPr>
                        <a:t>　　　　</a:t>
                      </a:r>
                      <a:r>
                        <a:rPr kumimoji="1" lang="en-US" altLang="ja-JP" sz="1600" b="0" i="0" kern="1200" dirty="0">
                          <a:solidFill>
                            <a:schemeClr val="tx1"/>
                          </a:solidFill>
                          <a:effectLst/>
                          <a:latin typeface="+mn-lt"/>
                          <a:ea typeface="+mn-ea"/>
                          <a:cs typeface="+mn-cs"/>
                        </a:rPr>
                        <a:t>【</a:t>
                      </a:r>
                      <a:r>
                        <a:rPr kumimoji="1" lang="ja-JP" altLang="en-US" sz="1600" b="0" i="0" kern="1200" dirty="0">
                          <a:solidFill>
                            <a:schemeClr val="tx1"/>
                          </a:solidFill>
                          <a:effectLst/>
                          <a:latin typeface="+mn-lt"/>
                          <a:ea typeface="+mn-ea"/>
                          <a:cs typeface="+mn-cs"/>
                        </a:rPr>
                        <a:t>資格者代理人が申し出る場合</a:t>
                      </a:r>
                      <a:r>
                        <a:rPr kumimoji="1" lang="en-US" altLang="ja-JP" sz="1600" b="0" i="0" kern="1200" dirty="0">
                          <a:solidFill>
                            <a:schemeClr val="tx1"/>
                          </a:solidFill>
                          <a:effectLst/>
                          <a:latin typeface="+mn-lt"/>
                          <a:ea typeface="+mn-ea"/>
                          <a:cs typeface="+mn-cs"/>
                        </a:rPr>
                        <a:t>】</a:t>
                      </a:r>
                      <a:r>
                        <a:rPr kumimoji="1" lang="ja-JP" altLang="en-US" sz="1600" b="0" i="0" kern="1200" dirty="0">
                          <a:solidFill>
                            <a:schemeClr val="tx1"/>
                          </a:solidFill>
                          <a:effectLst/>
                          <a:latin typeface="+mn-lt"/>
                          <a:ea typeface="+mn-ea"/>
                          <a:cs typeface="+mn-cs"/>
                        </a:rPr>
                        <a:t>委任状、資格があることがわかる身分証明書の写し</a:t>
                      </a:r>
                    </a:p>
                  </a:txBody>
                  <a:tcPr marL="36000" marR="36000" marT="36000" marB="36000"/>
                </a:tc>
                <a:extLst>
                  <a:ext uri="{0D108BD9-81ED-4DB2-BD59-A6C34878D82A}">
                    <a16:rowId xmlns:a16="http://schemas.microsoft.com/office/drawing/2014/main" val="1312108137"/>
                  </a:ext>
                </a:extLst>
              </a:tr>
              <a:tr h="596832">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その他</a:t>
                      </a:r>
                    </a:p>
                  </a:txBody>
                  <a:tcPr marL="36000" marR="36000" marT="36000" marB="36000" anchor="ctr"/>
                </a:tc>
                <a:tc>
                  <a:txBody>
                    <a:bodyPr/>
                    <a:lstStyle/>
                    <a:p>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郵送で申し出ることもでる（返信切手の同封が必要）。</a:t>
                      </a:r>
                      <a:br>
                        <a:rPr lang="ja-JP" altLang="en-US" sz="1600" b="0" dirty="0">
                          <a:latin typeface="UD デジタル 教科書体 N-R" panose="02020400000000000000" pitchFamily="17" charset="-128"/>
                          <a:ea typeface="UD デジタル 教科書体 N-R" panose="02020400000000000000" pitchFamily="17" charset="-128"/>
                        </a:rPr>
                      </a:br>
                      <a:r>
                        <a:rPr lang="ja-JP" altLang="en-US" sz="1600" b="0" dirty="0">
                          <a:latin typeface="UD デジタル 教科書体 N-R" panose="02020400000000000000" pitchFamily="17" charset="-128"/>
                          <a:ea typeface="UD デジタル 教科書体 N-R" panose="02020400000000000000" pitchFamily="17" charset="-128"/>
                        </a:rPr>
                        <a:t>　</a:t>
                      </a:r>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法定相続情報一覧図の原本は法務局で</a:t>
                      </a:r>
                      <a:r>
                        <a:rPr kumimoji="1" lang="en-US" altLang="ja-JP"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5</a:t>
                      </a:r>
                      <a:r>
                        <a:rPr kumimoji="1" lang="ja-JP" altLang="en-US" sz="16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年間保存される。</a:t>
                      </a:r>
                      <a:endParaRPr kumimoji="1" lang="ja-JP" altLang="en-US" sz="1600" b="0" dirty="0">
                        <a:latin typeface="UD デジタル 教科書体 N-R" panose="02020400000000000000" pitchFamily="17" charset="-128"/>
                        <a:ea typeface="UD デジタル 教科書体 N-R" panose="02020400000000000000" pitchFamily="17" charset="-128"/>
                      </a:endParaRPr>
                    </a:p>
                  </a:txBody>
                  <a:tcPr marL="36000" marR="36000" marT="36000" marB="36000"/>
                </a:tc>
                <a:extLst>
                  <a:ext uri="{0D108BD9-81ED-4DB2-BD59-A6C34878D82A}">
                    <a16:rowId xmlns:a16="http://schemas.microsoft.com/office/drawing/2014/main" val="4107362268"/>
                  </a:ext>
                </a:extLst>
              </a:tr>
            </a:tbl>
          </a:graphicData>
        </a:graphic>
      </p:graphicFrame>
      <p:pic>
        <p:nvPicPr>
          <p:cNvPr id="4" name="録音したサウンド">
            <a:hlinkClick r:id="" action="ppaction://media"/>
            <a:extLst>
              <a:ext uri="{FF2B5EF4-FFF2-40B4-BE49-F238E27FC236}">
                <a16:creationId xmlns:a16="http://schemas.microsoft.com/office/drawing/2014/main" id="{39FABE9B-AE2F-48FE-B618-E65853A704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16214" y="20164"/>
            <a:ext cx="487363" cy="487363"/>
          </a:xfrm>
          <a:prstGeom prst="rect">
            <a:avLst/>
          </a:prstGeom>
        </p:spPr>
      </p:pic>
      <p:sp>
        <p:nvSpPr>
          <p:cNvPr id="5" name="正方形/長方形 4">
            <a:extLst>
              <a:ext uri="{FF2B5EF4-FFF2-40B4-BE49-F238E27FC236}">
                <a16:creationId xmlns:a16="http://schemas.microsoft.com/office/drawing/2014/main" id="{9ED761DD-04D0-4E39-9AC8-77707E7157B8}"/>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1354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D697405-AAC1-490D-9A46-A20B002FF58F}"/>
              </a:ext>
            </a:extLst>
          </p:cNvPr>
          <p:cNvSpPr txBox="1"/>
          <p:nvPr/>
        </p:nvSpPr>
        <p:spPr>
          <a:xfrm>
            <a:off x="109851" y="31588"/>
            <a:ext cx="9286041"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７．申出書の記入例</a:t>
            </a:r>
            <a:endParaRPr kumimoji="1" lang="en-US" altLang="ja-JP" sz="2800" dirty="0">
              <a:latin typeface="UD デジタル 教科書体 N-R" panose="02020400000000000000" pitchFamily="17" charset="-128"/>
              <a:ea typeface="UD デジタル 教科書体 N-R" panose="02020400000000000000" pitchFamily="17" charset="-128"/>
            </a:endParaRPr>
          </a:p>
        </p:txBody>
      </p:sp>
      <p:cxnSp>
        <p:nvCxnSpPr>
          <p:cNvPr id="6" name="直線コネクタ 5">
            <a:extLst>
              <a:ext uri="{FF2B5EF4-FFF2-40B4-BE49-F238E27FC236}">
                <a16:creationId xmlns:a16="http://schemas.microsoft.com/office/drawing/2014/main" id="{C586A9BF-2F7D-4191-AC6F-198EEE46F404}"/>
              </a:ext>
            </a:extLst>
          </p:cNvPr>
          <p:cNvCxnSpPr>
            <a:cxnSpLocks/>
          </p:cNvCxnSpPr>
          <p:nvPr/>
        </p:nvCxnSpPr>
        <p:spPr>
          <a:xfrm>
            <a:off x="5259481" y="960666"/>
            <a:ext cx="2624723" cy="85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A365A97-F53E-49BF-A183-9F7AC35DD58F}"/>
              </a:ext>
            </a:extLst>
          </p:cNvPr>
          <p:cNvCxnSpPr>
            <a:cxnSpLocks/>
          </p:cNvCxnSpPr>
          <p:nvPr/>
        </p:nvCxnSpPr>
        <p:spPr>
          <a:xfrm>
            <a:off x="5259481" y="1204941"/>
            <a:ext cx="2636460" cy="273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4F5B470D-FB3F-4E96-96B8-0B8DB273AF15}"/>
              </a:ext>
            </a:extLst>
          </p:cNvPr>
          <p:cNvSpPr txBox="1"/>
          <p:nvPr/>
        </p:nvSpPr>
        <p:spPr>
          <a:xfrm>
            <a:off x="5246917" y="970326"/>
            <a:ext cx="2539139" cy="415498"/>
          </a:xfrm>
          <a:prstGeom prst="rect">
            <a:avLst/>
          </a:prstGeom>
          <a:noFill/>
        </p:spPr>
        <p:txBody>
          <a:bodyPr wrap="square" rtlCol="0">
            <a:spAutoFit/>
          </a:bodyPr>
          <a:lstStyle/>
          <a:p>
            <a:r>
              <a:rPr kumimoji="1" lang="ja-JP" altLang="en-US" sz="1050" b="1" dirty="0">
                <a:latin typeface="UD デジタル 教科書体 N-R" panose="02020400000000000000" pitchFamily="17" charset="-128"/>
                <a:ea typeface="UD デジタル 教科書体 N-R" panose="02020400000000000000" pitchFamily="17" charset="-128"/>
              </a:rPr>
              <a:t>法定相続情報番号　　　　　－　　　　－</a:t>
            </a:r>
          </a:p>
        </p:txBody>
      </p:sp>
      <p:cxnSp>
        <p:nvCxnSpPr>
          <p:cNvPr id="13" name="直線コネクタ 12">
            <a:extLst>
              <a:ext uri="{FF2B5EF4-FFF2-40B4-BE49-F238E27FC236}">
                <a16:creationId xmlns:a16="http://schemas.microsoft.com/office/drawing/2014/main" id="{8A355B61-DCBB-42C2-9CB0-223FEB4C9AAC}"/>
              </a:ext>
            </a:extLst>
          </p:cNvPr>
          <p:cNvCxnSpPr>
            <a:cxnSpLocks/>
          </p:cNvCxnSpPr>
          <p:nvPr/>
        </p:nvCxnSpPr>
        <p:spPr>
          <a:xfrm>
            <a:off x="7888010" y="952458"/>
            <a:ext cx="0" cy="2637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C2CF57EC-AB12-4114-ADC8-1F7DF7214F3F}"/>
              </a:ext>
            </a:extLst>
          </p:cNvPr>
          <p:cNvCxnSpPr>
            <a:cxnSpLocks/>
          </p:cNvCxnSpPr>
          <p:nvPr/>
        </p:nvCxnSpPr>
        <p:spPr>
          <a:xfrm flipH="1" flipV="1">
            <a:off x="1995958" y="952458"/>
            <a:ext cx="3277623" cy="85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4F64926-3F0B-4C9A-974C-BBA1DEAEBACE}"/>
              </a:ext>
            </a:extLst>
          </p:cNvPr>
          <p:cNvCxnSpPr>
            <a:cxnSpLocks/>
          </p:cNvCxnSpPr>
          <p:nvPr/>
        </p:nvCxnSpPr>
        <p:spPr>
          <a:xfrm>
            <a:off x="1995958" y="952458"/>
            <a:ext cx="28857" cy="4213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92C81786-5D79-42CF-AFE9-B95CD093501A}"/>
              </a:ext>
            </a:extLst>
          </p:cNvPr>
          <p:cNvCxnSpPr>
            <a:cxnSpLocks/>
          </p:cNvCxnSpPr>
          <p:nvPr/>
        </p:nvCxnSpPr>
        <p:spPr>
          <a:xfrm>
            <a:off x="5273581" y="952458"/>
            <a:ext cx="0" cy="2637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FA07F1D-1941-4B67-94EB-0F922FAED3DE}"/>
              </a:ext>
            </a:extLst>
          </p:cNvPr>
          <p:cNvCxnSpPr>
            <a:cxnSpLocks/>
          </p:cNvCxnSpPr>
          <p:nvPr/>
        </p:nvCxnSpPr>
        <p:spPr>
          <a:xfrm>
            <a:off x="3183442" y="952458"/>
            <a:ext cx="7355" cy="42226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E254E229-54FF-4CF2-A3B2-6AD218C9BBD1}"/>
              </a:ext>
            </a:extLst>
          </p:cNvPr>
          <p:cNvCxnSpPr>
            <a:cxnSpLocks/>
          </p:cNvCxnSpPr>
          <p:nvPr/>
        </p:nvCxnSpPr>
        <p:spPr>
          <a:xfrm flipV="1">
            <a:off x="1995957" y="1206374"/>
            <a:ext cx="3826277" cy="9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4A36A901-DD86-41E0-834B-84F8353474CD}"/>
              </a:ext>
            </a:extLst>
          </p:cNvPr>
          <p:cNvSpPr txBox="1"/>
          <p:nvPr/>
        </p:nvSpPr>
        <p:spPr>
          <a:xfrm>
            <a:off x="3289468" y="1225116"/>
            <a:ext cx="790110" cy="707886"/>
          </a:xfrm>
          <a:prstGeom prst="rect">
            <a:avLst/>
          </a:prstGeom>
          <a:noFill/>
        </p:spPr>
        <p:txBody>
          <a:bodyPr wrap="square" lIns="36000" rIns="36000" rtlCol="0">
            <a:spAutoFit/>
          </a:bodyPr>
          <a:lstStyle/>
          <a:p>
            <a:pPr algn="dist"/>
            <a:r>
              <a:rPr kumimoji="1" lang="ja-JP" altLang="en-US" sz="1000" b="1" dirty="0">
                <a:latin typeface="UD デジタル 教科書体 N-R" panose="02020400000000000000" pitchFamily="17" charset="-128"/>
                <a:ea typeface="UD デジタル 教科書体 N-R" panose="02020400000000000000" pitchFamily="17" charset="-128"/>
              </a:rPr>
              <a:t>氏　　名</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pPr algn="dist"/>
            <a:r>
              <a:rPr kumimoji="1" lang="ja-JP" altLang="en-US" sz="1000" b="1" dirty="0">
                <a:latin typeface="UD デジタル 教科書体 N-R" panose="02020400000000000000" pitchFamily="17" charset="-128"/>
                <a:ea typeface="UD デジタル 教科書体 N-R" panose="02020400000000000000" pitchFamily="17" charset="-128"/>
              </a:rPr>
              <a:t>最後の住所</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pPr algn="dist"/>
            <a:r>
              <a:rPr kumimoji="1" lang="ja-JP" altLang="en-US" sz="1000" b="1" dirty="0">
                <a:latin typeface="UD デジタル 教科書体 N-R" panose="02020400000000000000" pitchFamily="17" charset="-128"/>
                <a:ea typeface="UD デジタル 教科書体 N-R" panose="02020400000000000000" pitchFamily="17" charset="-128"/>
              </a:rPr>
              <a:t>生年月日</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pPr algn="dist"/>
            <a:r>
              <a:rPr kumimoji="1" lang="ja-JP" altLang="en-US" sz="1000" b="1" dirty="0">
                <a:latin typeface="UD デジタル 教科書体 N-R" panose="02020400000000000000" pitchFamily="17" charset="-128"/>
                <a:ea typeface="UD デジタル 教科書体 N-R" panose="02020400000000000000" pitchFamily="17" charset="-128"/>
              </a:rPr>
              <a:t>死亡年月日　</a:t>
            </a:r>
          </a:p>
        </p:txBody>
      </p:sp>
      <p:sp>
        <p:nvSpPr>
          <p:cNvPr id="28" name="テキスト ボックス 27">
            <a:extLst>
              <a:ext uri="{FF2B5EF4-FFF2-40B4-BE49-F238E27FC236}">
                <a16:creationId xmlns:a16="http://schemas.microsoft.com/office/drawing/2014/main" id="{B8C7D402-1485-42FA-8FE7-A26E920782EB}"/>
              </a:ext>
            </a:extLst>
          </p:cNvPr>
          <p:cNvSpPr txBox="1"/>
          <p:nvPr/>
        </p:nvSpPr>
        <p:spPr>
          <a:xfrm>
            <a:off x="4168355" y="1518082"/>
            <a:ext cx="3160449" cy="400110"/>
          </a:xfrm>
          <a:prstGeom prst="rect">
            <a:avLst/>
          </a:prstGeom>
          <a:noFill/>
        </p:spPr>
        <p:txBody>
          <a:bodyPr wrap="square" rtlCol="0">
            <a:spAutoFit/>
          </a:bodyPr>
          <a:lstStyle/>
          <a:p>
            <a:r>
              <a:rPr kumimoji="1" lang="ja-JP" altLang="en-US" sz="1000" b="1" dirty="0">
                <a:latin typeface="UD デジタル 教科書体 N-R" panose="02020400000000000000" pitchFamily="17" charset="-128"/>
                <a:ea typeface="UD デジタル 教科書体 N-R" panose="02020400000000000000" pitchFamily="17" charset="-128"/>
              </a:rPr>
              <a:t>　　昭和〇年　〇月　〇日</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r>
              <a:rPr kumimoji="1" lang="ja-JP" altLang="en-US" sz="1000" b="1" dirty="0">
                <a:latin typeface="UD デジタル 教科書体 N-R" panose="02020400000000000000" pitchFamily="17" charset="-128"/>
                <a:ea typeface="UD デジタル 教科書体 N-R" panose="02020400000000000000" pitchFamily="17" charset="-128"/>
              </a:rPr>
              <a:t>　　平成〇年　〇月　〇日</a:t>
            </a:r>
          </a:p>
        </p:txBody>
      </p:sp>
      <p:cxnSp>
        <p:nvCxnSpPr>
          <p:cNvPr id="30" name="直線コネクタ 29">
            <a:extLst>
              <a:ext uri="{FF2B5EF4-FFF2-40B4-BE49-F238E27FC236}">
                <a16:creationId xmlns:a16="http://schemas.microsoft.com/office/drawing/2014/main" id="{C2068842-F94D-4CC5-BBD4-02194980D2D4}"/>
              </a:ext>
            </a:extLst>
          </p:cNvPr>
          <p:cNvCxnSpPr>
            <a:cxnSpLocks/>
          </p:cNvCxnSpPr>
          <p:nvPr/>
        </p:nvCxnSpPr>
        <p:spPr>
          <a:xfrm>
            <a:off x="7896717" y="1216242"/>
            <a:ext cx="66578" cy="3948744"/>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直線コネクタ 33">
            <a:extLst>
              <a:ext uri="{FF2B5EF4-FFF2-40B4-BE49-F238E27FC236}">
                <a16:creationId xmlns:a16="http://schemas.microsoft.com/office/drawing/2014/main" id="{CC78F55D-33FC-45E3-BAC9-1A946F99D3F2}"/>
              </a:ext>
            </a:extLst>
          </p:cNvPr>
          <p:cNvCxnSpPr>
            <a:cxnSpLocks/>
          </p:cNvCxnSpPr>
          <p:nvPr/>
        </p:nvCxnSpPr>
        <p:spPr>
          <a:xfrm>
            <a:off x="1995957" y="1915242"/>
            <a:ext cx="5914085" cy="43060"/>
          </a:xfrm>
          <a:prstGeom prst="line">
            <a:avLst/>
          </a:prstGeom>
          <a:ln w="6350"/>
        </p:spPr>
        <p:style>
          <a:lnRef idx="1">
            <a:schemeClr val="dk1"/>
          </a:lnRef>
          <a:fillRef idx="0">
            <a:schemeClr val="dk1"/>
          </a:fillRef>
          <a:effectRef idx="0">
            <a:schemeClr val="dk1"/>
          </a:effectRef>
          <a:fontRef idx="minor">
            <a:schemeClr val="tx1"/>
          </a:fontRef>
        </p:style>
      </p:cxnSp>
      <p:sp>
        <p:nvSpPr>
          <p:cNvPr id="37" name="テキスト ボックス 36">
            <a:extLst>
              <a:ext uri="{FF2B5EF4-FFF2-40B4-BE49-F238E27FC236}">
                <a16:creationId xmlns:a16="http://schemas.microsoft.com/office/drawing/2014/main" id="{8982956F-8B5D-4ED9-9208-497984FBBAED}"/>
              </a:ext>
            </a:extLst>
          </p:cNvPr>
          <p:cNvSpPr txBox="1"/>
          <p:nvPr/>
        </p:nvSpPr>
        <p:spPr>
          <a:xfrm>
            <a:off x="3264315" y="1927929"/>
            <a:ext cx="4552762" cy="707886"/>
          </a:xfrm>
          <a:prstGeom prst="rect">
            <a:avLst/>
          </a:prstGeom>
          <a:noFill/>
        </p:spPr>
        <p:txBody>
          <a:bodyPr wrap="square" lIns="36000" rIns="36000" rtlCol="0">
            <a:spAutoFit/>
          </a:bodyPr>
          <a:lstStyle/>
          <a:p>
            <a:r>
              <a:rPr kumimoji="1" lang="ja-JP" altLang="en-US" sz="1000" b="1" dirty="0">
                <a:latin typeface="UD デジタル 教科書体 N-R" panose="02020400000000000000" pitchFamily="17" charset="-128"/>
                <a:ea typeface="UD デジタル 教科書体 N-R" panose="02020400000000000000" pitchFamily="17" charset="-128"/>
              </a:rPr>
              <a:t>住所　　　〇県〇市〇町〇番地</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r>
              <a:rPr kumimoji="1" lang="ja-JP" altLang="en-US" sz="1000" b="1" dirty="0">
                <a:latin typeface="UD デジタル 教科書体 N-R" panose="02020400000000000000" pitchFamily="17" charset="-128"/>
                <a:ea typeface="UD デジタル 教科書体 N-R" panose="02020400000000000000" pitchFamily="17" charset="-128"/>
              </a:rPr>
              <a:t>氏名　　　法務　次郎　　　　　　　印</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r>
              <a:rPr kumimoji="1" lang="ja-JP" altLang="en-US" sz="1000" b="1" dirty="0">
                <a:latin typeface="UD デジタル 教科書体 N-R" panose="02020400000000000000" pitchFamily="17" charset="-128"/>
                <a:ea typeface="UD デジタル 教科書体 N-R" panose="02020400000000000000" pitchFamily="17" charset="-128"/>
              </a:rPr>
              <a:t>連絡先　　　</a:t>
            </a:r>
            <a:r>
              <a:rPr kumimoji="1" lang="en-US" altLang="ja-JP" sz="1000" b="1" dirty="0">
                <a:latin typeface="UD デジタル 教科書体 N-R" panose="02020400000000000000" pitchFamily="17" charset="-128"/>
                <a:ea typeface="UD デジタル 教科書体 N-R" panose="02020400000000000000" pitchFamily="17" charset="-128"/>
              </a:rPr>
              <a:t>090</a:t>
            </a:r>
            <a:r>
              <a:rPr kumimoji="1" lang="ja-JP" altLang="en-US" sz="1000" b="1" dirty="0">
                <a:latin typeface="UD デジタル 教科書体 N-R" panose="02020400000000000000" pitchFamily="17" charset="-128"/>
                <a:ea typeface="UD デジタル 教科書体 N-R" panose="02020400000000000000" pitchFamily="17" charset="-128"/>
              </a:rPr>
              <a:t>－</a:t>
            </a:r>
            <a:r>
              <a:rPr kumimoji="1" lang="en-US" altLang="ja-JP" sz="1000" b="1" dirty="0">
                <a:latin typeface="UD デジタル 教科書体 N-R" panose="02020400000000000000" pitchFamily="17" charset="-128"/>
                <a:ea typeface="UD デジタル 教科書体 N-R" panose="02020400000000000000" pitchFamily="17" charset="-128"/>
              </a:rPr>
              <a:t>1234</a:t>
            </a:r>
            <a:r>
              <a:rPr kumimoji="1" lang="ja-JP" altLang="en-US" sz="1000" b="1" dirty="0">
                <a:latin typeface="UD デジタル 教科書体 N-R" panose="02020400000000000000" pitchFamily="17" charset="-128"/>
                <a:ea typeface="UD デジタル 教科書体 N-R" panose="02020400000000000000" pitchFamily="17" charset="-128"/>
              </a:rPr>
              <a:t>－</a:t>
            </a:r>
            <a:r>
              <a:rPr kumimoji="1" lang="en-US" altLang="ja-JP" sz="1000" b="1" dirty="0">
                <a:latin typeface="UD デジタル 教科書体 N-R" panose="02020400000000000000" pitchFamily="17" charset="-128"/>
                <a:ea typeface="UD デジタル 教科書体 N-R" panose="02020400000000000000" pitchFamily="17" charset="-128"/>
              </a:rPr>
              <a:t>5678</a:t>
            </a:r>
            <a:r>
              <a:rPr kumimoji="1" lang="ja-JP" altLang="en-US" sz="1000" b="1" dirty="0">
                <a:latin typeface="UD デジタル 教科書体 N-R" panose="02020400000000000000" pitchFamily="17" charset="-128"/>
                <a:ea typeface="UD デジタル 教科書体 N-R" panose="02020400000000000000" pitchFamily="17" charset="-128"/>
              </a:rPr>
              <a:t>　　　　</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r>
              <a:rPr kumimoji="1" lang="ja-JP" altLang="en-US" sz="1000" b="1" dirty="0">
                <a:latin typeface="UD デジタル 教科書体 N-R" panose="02020400000000000000" pitchFamily="17" charset="-128"/>
                <a:ea typeface="UD デジタル 教科書体 N-R" panose="02020400000000000000" pitchFamily="17" charset="-128"/>
              </a:rPr>
              <a:t>被相続人との続柄　（　　　　子　　　　　）</a:t>
            </a:r>
            <a:endParaRPr kumimoji="1" lang="en-US" altLang="ja-JP" sz="1000" b="1" dirty="0">
              <a:latin typeface="UD デジタル 教科書体 N-R" panose="02020400000000000000" pitchFamily="17" charset="-128"/>
              <a:ea typeface="UD デジタル 教科書体 N-R" panose="02020400000000000000" pitchFamily="17" charset="-128"/>
            </a:endParaRPr>
          </a:p>
        </p:txBody>
      </p:sp>
      <p:cxnSp>
        <p:nvCxnSpPr>
          <p:cNvPr id="38" name="直線コネクタ 37">
            <a:extLst>
              <a:ext uri="{FF2B5EF4-FFF2-40B4-BE49-F238E27FC236}">
                <a16:creationId xmlns:a16="http://schemas.microsoft.com/office/drawing/2014/main" id="{4E3DA20C-FE1D-40BC-AA38-346F07982487}"/>
              </a:ext>
            </a:extLst>
          </p:cNvPr>
          <p:cNvCxnSpPr>
            <a:cxnSpLocks/>
          </p:cNvCxnSpPr>
          <p:nvPr/>
        </p:nvCxnSpPr>
        <p:spPr>
          <a:xfrm>
            <a:off x="1988558" y="2618062"/>
            <a:ext cx="5921484" cy="43060"/>
          </a:xfrm>
          <a:prstGeom prst="line">
            <a:avLst/>
          </a:prstGeom>
          <a:ln w="6350"/>
        </p:spPr>
        <p:style>
          <a:lnRef idx="1">
            <a:schemeClr val="dk1"/>
          </a:lnRef>
          <a:fillRef idx="0">
            <a:schemeClr val="dk1"/>
          </a:fillRef>
          <a:effectRef idx="0">
            <a:schemeClr val="dk1"/>
          </a:effectRef>
          <a:fontRef idx="minor">
            <a:schemeClr val="tx1"/>
          </a:fontRef>
        </p:style>
      </p:cxnSp>
      <p:sp>
        <p:nvSpPr>
          <p:cNvPr id="39" name="テキスト ボックス 38">
            <a:extLst>
              <a:ext uri="{FF2B5EF4-FFF2-40B4-BE49-F238E27FC236}">
                <a16:creationId xmlns:a16="http://schemas.microsoft.com/office/drawing/2014/main" id="{8A8C293C-AC65-4A4D-AF99-4DF25787E290}"/>
              </a:ext>
            </a:extLst>
          </p:cNvPr>
          <p:cNvSpPr txBox="1"/>
          <p:nvPr/>
        </p:nvSpPr>
        <p:spPr>
          <a:xfrm>
            <a:off x="3292423" y="2639621"/>
            <a:ext cx="4552762" cy="707886"/>
          </a:xfrm>
          <a:prstGeom prst="rect">
            <a:avLst/>
          </a:prstGeom>
          <a:noFill/>
        </p:spPr>
        <p:txBody>
          <a:bodyPr wrap="square" lIns="36000" rIns="36000" rtlCol="0">
            <a:spAutoFit/>
          </a:bodyPr>
          <a:lstStyle/>
          <a:p>
            <a:r>
              <a:rPr kumimoji="1" lang="ja-JP" altLang="en-US" sz="1000" b="1" dirty="0">
                <a:latin typeface="UD デジタル 教科書体 N-R" panose="02020400000000000000" pitchFamily="17" charset="-128"/>
                <a:ea typeface="UD デジタル 教科書体 N-R" panose="02020400000000000000" pitchFamily="17" charset="-128"/>
              </a:rPr>
              <a:t>住所（事務所）</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r>
              <a:rPr kumimoji="1" lang="ja-JP" altLang="en-US" sz="1000" b="1" dirty="0">
                <a:latin typeface="UD デジタル 教科書体 N-R" panose="02020400000000000000" pitchFamily="17" charset="-128"/>
                <a:ea typeface="UD デジタル 教科書体 N-R" panose="02020400000000000000" pitchFamily="17" charset="-128"/>
              </a:rPr>
              <a:t>氏名　　　　　　　　　　　　　　　　　　　印</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r>
              <a:rPr kumimoji="1" lang="ja-JP" altLang="en-US" sz="1000" b="1" dirty="0">
                <a:latin typeface="UD デジタル 教科書体 N-R" panose="02020400000000000000" pitchFamily="17" charset="-128"/>
                <a:ea typeface="UD デジタル 教科書体 N-R" panose="02020400000000000000" pitchFamily="17" charset="-128"/>
              </a:rPr>
              <a:t>連絡先　　　　　　　－　　　　　－　　　　</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r>
              <a:rPr kumimoji="1" lang="ja-JP" altLang="en-US" sz="1000" b="1" dirty="0">
                <a:latin typeface="UD デジタル 教科書体 N-R" panose="02020400000000000000" pitchFamily="17" charset="-128"/>
                <a:ea typeface="UD デジタル 教科書体 N-R" panose="02020400000000000000" pitchFamily="17" charset="-128"/>
              </a:rPr>
              <a:t>申出人との関係　　　　□法定代理人　　　□委任による代理人</a:t>
            </a:r>
            <a:endParaRPr kumimoji="1" lang="en-US" altLang="ja-JP" sz="1000" b="1" dirty="0">
              <a:latin typeface="UD デジタル 教科書体 N-R" panose="02020400000000000000" pitchFamily="17" charset="-128"/>
              <a:ea typeface="UD デジタル 教科書体 N-R" panose="02020400000000000000" pitchFamily="17" charset="-128"/>
            </a:endParaRPr>
          </a:p>
        </p:txBody>
      </p:sp>
      <p:cxnSp>
        <p:nvCxnSpPr>
          <p:cNvPr id="40" name="直線コネクタ 39">
            <a:extLst>
              <a:ext uri="{FF2B5EF4-FFF2-40B4-BE49-F238E27FC236}">
                <a16:creationId xmlns:a16="http://schemas.microsoft.com/office/drawing/2014/main" id="{FF3CCE90-83D2-47B0-ADAB-0ED193F59E42}"/>
              </a:ext>
            </a:extLst>
          </p:cNvPr>
          <p:cNvCxnSpPr>
            <a:cxnSpLocks/>
          </p:cNvCxnSpPr>
          <p:nvPr/>
        </p:nvCxnSpPr>
        <p:spPr>
          <a:xfrm>
            <a:off x="1998914" y="3347509"/>
            <a:ext cx="5921484" cy="7759"/>
          </a:xfrm>
          <a:prstGeom prst="line">
            <a:avLst/>
          </a:prstGeom>
          <a:ln w="6350"/>
        </p:spPr>
        <p:style>
          <a:lnRef idx="1">
            <a:schemeClr val="dk1"/>
          </a:lnRef>
          <a:fillRef idx="0">
            <a:schemeClr val="dk1"/>
          </a:fillRef>
          <a:effectRef idx="0">
            <a:schemeClr val="dk1"/>
          </a:effectRef>
          <a:fontRef idx="minor">
            <a:schemeClr val="tx1"/>
          </a:fontRef>
        </p:style>
      </p:cxnSp>
      <p:sp>
        <p:nvSpPr>
          <p:cNvPr id="41" name="テキスト ボックス 40">
            <a:extLst>
              <a:ext uri="{FF2B5EF4-FFF2-40B4-BE49-F238E27FC236}">
                <a16:creationId xmlns:a16="http://schemas.microsoft.com/office/drawing/2014/main" id="{0026A6FC-8801-4783-9BDB-F82F8D5A5265}"/>
              </a:ext>
            </a:extLst>
          </p:cNvPr>
          <p:cNvSpPr txBox="1"/>
          <p:nvPr/>
        </p:nvSpPr>
        <p:spPr>
          <a:xfrm>
            <a:off x="3263627" y="3347071"/>
            <a:ext cx="4798554" cy="400110"/>
          </a:xfrm>
          <a:prstGeom prst="rect">
            <a:avLst/>
          </a:prstGeom>
          <a:noFill/>
        </p:spPr>
        <p:txBody>
          <a:bodyPr wrap="square" rtlCol="0">
            <a:spAutoFit/>
          </a:bodyPr>
          <a:lstStyle/>
          <a:p>
            <a:r>
              <a:rPr kumimoji="1" lang="ja-JP" altLang="en-US" sz="1000" dirty="0">
                <a:latin typeface="UD デジタル 教科書体 N-R" panose="02020400000000000000" pitchFamily="17" charset="-128"/>
                <a:ea typeface="UD デジタル 教科書体 N-R" panose="02020400000000000000" pitchFamily="17" charset="-128"/>
              </a:rPr>
              <a:t>□不動産登記　　□預貯金の払い戻し　　□相続税の申告</a:t>
            </a:r>
            <a:endParaRPr kumimoji="1" lang="en-US" altLang="ja-JP" sz="1000" dirty="0">
              <a:latin typeface="UD デジタル 教科書体 N-R" panose="02020400000000000000" pitchFamily="17" charset="-128"/>
              <a:ea typeface="UD デジタル 教科書体 N-R" panose="02020400000000000000" pitchFamily="17" charset="-128"/>
            </a:endParaRPr>
          </a:p>
          <a:p>
            <a:r>
              <a:rPr kumimoji="1" lang="ja-JP" altLang="en-US" sz="1000" dirty="0">
                <a:latin typeface="UD デジタル 教科書体 N-R" panose="02020400000000000000" pitchFamily="17" charset="-128"/>
                <a:ea typeface="UD デジタル 教科書体 N-R" panose="02020400000000000000" pitchFamily="17" charset="-128"/>
              </a:rPr>
              <a:t>□その他（株式の相続手続き　　　　　　　　　　　）</a:t>
            </a:r>
          </a:p>
        </p:txBody>
      </p:sp>
      <p:cxnSp>
        <p:nvCxnSpPr>
          <p:cNvPr id="42" name="直線コネクタ 41">
            <a:extLst>
              <a:ext uri="{FF2B5EF4-FFF2-40B4-BE49-F238E27FC236}">
                <a16:creationId xmlns:a16="http://schemas.microsoft.com/office/drawing/2014/main" id="{F8861BB9-0221-4F0A-B338-82AB4E60599A}"/>
              </a:ext>
            </a:extLst>
          </p:cNvPr>
          <p:cNvCxnSpPr>
            <a:cxnSpLocks/>
          </p:cNvCxnSpPr>
          <p:nvPr/>
        </p:nvCxnSpPr>
        <p:spPr>
          <a:xfrm>
            <a:off x="2000394" y="3872774"/>
            <a:ext cx="5933115" cy="13451"/>
          </a:xfrm>
          <a:prstGeom prst="line">
            <a:avLst/>
          </a:prstGeom>
          <a:ln w="6350"/>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6D71B019-1D4D-4C2A-A930-504F023F8854}"/>
              </a:ext>
            </a:extLst>
          </p:cNvPr>
          <p:cNvSpPr txBox="1"/>
          <p:nvPr/>
        </p:nvSpPr>
        <p:spPr>
          <a:xfrm>
            <a:off x="3184966" y="3897295"/>
            <a:ext cx="4736238" cy="400110"/>
          </a:xfrm>
          <a:prstGeom prst="rect">
            <a:avLst/>
          </a:prstGeom>
          <a:noFill/>
        </p:spPr>
        <p:txBody>
          <a:bodyPr wrap="square" rtlCol="0">
            <a:spAutoFit/>
          </a:bodyPr>
          <a:lstStyle/>
          <a:p>
            <a:r>
              <a:rPr kumimoji="1" lang="ja-JP" altLang="en-US" sz="1000" b="1" dirty="0">
                <a:latin typeface="UD デジタル 教科書体 N-R" panose="02020400000000000000" pitchFamily="17" charset="-128"/>
                <a:ea typeface="UD デジタル 教科書体 N-R" panose="02020400000000000000" pitchFamily="17" charset="-128"/>
              </a:rPr>
              <a:t>　４通　　（　　□窓口で受取　　□郵送　　　）</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r>
              <a:rPr kumimoji="1" lang="ja-JP" altLang="en-US" sz="1000" b="1" dirty="0">
                <a:latin typeface="UD デジタル 教科書体 N-R" panose="02020400000000000000" pitchFamily="17" charset="-128"/>
                <a:ea typeface="UD デジタル 教科書体 N-R" panose="02020400000000000000" pitchFamily="17" charset="-128"/>
              </a:rPr>
              <a:t>　</a:t>
            </a:r>
            <a:r>
              <a:rPr kumimoji="1" lang="ja-JP" altLang="en-US" sz="900" b="1" dirty="0">
                <a:latin typeface="UD デジタル 教科書体 N-R" panose="02020400000000000000" pitchFamily="17" charset="-128"/>
                <a:ea typeface="UD デジタル 教科書体 N-R" panose="02020400000000000000" pitchFamily="17" charset="-128"/>
              </a:rPr>
              <a:t>＊郵送の場合、送付先は申出人（又は代理人）の表示欄にある住所（事務所）となる。</a:t>
            </a:r>
          </a:p>
        </p:txBody>
      </p:sp>
      <p:cxnSp>
        <p:nvCxnSpPr>
          <p:cNvPr id="44" name="直線コネクタ 43">
            <a:extLst>
              <a:ext uri="{FF2B5EF4-FFF2-40B4-BE49-F238E27FC236}">
                <a16:creationId xmlns:a16="http://schemas.microsoft.com/office/drawing/2014/main" id="{66180C64-9F8D-48CA-B63B-F0CEECBAA01A}"/>
              </a:ext>
            </a:extLst>
          </p:cNvPr>
          <p:cNvCxnSpPr>
            <a:cxnSpLocks/>
          </p:cNvCxnSpPr>
          <p:nvPr/>
        </p:nvCxnSpPr>
        <p:spPr>
          <a:xfrm>
            <a:off x="2019122" y="4309261"/>
            <a:ext cx="5969966" cy="7173"/>
          </a:xfrm>
          <a:prstGeom prst="line">
            <a:avLst/>
          </a:prstGeom>
          <a:ln w="6350"/>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9659277C-14DF-4446-A188-31611EB7FAA6}"/>
              </a:ext>
            </a:extLst>
          </p:cNvPr>
          <p:cNvSpPr txBox="1"/>
          <p:nvPr/>
        </p:nvSpPr>
        <p:spPr>
          <a:xfrm>
            <a:off x="3184965" y="4304237"/>
            <a:ext cx="4699239" cy="400110"/>
          </a:xfrm>
          <a:prstGeom prst="rect">
            <a:avLst/>
          </a:prstGeom>
          <a:noFill/>
        </p:spPr>
        <p:txBody>
          <a:bodyPr wrap="square" rtlCol="0">
            <a:spAutoFit/>
          </a:bodyPr>
          <a:lstStyle/>
          <a:p>
            <a:r>
              <a:rPr kumimoji="1" lang="ja-JP" altLang="en-US" sz="1000" dirty="0">
                <a:latin typeface="UD デジタル 教科書体 N-R" panose="02020400000000000000" pitchFamily="17" charset="-128"/>
                <a:ea typeface="UD デジタル 教科書体 N-R" panose="02020400000000000000" pitchFamily="17" charset="-128"/>
              </a:rPr>
              <a:t>　□有</a:t>
            </a:r>
            <a:endParaRPr kumimoji="1" lang="en-US" altLang="ja-JP" sz="1000" dirty="0">
              <a:latin typeface="UD デジタル 教科書体 N-R" panose="02020400000000000000" pitchFamily="17" charset="-128"/>
              <a:ea typeface="UD デジタル 教科書体 N-R" panose="02020400000000000000" pitchFamily="17" charset="-128"/>
            </a:endParaRPr>
          </a:p>
          <a:p>
            <a:r>
              <a:rPr kumimoji="1" lang="ja-JP" altLang="en-US" sz="1000" dirty="0">
                <a:latin typeface="UD デジタル 教科書体 N-R" panose="02020400000000000000" pitchFamily="17" charset="-128"/>
                <a:ea typeface="UD デジタル 教科書体 N-R" panose="02020400000000000000" pitchFamily="17" charset="-128"/>
              </a:rPr>
              <a:t>　□無</a:t>
            </a:r>
          </a:p>
        </p:txBody>
      </p:sp>
      <p:cxnSp>
        <p:nvCxnSpPr>
          <p:cNvPr id="46" name="直線コネクタ 45">
            <a:extLst>
              <a:ext uri="{FF2B5EF4-FFF2-40B4-BE49-F238E27FC236}">
                <a16:creationId xmlns:a16="http://schemas.microsoft.com/office/drawing/2014/main" id="{E9A3A770-108F-40B0-8F31-5C15F7824C0A}"/>
              </a:ext>
            </a:extLst>
          </p:cNvPr>
          <p:cNvCxnSpPr>
            <a:cxnSpLocks/>
          </p:cNvCxnSpPr>
          <p:nvPr/>
        </p:nvCxnSpPr>
        <p:spPr>
          <a:xfrm>
            <a:off x="2003353" y="4727990"/>
            <a:ext cx="5968713" cy="22661"/>
          </a:xfrm>
          <a:prstGeom prst="line">
            <a:avLst/>
          </a:prstGeom>
          <a:ln w="6350"/>
        </p:spPr>
        <p:style>
          <a:lnRef idx="1">
            <a:schemeClr val="dk1"/>
          </a:lnRef>
          <a:fillRef idx="0">
            <a:schemeClr val="dk1"/>
          </a:fillRef>
          <a:effectRef idx="0">
            <a:schemeClr val="dk1"/>
          </a:effectRef>
          <a:fontRef idx="minor">
            <a:schemeClr val="tx1"/>
          </a:fontRef>
        </p:style>
      </p:cxnSp>
      <p:sp>
        <p:nvSpPr>
          <p:cNvPr id="47" name="テキスト ボックス 46">
            <a:extLst>
              <a:ext uri="{FF2B5EF4-FFF2-40B4-BE49-F238E27FC236}">
                <a16:creationId xmlns:a16="http://schemas.microsoft.com/office/drawing/2014/main" id="{9A0E6E71-CD49-4CAB-B88A-8C197838CD74}"/>
              </a:ext>
            </a:extLst>
          </p:cNvPr>
          <p:cNvSpPr txBox="1"/>
          <p:nvPr/>
        </p:nvSpPr>
        <p:spPr>
          <a:xfrm>
            <a:off x="3897537" y="4305670"/>
            <a:ext cx="3648722" cy="400110"/>
          </a:xfrm>
          <a:prstGeom prst="rect">
            <a:avLst/>
          </a:prstGeom>
          <a:noFill/>
        </p:spPr>
        <p:txBody>
          <a:bodyPr wrap="square" rtlCol="0">
            <a:spAutoFit/>
          </a:bodyPr>
          <a:lstStyle/>
          <a:p>
            <a:r>
              <a:rPr kumimoji="1" lang="en-US" altLang="ja-JP" sz="1000" b="1" dirty="0">
                <a:latin typeface="UD デジタル 教科書体 N-R" panose="02020400000000000000" pitchFamily="17" charset="-128"/>
                <a:ea typeface="UD デジタル 教科書体 N-R" panose="02020400000000000000" pitchFamily="17" charset="-128"/>
              </a:rPr>
              <a:t>(</a:t>
            </a:r>
            <a:r>
              <a:rPr kumimoji="1" lang="ja-JP" altLang="en-US" sz="1000" b="1" dirty="0">
                <a:latin typeface="UD デジタル 教科書体 N-R" panose="02020400000000000000" pitchFamily="17" charset="-128"/>
                <a:ea typeface="UD デジタル 教科書体 N-R" panose="02020400000000000000" pitchFamily="17" charset="-128"/>
              </a:rPr>
              <a:t>有りの場合不動産所在事項又は不動産番号を記載する</a:t>
            </a:r>
            <a:r>
              <a:rPr kumimoji="1" lang="en-US" altLang="ja-JP" sz="1000" b="1" dirty="0">
                <a:latin typeface="UD デジタル 教科書体 N-R" panose="02020400000000000000" pitchFamily="17" charset="-128"/>
                <a:ea typeface="UD デジタル 教科書体 N-R" panose="02020400000000000000" pitchFamily="17" charset="-128"/>
              </a:rPr>
              <a:t>)</a:t>
            </a:r>
          </a:p>
          <a:p>
            <a:r>
              <a:rPr kumimoji="1" lang="ja-JP" altLang="en-US" sz="1000" b="1" dirty="0">
                <a:latin typeface="UD デジタル 教科書体 N-R" panose="02020400000000000000" pitchFamily="17" charset="-128"/>
                <a:ea typeface="UD デジタル 教科書体 N-R" panose="02020400000000000000" pitchFamily="17" charset="-128"/>
              </a:rPr>
              <a:t>　〇市〇町〇丁目〇番</a:t>
            </a:r>
            <a:endParaRPr kumimoji="1" lang="en-US" altLang="ja-JP" sz="1000" b="1" dirty="0">
              <a:latin typeface="UD デジタル 教科書体 N-R" panose="02020400000000000000" pitchFamily="17" charset="-128"/>
              <a:ea typeface="UD デジタル 教科書体 N-R" panose="02020400000000000000" pitchFamily="17" charset="-128"/>
            </a:endParaRPr>
          </a:p>
        </p:txBody>
      </p:sp>
      <p:sp>
        <p:nvSpPr>
          <p:cNvPr id="49" name="テキスト ボックス 48">
            <a:extLst>
              <a:ext uri="{FF2B5EF4-FFF2-40B4-BE49-F238E27FC236}">
                <a16:creationId xmlns:a16="http://schemas.microsoft.com/office/drawing/2014/main" id="{CDFB698E-9FE1-4DD9-994C-29B84BB3F89E}"/>
              </a:ext>
            </a:extLst>
          </p:cNvPr>
          <p:cNvSpPr txBox="1"/>
          <p:nvPr/>
        </p:nvSpPr>
        <p:spPr>
          <a:xfrm>
            <a:off x="3316268" y="4741661"/>
            <a:ext cx="4641524" cy="407804"/>
          </a:xfrm>
          <a:prstGeom prst="rect">
            <a:avLst/>
          </a:prstGeom>
          <a:noFill/>
        </p:spPr>
        <p:txBody>
          <a:bodyPr wrap="square" rtlCol="0">
            <a:spAutoFit/>
          </a:bodyPr>
          <a:lstStyle/>
          <a:p>
            <a:r>
              <a:rPr kumimoji="1" lang="ja-JP" altLang="en-US" sz="1000" b="1" dirty="0">
                <a:latin typeface="UD デジタル 教科書体 N-R" panose="02020400000000000000" pitchFamily="17" charset="-128"/>
                <a:ea typeface="UD デジタル 教科書体 N-R" panose="02020400000000000000" pitchFamily="17" charset="-128"/>
              </a:rPr>
              <a:t>□被相続人の本籍地　　　　　　　　□被相続人の最後の住所</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r>
              <a:rPr kumimoji="1" lang="ja-JP" altLang="en-US" sz="1000" b="1" dirty="0">
                <a:latin typeface="UD デジタル 教科書体 N-R" panose="02020400000000000000" pitchFamily="17" charset="-128"/>
                <a:ea typeface="UD デジタル 教科書体 N-R" panose="02020400000000000000" pitchFamily="17" charset="-128"/>
              </a:rPr>
              <a:t>□申出人の住所地</a:t>
            </a:r>
            <a:r>
              <a:rPr kumimoji="1" lang="ja-JP" altLang="en-US" sz="1050" b="1" dirty="0">
                <a:latin typeface="UD デジタル 教科書体 N-R" panose="02020400000000000000" pitchFamily="17" charset="-128"/>
                <a:ea typeface="UD デジタル 教科書体 N-R" panose="02020400000000000000" pitchFamily="17" charset="-128"/>
              </a:rPr>
              <a:t>　　　　　　　　</a:t>
            </a:r>
            <a:r>
              <a:rPr kumimoji="1" lang="ja-JP" altLang="en-US" sz="800" b="1" dirty="0">
                <a:latin typeface="UD デジタル 教科書体 N-R" panose="02020400000000000000" pitchFamily="17" charset="-128"/>
                <a:ea typeface="UD デジタル 教科書体 N-R" panose="02020400000000000000" pitchFamily="17" charset="-128"/>
              </a:rPr>
              <a:t>　</a:t>
            </a:r>
            <a:r>
              <a:rPr kumimoji="1" lang="ja-JP" altLang="en-US" sz="1000" b="1" dirty="0">
                <a:latin typeface="UD デジタル 教科書体 N-R" panose="02020400000000000000" pitchFamily="17" charset="-128"/>
                <a:ea typeface="UD デジタル 教科書体 N-R" panose="02020400000000000000" pitchFamily="17" charset="-128"/>
              </a:rPr>
              <a:t>□被相続人名義の不動産の所在地</a:t>
            </a:r>
          </a:p>
        </p:txBody>
      </p:sp>
      <p:sp>
        <p:nvSpPr>
          <p:cNvPr id="51" name="テキスト ボックス 50">
            <a:extLst>
              <a:ext uri="{FF2B5EF4-FFF2-40B4-BE49-F238E27FC236}">
                <a16:creationId xmlns:a16="http://schemas.microsoft.com/office/drawing/2014/main" id="{0E309DF9-FFB6-4A11-AD50-170FBFBEE731}"/>
              </a:ext>
            </a:extLst>
          </p:cNvPr>
          <p:cNvSpPr txBox="1"/>
          <p:nvPr/>
        </p:nvSpPr>
        <p:spPr>
          <a:xfrm>
            <a:off x="3333856" y="527362"/>
            <a:ext cx="4332303" cy="276999"/>
          </a:xfrm>
          <a:prstGeom prst="rect">
            <a:avLst/>
          </a:prstGeom>
          <a:noFill/>
        </p:spPr>
        <p:txBody>
          <a:bodyPr wrap="square" rtlCol="0">
            <a:spAutoFit/>
          </a:bodyPr>
          <a:lstStyle/>
          <a:p>
            <a:r>
              <a:rPr kumimoji="1" lang="ja-JP" altLang="en-US" sz="1200" b="1" dirty="0">
                <a:latin typeface="UD デジタル 教科書体 N-R" panose="02020400000000000000" pitchFamily="17" charset="-128"/>
                <a:ea typeface="UD デジタル 教科書体 N-R" panose="02020400000000000000" pitchFamily="17" charset="-128"/>
              </a:rPr>
              <a:t>法定相続情報一覧図の保管及び交付の申出</a:t>
            </a:r>
          </a:p>
        </p:txBody>
      </p:sp>
      <p:sp>
        <p:nvSpPr>
          <p:cNvPr id="54" name="テキスト ボックス 53">
            <a:extLst>
              <a:ext uri="{FF2B5EF4-FFF2-40B4-BE49-F238E27FC236}">
                <a16:creationId xmlns:a16="http://schemas.microsoft.com/office/drawing/2014/main" id="{7DCE7E1B-856A-493F-B0DB-1905773D7ECF}"/>
              </a:ext>
            </a:extLst>
          </p:cNvPr>
          <p:cNvSpPr txBox="1"/>
          <p:nvPr/>
        </p:nvSpPr>
        <p:spPr>
          <a:xfrm>
            <a:off x="2123581" y="5166263"/>
            <a:ext cx="5797624" cy="1061829"/>
          </a:xfrm>
          <a:prstGeom prst="rect">
            <a:avLst/>
          </a:prstGeom>
          <a:noFill/>
        </p:spPr>
        <p:txBody>
          <a:bodyPr wrap="square" rtlCol="0">
            <a:spAutoFit/>
          </a:bodyPr>
          <a:lstStyle/>
          <a:p>
            <a:pPr algn="dist"/>
            <a:r>
              <a:rPr kumimoji="1" lang="ja-JP" altLang="en-US" sz="1050" b="1" dirty="0">
                <a:latin typeface="UD デジタル 教科書体 N-R" panose="02020400000000000000" pitchFamily="17" charset="-128"/>
                <a:ea typeface="UD デジタル 教科書体 N-R" panose="02020400000000000000" pitchFamily="17" charset="-128"/>
              </a:rPr>
              <a:t>　上記被相続人の法定相続情報一覧図を別添のとおり提出し、上記通数の一覧図の写しの交</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dist"/>
            <a:r>
              <a:rPr kumimoji="1" lang="ja-JP" altLang="en-US" sz="1050" b="1" dirty="0">
                <a:latin typeface="UD デジタル 教科書体 N-R" panose="02020400000000000000" pitchFamily="17" charset="-128"/>
                <a:ea typeface="UD デジタル 教科書体 N-R" panose="02020400000000000000" pitchFamily="17" charset="-128"/>
              </a:rPr>
              <a:t>付を申出します。交付を受けた一覧図の写しについては、相続手続きにおいてのみ使用し、そ</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r>
              <a:rPr kumimoji="1" lang="ja-JP" altLang="en-US" sz="1050" b="1" dirty="0">
                <a:latin typeface="UD デジタル 教科書体 N-R" panose="02020400000000000000" pitchFamily="17" charset="-128"/>
                <a:ea typeface="UD デジタル 教科書体 N-R" panose="02020400000000000000" pitchFamily="17" charset="-128"/>
              </a:rPr>
              <a:t>の他の用途には使用しません。</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pPr algn="dist"/>
            <a:r>
              <a:rPr kumimoji="1" lang="ja-JP" altLang="en-US" sz="1050" b="1" dirty="0">
                <a:latin typeface="UD デジタル 教科書体 N-R" panose="02020400000000000000" pitchFamily="17" charset="-128"/>
                <a:ea typeface="UD デジタル 教科書体 N-R" panose="02020400000000000000" pitchFamily="17" charset="-128"/>
              </a:rPr>
              <a:t>　申出の日から</a:t>
            </a:r>
            <a:r>
              <a:rPr kumimoji="1" lang="en-US" altLang="ja-JP" sz="1050" b="1" dirty="0">
                <a:latin typeface="UD デジタル 教科書体 N-R" panose="02020400000000000000" pitchFamily="17" charset="-128"/>
                <a:ea typeface="UD デジタル 教科書体 N-R" panose="02020400000000000000" pitchFamily="17" charset="-128"/>
              </a:rPr>
              <a:t>3</a:t>
            </a:r>
            <a:r>
              <a:rPr kumimoji="1" lang="ja-JP" altLang="en-US" sz="1050" b="1" dirty="0">
                <a:latin typeface="UD デジタル 教科書体 N-R" panose="02020400000000000000" pitchFamily="17" charset="-128"/>
                <a:ea typeface="UD デジタル 教科書体 N-R" panose="02020400000000000000" pitchFamily="17" charset="-128"/>
              </a:rPr>
              <a:t>カ月以内に一覧図の写し及び返却書類を受け取らない場合は、廃棄して差</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r>
              <a:rPr kumimoji="1" lang="ja-JP" altLang="en-US" sz="1050" b="1" dirty="0">
                <a:latin typeface="UD デジタル 教科書体 N-R" panose="02020400000000000000" pitchFamily="17" charset="-128"/>
                <a:ea typeface="UD デジタル 教科書体 N-R" panose="02020400000000000000" pitchFamily="17" charset="-128"/>
              </a:rPr>
              <a:t>し支えありません。</a:t>
            </a:r>
            <a:endParaRPr kumimoji="1" lang="en-US" altLang="ja-JP" sz="1050" b="1" dirty="0">
              <a:latin typeface="UD デジタル 教科書体 N-R" panose="02020400000000000000" pitchFamily="17" charset="-128"/>
              <a:ea typeface="UD デジタル 教科書体 N-R" panose="02020400000000000000" pitchFamily="17" charset="-128"/>
            </a:endParaRPr>
          </a:p>
          <a:p>
            <a:r>
              <a:rPr kumimoji="1" lang="ja-JP" altLang="en-US" sz="1050" b="1" dirty="0">
                <a:latin typeface="UD デジタル 教科書体 N-R" panose="02020400000000000000" pitchFamily="17" charset="-128"/>
                <a:ea typeface="UD デジタル 教科書体 N-R" panose="02020400000000000000" pitchFamily="17" charset="-128"/>
              </a:rPr>
              <a:t>　　　　　　〇〇（地方）法務局　　　　　　〇〇　支局・出張所　　　　　　　　　　　宛</a:t>
            </a:r>
            <a:endParaRPr kumimoji="1" lang="en-US" altLang="ja-JP" sz="1050" b="1" dirty="0">
              <a:latin typeface="UD デジタル 教科書体 N-R" panose="02020400000000000000" pitchFamily="17" charset="-128"/>
              <a:ea typeface="UD デジタル 教科書体 N-R" panose="02020400000000000000" pitchFamily="17" charset="-128"/>
            </a:endParaRPr>
          </a:p>
        </p:txBody>
      </p:sp>
      <p:cxnSp>
        <p:nvCxnSpPr>
          <p:cNvPr id="60" name="直線コネクタ 59">
            <a:extLst>
              <a:ext uri="{FF2B5EF4-FFF2-40B4-BE49-F238E27FC236}">
                <a16:creationId xmlns:a16="http://schemas.microsoft.com/office/drawing/2014/main" id="{A8BE5B6D-1E68-4BCF-A5A0-5548CB4DDCFD}"/>
              </a:ext>
            </a:extLst>
          </p:cNvPr>
          <p:cNvCxnSpPr>
            <a:cxnSpLocks/>
          </p:cNvCxnSpPr>
          <p:nvPr/>
        </p:nvCxnSpPr>
        <p:spPr>
          <a:xfrm>
            <a:off x="2016728" y="5157549"/>
            <a:ext cx="5955338" cy="17588"/>
          </a:xfrm>
          <a:prstGeom prst="line">
            <a:avLst/>
          </a:prstGeom>
          <a:ln w="19050"/>
        </p:spPr>
        <p:style>
          <a:lnRef idx="1">
            <a:schemeClr val="dk1"/>
          </a:lnRef>
          <a:fillRef idx="0">
            <a:schemeClr val="dk1"/>
          </a:fillRef>
          <a:effectRef idx="0">
            <a:schemeClr val="dk1"/>
          </a:effectRef>
          <a:fontRef idx="minor">
            <a:schemeClr val="tx1"/>
          </a:fontRef>
        </p:style>
      </p:cxnSp>
      <p:cxnSp>
        <p:nvCxnSpPr>
          <p:cNvPr id="68" name="直線コネクタ 67">
            <a:extLst>
              <a:ext uri="{FF2B5EF4-FFF2-40B4-BE49-F238E27FC236}">
                <a16:creationId xmlns:a16="http://schemas.microsoft.com/office/drawing/2014/main" id="{472603E8-2998-4C6F-A700-969275E79C82}"/>
              </a:ext>
            </a:extLst>
          </p:cNvPr>
          <p:cNvCxnSpPr>
            <a:cxnSpLocks/>
          </p:cNvCxnSpPr>
          <p:nvPr/>
        </p:nvCxnSpPr>
        <p:spPr>
          <a:xfrm>
            <a:off x="2015192" y="5150113"/>
            <a:ext cx="18511" cy="1088335"/>
          </a:xfrm>
          <a:prstGeom prst="line">
            <a:avLst/>
          </a:prstGeom>
        </p:spPr>
        <p:style>
          <a:lnRef idx="1">
            <a:schemeClr val="dk1"/>
          </a:lnRef>
          <a:fillRef idx="0">
            <a:schemeClr val="dk1"/>
          </a:fillRef>
          <a:effectRef idx="0">
            <a:schemeClr val="dk1"/>
          </a:effectRef>
          <a:fontRef idx="minor">
            <a:schemeClr val="tx1"/>
          </a:fontRef>
        </p:style>
      </p:cxnSp>
      <p:cxnSp>
        <p:nvCxnSpPr>
          <p:cNvPr id="70" name="直線コネクタ 69">
            <a:extLst>
              <a:ext uri="{FF2B5EF4-FFF2-40B4-BE49-F238E27FC236}">
                <a16:creationId xmlns:a16="http://schemas.microsoft.com/office/drawing/2014/main" id="{1804E965-7831-4506-A0DD-06CE803293C3}"/>
              </a:ext>
            </a:extLst>
          </p:cNvPr>
          <p:cNvCxnSpPr>
            <a:cxnSpLocks/>
          </p:cNvCxnSpPr>
          <p:nvPr/>
        </p:nvCxnSpPr>
        <p:spPr>
          <a:xfrm>
            <a:off x="7972066" y="5142940"/>
            <a:ext cx="17022" cy="1077979"/>
          </a:xfrm>
          <a:prstGeom prst="line">
            <a:avLst/>
          </a:prstGeom>
        </p:spPr>
        <p:style>
          <a:lnRef idx="1">
            <a:schemeClr val="dk1"/>
          </a:lnRef>
          <a:fillRef idx="0">
            <a:schemeClr val="dk1"/>
          </a:fillRef>
          <a:effectRef idx="0">
            <a:schemeClr val="dk1"/>
          </a:effectRef>
          <a:fontRef idx="minor">
            <a:schemeClr val="tx1"/>
          </a:fontRef>
        </p:style>
      </p:cxnSp>
      <p:cxnSp>
        <p:nvCxnSpPr>
          <p:cNvPr id="71" name="直線コネクタ 70">
            <a:extLst>
              <a:ext uri="{FF2B5EF4-FFF2-40B4-BE49-F238E27FC236}">
                <a16:creationId xmlns:a16="http://schemas.microsoft.com/office/drawing/2014/main" id="{235F6621-9450-4637-B498-14996481D6AC}"/>
              </a:ext>
            </a:extLst>
          </p:cNvPr>
          <p:cNvCxnSpPr>
            <a:cxnSpLocks/>
          </p:cNvCxnSpPr>
          <p:nvPr/>
        </p:nvCxnSpPr>
        <p:spPr>
          <a:xfrm>
            <a:off x="2040345" y="6220919"/>
            <a:ext cx="5931721" cy="17529"/>
          </a:xfrm>
          <a:prstGeom prst="line">
            <a:avLst/>
          </a:prstGeom>
          <a:ln w="6350"/>
        </p:spPr>
        <p:style>
          <a:lnRef idx="1">
            <a:schemeClr val="dk1"/>
          </a:lnRef>
          <a:fillRef idx="0">
            <a:schemeClr val="dk1"/>
          </a:fillRef>
          <a:effectRef idx="0">
            <a:schemeClr val="dk1"/>
          </a:effectRef>
          <a:fontRef idx="minor">
            <a:schemeClr val="tx1"/>
          </a:fontRef>
        </p:style>
      </p:cxnSp>
      <p:sp>
        <p:nvSpPr>
          <p:cNvPr id="72" name="テキスト ボックス 71">
            <a:extLst>
              <a:ext uri="{FF2B5EF4-FFF2-40B4-BE49-F238E27FC236}">
                <a16:creationId xmlns:a16="http://schemas.microsoft.com/office/drawing/2014/main" id="{A2CE05FD-50CB-4E14-BEA2-2292AB43DD89}"/>
              </a:ext>
            </a:extLst>
          </p:cNvPr>
          <p:cNvSpPr txBox="1"/>
          <p:nvPr/>
        </p:nvSpPr>
        <p:spPr>
          <a:xfrm>
            <a:off x="2010059" y="961037"/>
            <a:ext cx="1155085" cy="246221"/>
          </a:xfrm>
          <a:prstGeom prst="rect">
            <a:avLst/>
          </a:prstGeom>
          <a:noFill/>
        </p:spPr>
        <p:txBody>
          <a:bodyPr wrap="square" rtlCol="0">
            <a:spAutoFit/>
          </a:bodyPr>
          <a:lstStyle/>
          <a:p>
            <a:pPr algn="dist"/>
            <a:r>
              <a:rPr kumimoji="1" lang="ja-JP" altLang="en-US" sz="1000" b="1" dirty="0">
                <a:latin typeface="UD デジタル 教科書体 N-R" panose="02020400000000000000" pitchFamily="17" charset="-128"/>
                <a:ea typeface="UD デジタル 教科書体 N-R" panose="02020400000000000000" pitchFamily="17" charset="-128"/>
              </a:rPr>
              <a:t>申出年月日</a:t>
            </a:r>
          </a:p>
        </p:txBody>
      </p:sp>
      <p:sp>
        <p:nvSpPr>
          <p:cNvPr id="73" name="テキスト ボックス 72">
            <a:extLst>
              <a:ext uri="{FF2B5EF4-FFF2-40B4-BE49-F238E27FC236}">
                <a16:creationId xmlns:a16="http://schemas.microsoft.com/office/drawing/2014/main" id="{E8A2788F-C689-4857-A317-83608A9A7DEC}"/>
              </a:ext>
            </a:extLst>
          </p:cNvPr>
          <p:cNvSpPr txBox="1"/>
          <p:nvPr/>
        </p:nvSpPr>
        <p:spPr>
          <a:xfrm>
            <a:off x="2028616" y="1264361"/>
            <a:ext cx="1130470" cy="246221"/>
          </a:xfrm>
          <a:prstGeom prst="rect">
            <a:avLst/>
          </a:prstGeom>
          <a:noFill/>
        </p:spPr>
        <p:txBody>
          <a:bodyPr wrap="square" rtlCol="0">
            <a:spAutoFit/>
          </a:bodyPr>
          <a:lstStyle/>
          <a:p>
            <a:pPr algn="dist"/>
            <a:r>
              <a:rPr kumimoji="1" lang="ja-JP" altLang="en-US" sz="1000" b="1" dirty="0">
                <a:latin typeface="UD デジタル 教科書体 N-R" panose="02020400000000000000" pitchFamily="17" charset="-128"/>
                <a:ea typeface="UD デジタル 教科書体 N-R" panose="02020400000000000000" pitchFamily="17" charset="-128"/>
              </a:rPr>
              <a:t>被相続人の表示</a:t>
            </a:r>
          </a:p>
        </p:txBody>
      </p:sp>
      <p:sp>
        <p:nvSpPr>
          <p:cNvPr id="74" name="テキスト ボックス 73">
            <a:extLst>
              <a:ext uri="{FF2B5EF4-FFF2-40B4-BE49-F238E27FC236}">
                <a16:creationId xmlns:a16="http://schemas.microsoft.com/office/drawing/2014/main" id="{21D6C699-61BA-4020-99E1-49ACBBE9CBA0}"/>
              </a:ext>
            </a:extLst>
          </p:cNvPr>
          <p:cNvSpPr txBox="1"/>
          <p:nvPr/>
        </p:nvSpPr>
        <p:spPr>
          <a:xfrm>
            <a:off x="2021892" y="1958302"/>
            <a:ext cx="1155085" cy="246221"/>
          </a:xfrm>
          <a:prstGeom prst="rect">
            <a:avLst/>
          </a:prstGeom>
          <a:noFill/>
        </p:spPr>
        <p:txBody>
          <a:bodyPr wrap="square" rtlCol="0">
            <a:spAutoFit/>
          </a:bodyPr>
          <a:lstStyle/>
          <a:p>
            <a:pPr algn="dist"/>
            <a:r>
              <a:rPr kumimoji="1" lang="ja-JP" altLang="en-US" sz="1000" b="1" dirty="0">
                <a:latin typeface="UD デジタル 教科書体 N-R" panose="02020400000000000000" pitchFamily="17" charset="-128"/>
                <a:ea typeface="UD デジタル 教科書体 N-R" panose="02020400000000000000" pitchFamily="17" charset="-128"/>
              </a:rPr>
              <a:t>申出人の表示</a:t>
            </a:r>
          </a:p>
        </p:txBody>
      </p:sp>
      <p:sp>
        <p:nvSpPr>
          <p:cNvPr id="75" name="テキスト ボックス 74">
            <a:extLst>
              <a:ext uri="{FF2B5EF4-FFF2-40B4-BE49-F238E27FC236}">
                <a16:creationId xmlns:a16="http://schemas.microsoft.com/office/drawing/2014/main" id="{1B47589D-4378-45F2-BD71-F713FD56238D}"/>
              </a:ext>
            </a:extLst>
          </p:cNvPr>
          <p:cNvSpPr txBox="1"/>
          <p:nvPr/>
        </p:nvSpPr>
        <p:spPr>
          <a:xfrm>
            <a:off x="2050005" y="2687751"/>
            <a:ext cx="1155085" cy="246221"/>
          </a:xfrm>
          <a:prstGeom prst="rect">
            <a:avLst/>
          </a:prstGeom>
          <a:noFill/>
        </p:spPr>
        <p:txBody>
          <a:bodyPr wrap="square" rtlCol="0">
            <a:spAutoFit/>
          </a:bodyPr>
          <a:lstStyle/>
          <a:p>
            <a:pPr algn="dist"/>
            <a:r>
              <a:rPr kumimoji="1" lang="ja-JP" altLang="en-US" sz="1000" b="1" dirty="0">
                <a:latin typeface="UD デジタル 教科書体 N-R" panose="02020400000000000000" pitchFamily="17" charset="-128"/>
                <a:ea typeface="UD デジタル 教科書体 N-R" panose="02020400000000000000" pitchFamily="17" charset="-128"/>
              </a:rPr>
              <a:t>代理人の表示</a:t>
            </a:r>
          </a:p>
        </p:txBody>
      </p:sp>
      <p:sp>
        <p:nvSpPr>
          <p:cNvPr id="76" name="テキスト ボックス 75">
            <a:extLst>
              <a:ext uri="{FF2B5EF4-FFF2-40B4-BE49-F238E27FC236}">
                <a16:creationId xmlns:a16="http://schemas.microsoft.com/office/drawing/2014/main" id="{59EC060C-46F9-4E7D-AAE1-D29C018C8D2E}"/>
              </a:ext>
            </a:extLst>
          </p:cNvPr>
          <p:cNvSpPr txBox="1"/>
          <p:nvPr/>
        </p:nvSpPr>
        <p:spPr>
          <a:xfrm>
            <a:off x="2051483" y="3390570"/>
            <a:ext cx="1155085" cy="246221"/>
          </a:xfrm>
          <a:prstGeom prst="rect">
            <a:avLst/>
          </a:prstGeom>
          <a:noFill/>
        </p:spPr>
        <p:txBody>
          <a:bodyPr wrap="square" rtlCol="0">
            <a:spAutoFit/>
          </a:bodyPr>
          <a:lstStyle/>
          <a:p>
            <a:pPr algn="dist"/>
            <a:r>
              <a:rPr kumimoji="1" lang="ja-JP" altLang="en-US" sz="1000" b="1" dirty="0">
                <a:latin typeface="UD デジタル 教科書体 N-R" panose="02020400000000000000" pitchFamily="17" charset="-128"/>
                <a:ea typeface="UD デジタル 教科書体 N-R" panose="02020400000000000000" pitchFamily="17" charset="-128"/>
              </a:rPr>
              <a:t>利用目的</a:t>
            </a:r>
          </a:p>
        </p:txBody>
      </p:sp>
      <p:sp>
        <p:nvSpPr>
          <p:cNvPr id="77" name="テキスト ボックス 76">
            <a:extLst>
              <a:ext uri="{FF2B5EF4-FFF2-40B4-BE49-F238E27FC236}">
                <a16:creationId xmlns:a16="http://schemas.microsoft.com/office/drawing/2014/main" id="{32D06A77-B50D-4F97-820A-1DA3B69DC656}"/>
              </a:ext>
            </a:extLst>
          </p:cNvPr>
          <p:cNvSpPr txBox="1"/>
          <p:nvPr/>
        </p:nvSpPr>
        <p:spPr>
          <a:xfrm>
            <a:off x="2061839" y="3906956"/>
            <a:ext cx="1155085" cy="400110"/>
          </a:xfrm>
          <a:prstGeom prst="rect">
            <a:avLst/>
          </a:prstGeom>
          <a:noFill/>
        </p:spPr>
        <p:txBody>
          <a:bodyPr wrap="square" rtlCol="0">
            <a:spAutoFit/>
          </a:bodyPr>
          <a:lstStyle/>
          <a:p>
            <a:pPr algn="dist"/>
            <a:r>
              <a:rPr kumimoji="1" lang="ja-JP" altLang="en-US" sz="1000" b="1" dirty="0">
                <a:latin typeface="UD デジタル 教科書体 N-R" panose="02020400000000000000" pitchFamily="17" charset="-128"/>
                <a:ea typeface="UD デジタル 教科書体 N-R" panose="02020400000000000000" pitchFamily="17" charset="-128"/>
              </a:rPr>
              <a:t>必要な写しの通</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pPr algn="dist"/>
            <a:r>
              <a:rPr kumimoji="1" lang="ja-JP" altLang="en-US" sz="1000" b="1" dirty="0">
                <a:latin typeface="UD デジタル 教科書体 N-R" panose="02020400000000000000" pitchFamily="17" charset="-128"/>
                <a:ea typeface="UD デジタル 教科書体 N-R" panose="02020400000000000000" pitchFamily="17" charset="-128"/>
              </a:rPr>
              <a:t>数・交付方法</a:t>
            </a:r>
          </a:p>
        </p:txBody>
      </p:sp>
      <p:sp>
        <p:nvSpPr>
          <p:cNvPr id="78" name="テキスト ボックス 77">
            <a:extLst>
              <a:ext uri="{FF2B5EF4-FFF2-40B4-BE49-F238E27FC236}">
                <a16:creationId xmlns:a16="http://schemas.microsoft.com/office/drawing/2014/main" id="{0C1D86D9-300B-4061-9D32-494F6BA24BE5}"/>
              </a:ext>
            </a:extLst>
          </p:cNvPr>
          <p:cNvSpPr txBox="1"/>
          <p:nvPr/>
        </p:nvSpPr>
        <p:spPr>
          <a:xfrm>
            <a:off x="2028988" y="4343443"/>
            <a:ext cx="1118530" cy="400110"/>
          </a:xfrm>
          <a:prstGeom prst="rect">
            <a:avLst/>
          </a:prstGeom>
          <a:noFill/>
        </p:spPr>
        <p:txBody>
          <a:bodyPr wrap="square" rtlCol="0">
            <a:spAutoFit/>
          </a:bodyPr>
          <a:lstStyle/>
          <a:p>
            <a:pPr algn="dist"/>
            <a:r>
              <a:rPr kumimoji="1" lang="ja-JP" altLang="en-US" sz="1000" b="1" dirty="0">
                <a:latin typeface="UD デジタル 教科書体 N-R" panose="02020400000000000000" pitchFamily="17" charset="-128"/>
                <a:ea typeface="UD デジタル 教科書体 N-R" panose="02020400000000000000" pitchFamily="17" charset="-128"/>
              </a:rPr>
              <a:t>被相続人名義の不動産の有無</a:t>
            </a:r>
          </a:p>
        </p:txBody>
      </p:sp>
      <p:sp>
        <p:nvSpPr>
          <p:cNvPr id="80" name="テキスト ボックス 79">
            <a:extLst>
              <a:ext uri="{FF2B5EF4-FFF2-40B4-BE49-F238E27FC236}">
                <a16:creationId xmlns:a16="http://schemas.microsoft.com/office/drawing/2014/main" id="{A94809D8-C594-4D8B-99D1-D40DBA9821D4}"/>
              </a:ext>
            </a:extLst>
          </p:cNvPr>
          <p:cNvSpPr txBox="1"/>
          <p:nvPr/>
        </p:nvSpPr>
        <p:spPr>
          <a:xfrm>
            <a:off x="2049470" y="4814255"/>
            <a:ext cx="1220054" cy="400110"/>
          </a:xfrm>
          <a:prstGeom prst="rect">
            <a:avLst/>
          </a:prstGeom>
          <a:noFill/>
        </p:spPr>
        <p:txBody>
          <a:bodyPr wrap="square" rtlCol="0">
            <a:spAutoFit/>
          </a:bodyPr>
          <a:lstStyle/>
          <a:p>
            <a:pPr algn="dist"/>
            <a:r>
              <a:rPr kumimoji="1" lang="ja-JP" altLang="en-US" sz="1000" b="1" dirty="0">
                <a:latin typeface="UD デジタル 教科書体 N-R" panose="02020400000000000000" pitchFamily="17" charset="-128"/>
                <a:ea typeface="UD デジタル 教科書体 N-R" panose="02020400000000000000" pitchFamily="17" charset="-128"/>
              </a:rPr>
              <a:t>申出先登記所の</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r>
              <a:rPr kumimoji="1" lang="ja-JP" altLang="en-US" sz="1000" b="1" dirty="0">
                <a:latin typeface="UD デジタル 教科書体 N-R" panose="02020400000000000000" pitchFamily="17" charset="-128"/>
                <a:ea typeface="UD デジタル 教科書体 N-R" panose="02020400000000000000" pitchFamily="17" charset="-128"/>
              </a:rPr>
              <a:t>種　別</a:t>
            </a:r>
          </a:p>
        </p:txBody>
      </p:sp>
      <p:sp>
        <p:nvSpPr>
          <p:cNvPr id="81" name="吹き出し: 四角形 80">
            <a:extLst>
              <a:ext uri="{FF2B5EF4-FFF2-40B4-BE49-F238E27FC236}">
                <a16:creationId xmlns:a16="http://schemas.microsoft.com/office/drawing/2014/main" id="{B3C81C88-10DF-497E-B196-16F4AFB042B0}"/>
              </a:ext>
            </a:extLst>
          </p:cNvPr>
          <p:cNvSpPr/>
          <p:nvPr/>
        </p:nvSpPr>
        <p:spPr>
          <a:xfrm>
            <a:off x="113215" y="768559"/>
            <a:ext cx="1844207" cy="697726"/>
          </a:xfrm>
          <a:prstGeom prst="wedgeRectCallout">
            <a:avLst>
              <a:gd name="adj1" fmla="val 49401"/>
              <a:gd name="adj2" fmla="val -15912"/>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900" b="1" dirty="0">
                <a:solidFill>
                  <a:schemeClr val="tx1"/>
                </a:solidFill>
                <a:latin typeface="AngsanaUPC" panose="02020603050405020304" pitchFamily="18" charset="-34"/>
                <a:ea typeface="+mj-ea"/>
                <a:cs typeface="AngsanaUPC" panose="02020603050405020304" pitchFamily="18" charset="-34"/>
              </a:rPr>
              <a:t>申出をする年月日を記入してください。</a:t>
            </a:r>
            <a:endParaRPr kumimoji="1" lang="en-US" altLang="ja-JP" sz="900" b="1" dirty="0">
              <a:solidFill>
                <a:schemeClr val="tx1"/>
              </a:solidFill>
              <a:latin typeface="AngsanaUPC" panose="02020603050405020304" pitchFamily="18" charset="-34"/>
              <a:ea typeface="+mj-ea"/>
              <a:cs typeface="AngsanaUPC" panose="02020603050405020304" pitchFamily="18" charset="-34"/>
            </a:endParaRPr>
          </a:p>
          <a:p>
            <a:r>
              <a:rPr kumimoji="1" lang="ja-JP" altLang="en-US" sz="900" b="1" dirty="0">
                <a:solidFill>
                  <a:schemeClr val="tx1"/>
                </a:solidFill>
                <a:latin typeface="AngsanaUPC" panose="02020603050405020304" pitchFamily="18" charset="-34"/>
                <a:ea typeface="+mj-ea"/>
                <a:cs typeface="AngsanaUPC" panose="02020603050405020304" pitchFamily="18" charset="-34"/>
              </a:rPr>
              <a:t>なお、郵送による</a:t>
            </a:r>
            <a:r>
              <a:rPr lang="ja-JP" altLang="en-US" sz="900" b="1" dirty="0">
                <a:solidFill>
                  <a:schemeClr val="tx1"/>
                </a:solidFill>
                <a:latin typeface="AngsanaUPC" panose="02020603050405020304" pitchFamily="18" charset="-34"/>
                <a:ea typeface="+mj-ea"/>
                <a:cs typeface="AngsanaUPC" panose="02020603050405020304" pitchFamily="18" charset="-34"/>
              </a:rPr>
              <a:t>申 出 の 場 合 に は ， 登 記 所 に 申 出 書 等 が 届 い た 日 を 申 出 年 月 日 と し て 取 り 扱 い ま す の で ， ご 了 承 をお願いします。</a:t>
            </a:r>
            <a:endParaRPr kumimoji="1" lang="ja-JP" altLang="en-US" sz="900" b="1" dirty="0">
              <a:solidFill>
                <a:schemeClr val="tx1"/>
              </a:solidFill>
              <a:latin typeface="AngsanaUPC" panose="02020603050405020304" pitchFamily="18" charset="-34"/>
              <a:ea typeface="+mj-ea"/>
              <a:cs typeface="AngsanaUPC" panose="02020603050405020304" pitchFamily="18" charset="-34"/>
            </a:endParaRPr>
          </a:p>
        </p:txBody>
      </p:sp>
      <p:cxnSp>
        <p:nvCxnSpPr>
          <p:cNvPr id="103" name="直線矢印コネクタ 102">
            <a:extLst>
              <a:ext uri="{FF2B5EF4-FFF2-40B4-BE49-F238E27FC236}">
                <a16:creationId xmlns:a16="http://schemas.microsoft.com/office/drawing/2014/main" id="{1AFEC0EE-EDDF-4086-8E6F-C53CAC4B728D}"/>
              </a:ext>
            </a:extLst>
          </p:cNvPr>
          <p:cNvCxnSpPr>
            <a:cxnSpLocks/>
          </p:cNvCxnSpPr>
          <p:nvPr/>
        </p:nvCxnSpPr>
        <p:spPr>
          <a:xfrm>
            <a:off x="1957422" y="1073032"/>
            <a:ext cx="207067"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05" name="吹き出し: 四角形 104">
            <a:extLst>
              <a:ext uri="{FF2B5EF4-FFF2-40B4-BE49-F238E27FC236}">
                <a16:creationId xmlns:a16="http://schemas.microsoft.com/office/drawing/2014/main" id="{370225F8-217A-4A90-8F87-B4505C083752}"/>
              </a:ext>
            </a:extLst>
          </p:cNvPr>
          <p:cNvSpPr/>
          <p:nvPr/>
        </p:nvSpPr>
        <p:spPr>
          <a:xfrm>
            <a:off x="111214" y="1959047"/>
            <a:ext cx="1844207" cy="420173"/>
          </a:xfrm>
          <a:prstGeom prst="wedgeRectCallout">
            <a:avLst>
              <a:gd name="adj1" fmla="val 49401"/>
              <a:gd name="adj2" fmla="val -15912"/>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900" b="1" dirty="0">
                <a:solidFill>
                  <a:schemeClr val="tx1"/>
                </a:solidFill>
                <a:latin typeface="AngsanaUPC" panose="02020603050405020304" pitchFamily="18" charset="-34"/>
                <a:cs typeface="AngsanaUPC" panose="02020603050405020304" pitchFamily="18" charset="-34"/>
              </a:rPr>
              <a:t>申出人の住所， 氏 名 ， 連 絡 先 及 び 被 相 続 人 と の 続 柄 を 記 入 し て く だ さ い 。</a:t>
            </a:r>
            <a:endParaRPr kumimoji="1" lang="ja-JP" altLang="en-US" sz="900" b="1" dirty="0">
              <a:solidFill>
                <a:schemeClr val="tx1"/>
              </a:solidFill>
              <a:latin typeface="AngsanaUPC" panose="02020603050405020304" pitchFamily="18" charset="-34"/>
              <a:ea typeface="+mj-ea"/>
              <a:cs typeface="AngsanaUPC" panose="02020603050405020304" pitchFamily="18" charset="-34"/>
            </a:endParaRPr>
          </a:p>
        </p:txBody>
      </p:sp>
      <p:cxnSp>
        <p:nvCxnSpPr>
          <p:cNvPr id="106" name="直線矢印コネクタ 105">
            <a:extLst>
              <a:ext uri="{FF2B5EF4-FFF2-40B4-BE49-F238E27FC236}">
                <a16:creationId xmlns:a16="http://schemas.microsoft.com/office/drawing/2014/main" id="{0A87D884-738A-4232-9BFC-CA11E1C3873E}"/>
              </a:ext>
            </a:extLst>
          </p:cNvPr>
          <p:cNvCxnSpPr>
            <a:cxnSpLocks/>
          </p:cNvCxnSpPr>
          <p:nvPr/>
        </p:nvCxnSpPr>
        <p:spPr>
          <a:xfrm>
            <a:off x="1941100" y="2204523"/>
            <a:ext cx="1508542"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08" name="吹き出し: 四角形 107">
            <a:extLst>
              <a:ext uri="{FF2B5EF4-FFF2-40B4-BE49-F238E27FC236}">
                <a16:creationId xmlns:a16="http://schemas.microsoft.com/office/drawing/2014/main" id="{852EA342-DB85-4511-8AF7-DF1640A89DF8}"/>
              </a:ext>
            </a:extLst>
          </p:cNvPr>
          <p:cNvSpPr/>
          <p:nvPr/>
        </p:nvSpPr>
        <p:spPr>
          <a:xfrm>
            <a:off x="117250" y="2457434"/>
            <a:ext cx="1844207" cy="1086980"/>
          </a:xfrm>
          <a:prstGeom prst="wedgeRectCallout">
            <a:avLst>
              <a:gd name="adj1" fmla="val 49401"/>
              <a:gd name="adj2" fmla="val -15912"/>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900" b="1" dirty="0">
                <a:solidFill>
                  <a:schemeClr val="tx1"/>
                </a:solidFill>
                <a:latin typeface="AngsanaUPC" panose="02020603050405020304" pitchFamily="18" charset="-34"/>
                <a:cs typeface="AngsanaUPC" panose="02020603050405020304" pitchFamily="18" charset="-34"/>
              </a:rPr>
              <a:t>一 覧 図 の 写 し の 利 用 目 的 を チ ェ ッ ク ✓ 又 は 記 入 し て く だ さ い 。 そ の 他 欄 に 記 入 す る 場 合 は ， 単 に 「 相 続 手 続 」 と せ ず ， 具 体 的 な 相 続 手 続 の 名 称 （ 例 え ば ， 「 株 式 の 相 続 手 続 」 等 ） を 記 入 し て くだい。</a:t>
            </a:r>
            <a:endParaRPr kumimoji="1" lang="ja-JP" altLang="en-US" sz="900" b="1" dirty="0">
              <a:solidFill>
                <a:schemeClr val="tx1"/>
              </a:solidFill>
              <a:latin typeface="AngsanaUPC" panose="02020603050405020304" pitchFamily="18" charset="-34"/>
              <a:ea typeface="+mj-ea"/>
              <a:cs typeface="AngsanaUPC" panose="02020603050405020304" pitchFamily="18" charset="-34"/>
            </a:endParaRPr>
          </a:p>
        </p:txBody>
      </p:sp>
      <p:cxnSp>
        <p:nvCxnSpPr>
          <p:cNvPr id="109" name="直線矢印コネクタ 108">
            <a:extLst>
              <a:ext uri="{FF2B5EF4-FFF2-40B4-BE49-F238E27FC236}">
                <a16:creationId xmlns:a16="http://schemas.microsoft.com/office/drawing/2014/main" id="{951112F7-D1BE-482B-9646-6585B65C838A}"/>
              </a:ext>
            </a:extLst>
          </p:cNvPr>
          <p:cNvCxnSpPr>
            <a:cxnSpLocks/>
            <a:stCxn id="108" idx="3"/>
            <a:endCxn id="76" idx="3"/>
          </p:cNvCxnSpPr>
          <p:nvPr/>
        </p:nvCxnSpPr>
        <p:spPr>
          <a:xfrm>
            <a:off x="1961457" y="3000924"/>
            <a:ext cx="1245111" cy="512757"/>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12" name="吹き出し: 四角形 111">
            <a:extLst>
              <a:ext uri="{FF2B5EF4-FFF2-40B4-BE49-F238E27FC236}">
                <a16:creationId xmlns:a16="http://schemas.microsoft.com/office/drawing/2014/main" id="{193112A6-5B53-4626-B879-5DD6C7F70FE3}"/>
              </a:ext>
            </a:extLst>
          </p:cNvPr>
          <p:cNvSpPr/>
          <p:nvPr/>
        </p:nvSpPr>
        <p:spPr>
          <a:xfrm>
            <a:off x="109851" y="3613006"/>
            <a:ext cx="1844207" cy="1926663"/>
          </a:xfrm>
          <a:prstGeom prst="wedgeRectCallout">
            <a:avLst>
              <a:gd name="adj1" fmla="val 49401"/>
              <a:gd name="adj2" fmla="val -15912"/>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900" b="1" dirty="0">
                <a:latin typeface="AngsanaUPC" panose="02020603050405020304" pitchFamily="18" charset="-34"/>
                <a:cs typeface="AngsanaUPC" panose="02020603050405020304" pitchFamily="18" charset="-34"/>
              </a:rPr>
              <a:t>被 </a:t>
            </a:r>
            <a:r>
              <a:rPr lang="ja-JP" altLang="en-US" sz="900" b="1" dirty="0">
                <a:solidFill>
                  <a:schemeClr val="tx1"/>
                </a:solidFill>
                <a:latin typeface="AngsanaUPC" panose="02020603050405020304" pitchFamily="18" charset="-34"/>
                <a:cs typeface="AngsanaUPC" panose="02020603050405020304" pitchFamily="18" charset="-34"/>
              </a:rPr>
              <a:t>相 続 人 名 義 の 不 動 産 の 有 無 を チ ェ ッ ク ✓ し て く だ さ い 。 有 をチ ェ ッ ク ✓ し た 場 合 は ， 不 動 産 所 在 事 項 又 は 不 動 産 番 号 を 記 入 し て く だ さ い 。 な お ， 不 動 産 が 複 数 あ る 場 合 は ， そ の う ち の 一 つ を 記 入 す る こ と で 差 し 支 え あ り ま せ ん が ， 「 申 出 先 登 記 所 の 種 別 」 欄 に お い て 申 出 先 登 記 所 を 「 被 相 続 人 名 義 の 不 動 産 の 所 在 地 」 と 選 択 し た 場 合 は ， 記 入 し た 被 相 続 人 名 義 の 不 動 産 が 申 出 先 登 記 所 の 管 轄 内 の も の で ある必要があります</a:t>
            </a:r>
            <a:endParaRPr kumimoji="1" lang="ja-JP" altLang="en-US" sz="900" b="1" dirty="0">
              <a:solidFill>
                <a:schemeClr val="tx1"/>
              </a:solidFill>
              <a:latin typeface="AngsanaUPC" panose="02020603050405020304" pitchFamily="18" charset="-34"/>
              <a:ea typeface="+mj-ea"/>
              <a:cs typeface="AngsanaUPC" panose="02020603050405020304" pitchFamily="18" charset="-34"/>
            </a:endParaRPr>
          </a:p>
        </p:txBody>
      </p:sp>
      <p:cxnSp>
        <p:nvCxnSpPr>
          <p:cNvPr id="114" name="直線コネクタ 113">
            <a:extLst>
              <a:ext uri="{FF2B5EF4-FFF2-40B4-BE49-F238E27FC236}">
                <a16:creationId xmlns:a16="http://schemas.microsoft.com/office/drawing/2014/main" id="{A1FF7367-E065-4FB4-AB59-EC9A0466D5F9}"/>
              </a:ext>
            </a:extLst>
          </p:cNvPr>
          <p:cNvCxnSpPr/>
          <p:nvPr/>
        </p:nvCxnSpPr>
        <p:spPr>
          <a:xfrm>
            <a:off x="3479013" y="4999814"/>
            <a:ext cx="0" cy="36371"/>
          </a:xfrm>
          <a:prstGeom prst="line">
            <a:avLst/>
          </a:prstGeom>
        </p:spPr>
        <p:style>
          <a:lnRef idx="1">
            <a:schemeClr val="dk1"/>
          </a:lnRef>
          <a:fillRef idx="0">
            <a:schemeClr val="dk1"/>
          </a:fillRef>
          <a:effectRef idx="0">
            <a:schemeClr val="dk1"/>
          </a:effectRef>
          <a:fontRef idx="minor">
            <a:schemeClr val="tx1"/>
          </a:fontRef>
        </p:style>
      </p:cxnSp>
      <p:cxnSp>
        <p:nvCxnSpPr>
          <p:cNvPr id="116" name="直線コネクタ 115">
            <a:extLst>
              <a:ext uri="{FF2B5EF4-FFF2-40B4-BE49-F238E27FC236}">
                <a16:creationId xmlns:a16="http://schemas.microsoft.com/office/drawing/2014/main" id="{A3C2A4A0-81C7-4E0A-9510-09B14A55797E}"/>
              </a:ext>
            </a:extLst>
          </p:cNvPr>
          <p:cNvCxnSpPr>
            <a:cxnSpLocks/>
          </p:cNvCxnSpPr>
          <p:nvPr/>
        </p:nvCxnSpPr>
        <p:spPr>
          <a:xfrm flipV="1">
            <a:off x="3479013" y="5009551"/>
            <a:ext cx="66577" cy="22661"/>
          </a:xfrm>
          <a:prstGeom prst="line">
            <a:avLst/>
          </a:prstGeom>
        </p:spPr>
        <p:style>
          <a:lnRef idx="1">
            <a:schemeClr val="dk1"/>
          </a:lnRef>
          <a:fillRef idx="0">
            <a:schemeClr val="dk1"/>
          </a:fillRef>
          <a:effectRef idx="0">
            <a:schemeClr val="dk1"/>
          </a:effectRef>
          <a:fontRef idx="minor">
            <a:schemeClr val="tx1"/>
          </a:fontRef>
        </p:style>
      </p:cxnSp>
      <p:cxnSp>
        <p:nvCxnSpPr>
          <p:cNvPr id="120" name="直線コネクタ 119">
            <a:extLst>
              <a:ext uri="{FF2B5EF4-FFF2-40B4-BE49-F238E27FC236}">
                <a16:creationId xmlns:a16="http://schemas.microsoft.com/office/drawing/2014/main" id="{A6D9143E-BF43-426E-805D-5AAE9313C63D}"/>
              </a:ext>
            </a:extLst>
          </p:cNvPr>
          <p:cNvCxnSpPr/>
          <p:nvPr/>
        </p:nvCxnSpPr>
        <p:spPr>
          <a:xfrm>
            <a:off x="3406005" y="3449134"/>
            <a:ext cx="0" cy="36371"/>
          </a:xfrm>
          <a:prstGeom prst="line">
            <a:avLst/>
          </a:prstGeom>
        </p:spPr>
        <p:style>
          <a:lnRef idx="1">
            <a:schemeClr val="dk1"/>
          </a:lnRef>
          <a:fillRef idx="0">
            <a:schemeClr val="dk1"/>
          </a:fillRef>
          <a:effectRef idx="0">
            <a:schemeClr val="dk1"/>
          </a:effectRef>
          <a:fontRef idx="minor">
            <a:schemeClr val="tx1"/>
          </a:fontRef>
        </p:style>
      </p:cxnSp>
      <p:cxnSp>
        <p:nvCxnSpPr>
          <p:cNvPr id="121" name="直線コネクタ 120">
            <a:extLst>
              <a:ext uri="{FF2B5EF4-FFF2-40B4-BE49-F238E27FC236}">
                <a16:creationId xmlns:a16="http://schemas.microsoft.com/office/drawing/2014/main" id="{D5760F30-40E9-4161-BF33-A456718E8B56}"/>
              </a:ext>
            </a:extLst>
          </p:cNvPr>
          <p:cNvCxnSpPr>
            <a:cxnSpLocks/>
          </p:cNvCxnSpPr>
          <p:nvPr/>
        </p:nvCxnSpPr>
        <p:spPr>
          <a:xfrm flipV="1">
            <a:off x="3406005" y="3458871"/>
            <a:ext cx="66577" cy="22661"/>
          </a:xfrm>
          <a:prstGeom prst="line">
            <a:avLst/>
          </a:prstGeom>
        </p:spPr>
        <p:style>
          <a:lnRef idx="1">
            <a:schemeClr val="dk1"/>
          </a:lnRef>
          <a:fillRef idx="0">
            <a:schemeClr val="dk1"/>
          </a:fillRef>
          <a:effectRef idx="0">
            <a:schemeClr val="dk1"/>
          </a:effectRef>
          <a:fontRef idx="minor">
            <a:schemeClr val="tx1"/>
          </a:fontRef>
        </p:style>
      </p:cxnSp>
      <p:cxnSp>
        <p:nvCxnSpPr>
          <p:cNvPr id="122" name="直線コネクタ 121">
            <a:extLst>
              <a:ext uri="{FF2B5EF4-FFF2-40B4-BE49-F238E27FC236}">
                <a16:creationId xmlns:a16="http://schemas.microsoft.com/office/drawing/2014/main" id="{8AD0FF17-41F4-4680-B5CE-9CA0A71314BE}"/>
              </a:ext>
            </a:extLst>
          </p:cNvPr>
          <p:cNvCxnSpPr/>
          <p:nvPr/>
        </p:nvCxnSpPr>
        <p:spPr>
          <a:xfrm>
            <a:off x="3465948" y="4411985"/>
            <a:ext cx="0" cy="36371"/>
          </a:xfrm>
          <a:prstGeom prst="line">
            <a:avLst/>
          </a:prstGeom>
        </p:spPr>
        <p:style>
          <a:lnRef idx="1">
            <a:schemeClr val="dk1"/>
          </a:lnRef>
          <a:fillRef idx="0">
            <a:schemeClr val="dk1"/>
          </a:fillRef>
          <a:effectRef idx="0">
            <a:schemeClr val="dk1"/>
          </a:effectRef>
          <a:fontRef idx="minor">
            <a:schemeClr val="tx1"/>
          </a:fontRef>
        </p:style>
      </p:cxnSp>
      <p:cxnSp>
        <p:nvCxnSpPr>
          <p:cNvPr id="123" name="直線コネクタ 122">
            <a:extLst>
              <a:ext uri="{FF2B5EF4-FFF2-40B4-BE49-F238E27FC236}">
                <a16:creationId xmlns:a16="http://schemas.microsoft.com/office/drawing/2014/main" id="{499548B0-7460-415A-8963-8DD8972687F2}"/>
              </a:ext>
            </a:extLst>
          </p:cNvPr>
          <p:cNvCxnSpPr>
            <a:cxnSpLocks/>
          </p:cNvCxnSpPr>
          <p:nvPr/>
        </p:nvCxnSpPr>
        <p:spPr>
          <a:xfrm flipV="1">
            <a:off x="3465948" y="4421722"/>
            <a:ext cx="66577" cy="22661"/>
          </a:xfrm>
          <a:prstGeom prst="line">
            <a:avLst/>
          </a:prstGeom>
        </p:spPr>
        <p:style>
          <a:lnRef idx="1">
            <a:schemeClr val="dk1"/>
          </a:lnRef>
          <a:fillRef idx="0">
            <a:schemeClr val="dk1"/>
          </a:fillRef>
          <a:effectRef idx="0">
            <a:schemeClr val="dk1"/>
          </a:effectRef>
          <a:fontRef idx="minor">
            <a:schemeClr val="tx1"/>
          </a:fontRef>
        </p:style>
      </p:cxnSp>
      <p:cxnSp>
        <p:nvCxnSpPr>
          <p:cNvPr id="124" name="直線矢印コネクタ 123">
            <a:extLst>
              <a:ext uri="{FF2B5EF4-FFF2-40B4-BE49-F238E27FC236}">
                <a16:creationId xmlns:a16="http://schemas.microsoft.com/office/drawing/2014/main" id="{F7EDC607-9136-464A-856B-2BDA7931DC7E}"/>
              </a:ext>
            </a:extLst>
          </p:cNvPr>
          <p:cNvCxnSpPr>
            <a:cxnSpLocks/>
          </p:cNvCxnSpPr>
          <p:nvPr/>
        </p:nvCxnSpPr>
        <p:spPr>
          <a:xfrm flipV="1">
            <a:off x="1961774" y="4444383"/>
            <a:ext cx="1815617" cy="194821"/>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26" name="吹き出し: 四角形 125">
            <a:extLst>
              <a:ext uri="{FF2B5EF4-FFF2-40B4-BE49-F238E27FC236}">
                <a16:creationId xmlns:a16="http://schemas.microsoft.com/office/drawing/2014/main" id="{11B852D2-3140-4AE7-9F11-8EA247348CA7}"/>
              </a:ext>
            </a:extLst>
          </p:cNvPr>
          <p:cNvSpPr/>
          <p:nvPr/>
        </p:nvSpPr>
        <p:spPr>
          <a:xfrm>
            <a:off x="112301" y="5603591"/>
            <a:ext cx="1844207" cy="715974"/>
          </a:xfrm>
          <a:prstGeom prst="wedgeRectCallout">
            <a:avLst>
              <a:gd name="adj1" fmla="val 49401"/>
              <a:gd name="adj2" fmla="val -15912"/>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900" b="1" dirty="0">
                <a:solidFill>
                  <a:schemeClr val="tx1"/>
                </a:solidFill>
                <a:latin typeface="AngsanaUPC" panose="02020603050405020304" pitchFamily="18" charset="-34"/>
                <a:cs typeface="AngsanaUPC" panose="02020603050405020304" pitchFamily="18" charset="-34"/>
              </a:rPr>
              <a:t>申 出 先 登 記 所 の 登 記 所 名 を 具 体 的 に 記 入 し て く だ さ い 。 な お ， 管 轄 の 登 記 所 は ， 法 務 局 ホ ー ム ペ ー ジ の 「 管 轄 の ご 案 内 」 か ら お 調 べ い た だ け ま す 。</a:t>
            </a:r>
            <a:endParaRPr kumimoji="1" lang="ja-JP" altLang="en-US" sz="900" b="1" dirty="0">
              <a:solidFill>
                <a:schemeClr val="tx1"/>
              </a:solidFill>
              <a:latin typeface="AngsanaUPC" panose="02020603050405020304" pitchFamily="18" charset="-34"/>
              <a:ea typeface="+mj-ea"/>
              <a:cs typeface="AngsanaUPC" panose="02020603050405020304" pitchFamily="18" charset="-34"/>
            </a:endParaRPr>
          </a:p>
        </p:txBody>
      </p:sp>
      <p:sp>
        <p:nvSpPr>
          <p:cNvPr id="127" name="テキスト ボックス 126">
            <a:extLst>
              <a:ext uri="{FF2B5EF4-FFF2-40B4-BE49-F238E27FC236}">
                <a16:creationId xmlns:a16="http://schemas.microsoft.com/office/drawing/2014/main" id="{5F1BC8B4-2479-4B11-932F-848DC6E0E2F9}"/>
              </a:ext>
            </a:extLst>
          </p:cNvPr>
          <p:cNvSpPr txBox="1"/>
          <p:nvPr/>
        </p:nvSpPr>
        <p:spPr>
          <a:xfrm>
            <a:off x="3259806" y="986445"/>
            <a:ext cx="2173624" cy="246221"/>
          </a:xfrm>
          <a:prstGeom prst="rect">
            <a:avLst/>
          </a:prstGeom>
          <a:noFill/>
        </p:spPr>
        <p:txBody>
          <a:bodyPr wrap="square" rtlCol="0">
            <a:spAutoFit/>
          </a:bodyPr>
          <a:lstStyle/>
          <a:p>
            <a:r>
              <a:rPr kumimoji="1" lang="ja-JP" altLang="en-US" sz="1000" b="1" dirty="0">
                <a:latin typeface="UD デジタル 教科書体 N-R" panose="02020400000000000000" pitchFamily="17" charset="-128"/>
                <a:ea typeface="UD デジタル 教科書体 N-R" panose="02020400000000000000" pitchFamily="17" charset="-128"/>
              </a:rPr>
              <a:t>令和　　〇年　　〇月　　〇日</a:t>
            </a:r>
          </a:p>
        </p:txBody>
      </p:sp>
      <p:sp>
        <p:nvSpPr>
          <p:cNvPr id="128" name="テキスト ボックス 127">
            <a:extLst>
              <a:ext uri="{FF2B5EF4-FFF2-40B4-BE49-F238E27FC236}">
                <a16:creationId xmlns:a16="http://schemas.microsoft.com/office/drawing/2014/main" id="{F2DFB701-0621-48DB-A3B7-A367EDBB6851}"/>
              </a:ext>
            </a:extLst>
          </p:cNvPr>
          <p:cNvSpPr txBox="1"/>
          <p:nvPr/>
        </p:nvSpPr>
        <p:spPr>
          <a:xfrm>
            <a:off x="4168354" y="1219973"/>
            <a:ext cx="2665524" cy="400110"/>
          </a:xfrm>
          <a:prstGeom prst="rect">
            <a:avLst/>
          </a:prstGeom>
          <a:noFill/>
        </p:spPr>
        <p:txBody>
          <a:bodyPr wrap="square" rtlCol="0">
            <a:spAutoFit/>
          </a:bodyPr>
          <a:lstStyle/>
          <a:p>
            <a:r>
              <a:rPr kumimoji="1" lang="ja-JP" altLang="en-US" sz="1000" b="1" dirty="0">
                <a:latin typeface="UD デジタル 教科書体 N-R" panose="02020400000000000000" pitchFamily="17" charset="-128"/>
                <a:ea typeface="UD デジタル 教科書体 N-R" panose="02020400000000000000" pitchFamily="17" charset="-128"/>
              </a:rPr>
              <a:t>　　法務　太郎</a:t>
            </a:r>
            <a:endParaRPr kumimoji="1" lang="en-US" altLang="ja-JP" sz="1000" b="1" dirty="0">
              <a:latin typeface="UD デジタル 教科書体 N-R" panose="02020400000000000000" pitchFamily="17" charset="-128"/>
              <a:ea typeface="UD デジタル 教科書体 N-R" panose="02020400000000000000" pitchFamily="17" charset="-128"/>
            </a:endParaRPr>
          </a:p>
          <a:p>
            <a:r>
              <a:rPr kumimoji="1" lang="ja-JP" altLang="en-US" sz="1000" b="1" dirty="0">
                <a:latin typeface="UD デジタル 教科書体 N-R" panose="02020400000000000000" pitchFamily="17" charset="-128"/>
                <a:ea typeface="UD デジタル 教科書体 N-R" panose="02020400000000000000" pitchFamily="17" charset="-128"/>
              </a:rPr>
              <a:t>　　〇県〇市〇町〇番地</a:t>
            </a:r>
          </a:p>
        </p:txBody>
      </p:sp>
      <p:sp>
        <p:nvSpPr>
          <p:cNvPr id="174" name="正方形/長方形 173">
            <a:extLst>
              <a:ext uri="{FF2B5EF4-FFF2-40B4-BE49-F238E27FC236}">
                <a16:creationId xmlns:a16="http://schemas.microsoft.com/office/drawing/2014/main" id="{C1A45440-A08D-4583-8D44-D008C9DD9506}"/>
              </a:ext>
            </a:extLst>
          </p:cNvPr>
          <p:cNvSpPr/>
          <p:nvPr/>
        </p:nvSpPr>
        <p:spPr>
          <a:xfrm>
            <a:off x="8069537" y="863222"/>
            <a:ext cx="1772638" cy="311903"/>
          </a:xfrm>
          <a:prstGeom prst="rec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r>
              <a:rPr lang="ja-JP" altLang="en-US" sz="900" b="1" dirty="0">
                <a:latin typeface="AngsanaUPC" panose="02020603050405020304" pitchFamily="18" charset="-34"/>
                <a:cs typeface="AngsanaUPC" panose="02020603050405020304" pitchFamily="18" charset="-34"/>
              </a:rPr>
              <a:t>黒 太 枠 内 の 事 項 を 記 入 し て く だ さ い 。</a:t>
            </a:r>
            <a:endParaRPr kumimoji="1" lang="ja-JP" altLang="en-US" sz="900" b="1" dirty="0">
              <a:latin typeface="AngsanaUPC" panose="02020603050405020304" pitchFamily="18" charset="-34"/>
              <a:cs typeface="AngsanaUPC" panose="02020603050405020304" pitchFamily="18" charset="-34"/>
            </a:endParaRPr>
          </a:p>
        </p:txBody>
      </p:sp>
      <p:cxnSp>
        <p:nvCxnSpPr>
          <p:cNvPr id="176" name="直線矢印コネクタ 175">
            <a:extLst>
              <a:ext uri="{FF2B5EF4-FFF2-40B4-BE49-F238E27FC236}">
                <a16:creationId xmlns:a16="http://schemas.microsoft.com/office/drawing/2014/main" id="{EB0D252B-5C98-4534-91BE-B002ADD96AA3}"/>
              </a:ext>
            </a:extLst>
          </p:cNvPr>
          <p:cNvCxnSpPr>
            <a:cxnSpLocks/>
          </p:cNvCxnSpPr>
          <p:nvPr/>
        </p:nvCxnSpPr>
        <p:spPr>
          <a:xfrm flipH="1">
            <a:off x="6035040" y="1579059"/>
            <a:ext cx="2034498" cy="0"/>
          </a:xfrm>
          <a:prstGeom prst="straightConnector1">
            <a:avLst/>
          </a:prstGeom>
          <a:ln w="15875">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77" name="正方形/長方形 176">
            <a:extLst>
              <a:ext uri="{FF2B5EF4-FFF2-40B4-BE49-F238E27FC236}">
                <a16:creationId xmlns:a16="http://schemas.microsoft.com/office/drawing/2014/main" id="{32CC0045-554E-4940-933F-FC67BC9FD23B}"/>
              </a:ext>
            </a:extLst>
          </p:cNvPr>
          <p:cNvSpPr/>
          <p:nvPr/>
        </p:nvSpPr>
        <p:spPr>
          <a:xfrm>
            <a:off x="8079896" y="1257681"/>
            <a:ext cx="1772638" cy="590731"/>
          </a:xfrm>
          <a:prstGeom prst="rec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r>
              <a:rPr lang="ja-JP" altLang="en-US" sz="900" b="1" dirty="0"/>
              <a:t>被 相 続 人 （ 亡 く な ら れ た 方 ） の 氏 名 ， 最 後 の 住 所 ， 生 年 月 日 及 び 死 亡 年 月 日 を 記 入 し て く だ さ い 。 </a:t>
            </a:r>
            <a:endParaRPr kumimoji="1" lang="ja-JP" altLang="en-US" sz="900" b="1" dirty="0">
              <a:latin typeface="AngsanaUPC" panose="02020603050405020304" pitchFamily="18" charset="-34"/>
              <a:cs typeface="AngsanaUPC" panose="02020603050405020304" pitchFamily="18" charset="-34"/>
            </a:endParaRPr>
          </a:p>
        </p:txBody>
      </p:sp>
      <p:sp>
        <p:nvSpPr>
          <p:cNvPr id="179" name="正方形/長方形 178">
            <a:extLst>
              <a:ext uri="{FF2B5EF4-FFF2-40B4-BE49-F238E27FC236}">
                <a16:creationId xmlns:a16="http://schemas.microsoft.com/office/drawing/2014/main" id="{3C15B26D-05A6-47E1-A6D8-9AA6588F3178}"/>
              </a:ext>
            </a:extLst>
          </p:cNvPr>
          <p:cNvSpPr/>
          <p:nvPr/>
        </p:nvSpPr>
        <p:spPr>
          <a:xfrm>
            <a:off x="8056218" y="1977609"/>
            <a:ext cx="1772638" cy="865060"/>
          </a:xfrm>
          <a:prstGeom prst="rec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r>
              <a:rPr lang="ja-JP" altLang="en-US" sz="900" b="1" dirty="0"/>
              <a:t>（ 代 理 に よ っ て 申 出 を す る 場 合 ） 代 理 人 の 住 所 ， 氏 名 ， 連 絡 先 を 記 入 し ， 申 出 人 と の 関 係 が 法 定 代 理 人 ・ 委 任 に よ る 代 理 人 の ど ち ら で あ る か を チ ェ ッ ク ✓ し て く だ さ い 。</a:t>
            </a:r>
            <a:endParaRPr kumimoji="1" lang="ja-JP" altLang="en-US" sz="900" b="1" dirty="0">
              <a:latin typeface="AngsanaUPC" panose="02020603050405020304" pitchFamily="18" charset="-34"/>
              <a:cs typeface="AngsanaUPC" panose="02020603050405020304" pitchFamily="18" charset="-34"/>
            </a:endParaRPr>
          </a:p>
        </p:txBody>
      </p:sp>
      <p:cxnSp>
        <p:nvCxnSpPr>
          <p:cNvPr id="181" name="直線矢印コネクタ 180">
            <a:extLst>
              <a:ext uri="{FF2B5EF4-FFF2-40B4-BE49-F238E27FC236}">
                <a16:creationId xmlns:a16="http://schemas.microsoft.com/office/drawing/2014/main" id="{F2EBD0C4-FE72-4924-B5F2-CE8F0EAB8C12}"/>
              </a:ext>
            </a:extLst>
          </p:cNvPr>
          <p:cNvCxnSpPr>
            <a:stCxn id="174" idx="1"/>
          </p:cNvCxnSpPr>
          <p:nvPr/>
        </p:nvCxnSpPr>
        <p:spPr>
          <a:xfrm flipH="1">
            <a:off x="7884108" y="1019174"/>
            <a:ext cx="185429" cy="1857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3" name="直線矢印コネクタ 182">
            <a:extLst>
              <a:ext uri="{FF2B5EF4-FFF2-40B4-BE49-F238E27FC236}">
                <a16:creationId xmlns:a16="http://schemas.microsoft.com/office/drawing/2014/main" id="{287E0610-256D-4F2C-9659-97EFB51C696A}"/>
              </a:ext>
            </a:extLst>
          </p:cNvPr>
          <p:cNvCxnSpPr>
            <a:cxnSpLocks/>
          </p:cNvCxnSpPr>
          <p:nvPr/>
        </p:nvCxnSpPr>
        <p:spPr>
          <a:xfrm flipH="1">
            <a:off x="6244447" y="2541869"/>
            <a:ext cx="1785644" cy="398332"/>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85" name="正方形/長方形 184">
            <a:extLst>
              <a:ext uri="{FF2B5EF4-FFF2-40B4-BE49-F238E27FC236}">
                <a16:creationId xmlns:a16="http://schemas.microsoft.com/office/drawing/2014/main" id="{F798333E-B548-49A2-AAB8-ABA98C5C68F0}"/>
              </a:ext>
            </a:extLst>
          </p:cNvPr>
          <p:cNvSpPr/>
          <p:nvPr/>
        </p:nvSpPr>
        <p:spPr>
          <a:xfrm>
            <a:off x="8073570" y="2913834"/>
            <a:ext cx="1772638" cy="2095748"/>
          </a:xfrm>
          <a:prstGeom prst="rec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r>
              <a:rPr lang="ja-JP" altLang="en-US" sz="900" b="1" dirty="0"/>
              <a:t>一 覧 図 の 写 し の 必 要 通 数 を 記 入 す る と と も に ， 一 覧 図 の 写 し の 受 取 （ 戸 除 籍 謄 抄 本 の 返 却 を 含 む ） 方 法 に つ い て ， 窓 口 で 受 取 ・ 郵 送 の ど ち ら で あ る か を チ ェ ッ ク ✓ し て く だ さ い 。 な お ， 郵 送 に よ る 場 合 は ， 返 信 用 の 封 筒 及 び 郵 便 切 手 が 必 要 で す 。 ま た ， 窓 口 で 受 取 を す る 場 合 は ， 受 取 人 の 確 認 の た め ， 「 申 出 人 の 表 示 」 欄 に 記 載 し た 住 所 及 び 氏 名 と 同 一 の も の が 記 載 さ れ た 公 的 書 類 を 持 参 し て く だ さ い 。 </a:t>
            </a:r>
            <a:endParaRPr kumimoji="1" lang="ja-JP" altLang="en-US" sz="900" b="1" dirty="0">
              <a:latin typeface="AngsanaUPC" panose="02020603050405020304" pitchFamily="18" charset="-34"/>
              <a:cs typeface="AngsanaUPC" panose="02020603050405020304" pitchFamily="18" charset="-34"/>
            </a:endParaRPr>
          </a:p>
        </p:txBody>
      </p:sp>
      <p:cxnSp>
        <p:nvCxnSpPr>
          <p:cNvPr id="187" name="直線矢印コネクタ 186">
            <a:extLst>
              <a:ext uri="{FF2B5EF4-FFF2-40B4-BE49-F238E27FC236}">
                <a16:creationId xmlns:a16="http://schemas.microsoft.com/office/drawing/2014/main" id="{87ADA539-CED6-45B1-87FF-AFC9B66EE871}"/>
              </a:ext>
            </a:extLst>
          </p:cNvPr>
          <p:cNvCxnSpPr/>
          <p:nvPr/>
        </p:nvCxnSpPr>
        <p:spPr>
          <a:xfrm flipH="1" flipV="1">
            <a:off x="6178858" y="4009729"/>
            <a:ext cx="1912354" cy="14253"/>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89" name="正方形/長方形 188">
            <a:extLst>
              <a:ext uri="{FF2B5EF4-FFF2-40B4-BE49-F238E27FC236}">
                <a16:creationId xmlns:a16="http://schemas.microsoft.com/office/drawing/2014/main" id="{F97928BD-0620-4AF4-B55D-B26B442702E6}"/>
              </a:ext>
            </a:extLst>
          </p:cNvPr>
          <p:cNvSpPr/>
          <p:nvPr/>
        </p:nvSpPr>
        <p:spPr>
          <a:xfrm>
            <a:off x="8104112" y="5064798"/>
            <a:ext cx="1772638" cy="1173649"/>
          </a:xfrm>
          <a:prstGeom prst="rect">
            <a:avLst/>
          </a:prstGeom>
          <a:solidFill>
            <a:schemeClr val="accent1">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r>
              <a:rPr lang="ja-JP" altLang="en-US" sz="900" b="1" dirty="0"/>
              <a:t>申 出 を す る 登 記 所 は ， 以 下 の 地 を 管 轄 す る 登 記 所 の い ず れ か を 選 択 し て く だ さ い 。 </a:t>
            </a:r>
            <a:endParaRPr lang="en-US" altLang="ja-JP" sz="900" b="1" dirty="0"/>
          </a:p>
          <a:p>
            <a:r>
              <a:rPr lang="ja-JP" altLang="en-US" sz="900" b="1" dirty="0"/>
              <a:t>① 被 相 続 人 の 本 籍 地 （ 死 亡 時 </a:t>
            </a:r>
            <a:endParaRPr lang="en-US" altLang="ja-JP" sz="900" b="1" dirty="0"/>
          </a:p>
          <a:p>
            <a:r>
              <a:rPr lang="ja-JP" altLang="en-US" sz="900" b="1" dirty="0"/>
              <a:t>　　の 本 籍 ）</a:t>
            </a:r>
            <a:endParaRPr lang="en-US" altLang="ja-JP" sz="900" b="1" dirty="0"/>
          </a:p>
          <a:p>
            <a:r>
              <a:rPr lang="ja-JP" altLang="en-US" sz="900" b="1" dirty="0"/>
              <a:t> ② 被 相 続 人 の 最 後 の 住 所 地 ③ 申 出 人 の 住 所 地 ④ 被 相 続 </a:t>
            </a:r>
            <a:endParaRPr lang="en-US" altLang="ja-JP" sz="900" b="1" dirty="0"/>
          </a:p>
          <a:p>
            <a:r>
              <a:rPr lang="ja-JP" altLang="en-US" sz="900" b="1" dirty="0"/>
              <a:t>　　人 名 義 の 不 動 産 の 所 在 地</a:t>
            </a:r>
            <a:endParaRPr kumimoji="1" lang="ja-JP" altLang="en-US" sz="900" b="1" dirty="0">
              <a:latin typeface="AngsanaUPC" panose="02020603050405020304" pitchFamily="18" charset="-34"/>
              <a:cs typeface="AngsanaUPC" panose="02020603050405020304" pitchFamily="18" charset="-34"/>
            </a:endParaRPr>
          </a:p>
        </p:txBody>
      </p:sp>
      <p:cxnSp>
        <p:nvCxnSpPr>
          <p:cNvPr id="191" name="直線矢印コネクタ 190">
            <a:extLst>
              <a:ext uri="{FF2B5EF4-FFF2-40B4-BE49-F238E27FC236}">
                <a16:creationId xmlns:a16="http://schemas.microsoft.com/office/drawing/2014/main" id="{24C87CD1-82C8-4A40-988C-78A603F3696B}"/>
              </a:ext>
            </a:extLst>
          </p:cNvPr>
          <p:cNvCxnSpPr>
            <a:stCxn id="189" idx="1"/>
          </p:cNvCxnSpPr>
          <p:nvPr/>
        </p:nvCxnSpPr>
        <p:spPr>
          <a:xfrm flipH="1" flipV="1">
            <a:off x="7546259" y="5032212"/>
            <a:ext cx="557853" cy="619411"/>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192" name="テキスト ボックス 191">
            <a:extLst>
              <a:ext uri="{FF2B5EF4-FFF2-40B4-BE49-F238E27FC236}">
                <a16:creationId xmlns:a16="http://schemas.microsoft.com/office/drawing/2014/main" id="{C725D7A0-CD4E-4631-8626-F28A54C725AE}"/>
              </a:ext>
            </a:extLst>
          </p:cNvPr>
          <p:cNvSpPr txBox="1"/>
          <p:nvPr/>
        </p:nvSpPr>
        <p:spPr>
          <a:xfrm>
            <a:off x="2034053" y="726519"/>
            <a:ext cx="2762188" cy="246221"/>
          </a:xfrm>
          <a:prstGeom prst="rect">
            <a:avLst/>
          </a:prstGeom>
          <a:noFill/>
        </p:spPr>
        <p:txBody>
          <a:bodyPr wrap="square" rtlCol="0">
            <a:spAutoFit/>
          </a:bodyPr>
          <a:lstStyle/>
          <a:p>
            <a:r>
              <a:rPr kumimoji="1" lang="ja-JP" altLang="en-US" sz="1000" dirty="0"/>
              <a:t>（補完年月日　令和　　　年　　　月　　　日</a:t>
            </a:r>
          </a:p>
        </p:txBody>
      </p:sp>
      <p:cxnSp>
        <p:nvCxnSpPr>
          <p:cNvPr id="79" name="直線矢印コネクタ 78">
            <a:extLst>
              <a:ext uri="{FF2B5EF4-FFF2-40B4-BE49-F238E27FC236}">
                <a16:creationId xmlns:a16="http://schemas.microsoft.com/office/drawing/2014/main" id="{3C73FF8C-D8BD-4043-BC7C-0D660643AC8D}"/>
              </a:ext>
            </a:extLst>
          </p:cNvPr>
          <p:cNvCxnSpPr>
            <a:cxnSpLocks/>
          </p:cNvCxnSpPr>
          <p:nvPr/>
        </p:nvCxnSpPr>
        <p:spPr>
          <a:xfrm>
            <a:off x="1956340" y="6075483"/>
            <a:ext cx="1015460" cy="0"/>
          </a:xfrm>
          <a:prstGeom prst="straightConnector1">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83" name="直線コネクタ 82">
            <a:extLst>
              <a:ext uri="{FF2B5EF4-FFF2-40B4-BE49-F238E27FC236}">
                <a16:creationId xmlns:a16="http://schemas.microsoft.com/office/drawing/2014/main" id="{1D63D837-CC39-4325-BC6F-EF59D0B4A667}"/>
              </a:ext>
            </a:extLst>
          </p:cNvPr>
          <p:cNvCxnSpPr/>
          <p:nvPr/>
        </p:nvCxnSpPr>
        <p:spPr>
          <a:xfrm>
            <a:off x="5353533" y="3986354"/>
            <a:ext cx="0" cy="36371"/>
          </a:xfrm>
          <a:prstGeom prst="line">
            <a:avLst/>
          </a:prstGeom>
        </p:spPr>
        <p:style>
          <a:lnRef idx="1">
            <a:schemeClr val="dk1"/>
          </a:lnRef>
          <a:fillRef idx="0">
            <a:schemeClr val="dk1"/>
          </a:fillRef>
          <a:effectRef idx="0">
            <a:schemeClr val="dk1"/>
          </a:effectRef>
          <a:fontRef idx="minor">
            <a:schemeClr val="tx1"/>
          </a:fontRef>
        </p:style>
      </p:cxnSp>
      <p:cxnSp>
        <p:nvCxnSpPr>
          <p:cNvPr id="84" name="直線コネクタ 83">
            <a:extLst>
              <a:ext uri="{FF2B5EF4-FFF2-40B4-BE49-F238E27FC236}">
                <a16:creationId xmlns:a16="http://schemas.microsoft.com/office/drawing/2014/main" id="{C7799E29-9C48-4D54-BBEE-D6EEE11E471C}"/>
              </a:ext>
            </a:extLst>
          </p:cNvPr>
          <p:cNvCxnSpPr>
            <a:cxnSpLocks/>
          </p:cNvCxnSpPr>
          <p:nvPr/>
        </p:nvCxnSpPr>
        <p:spPr>
          <a:xfrm flipV="1">
            <a:off x="5353533" y="3996091"/>
            <a:ext cx="66577" cy="22661"/>
          </a:xfrm>
          <a:prstGeom prst="line">
            <a:avLst/>
          </a:prstGeom>
        </p:spPr>
        <p:style>
          <a:lnRef idx="1">
            <a:schemeClr val="dk1"/>
          </a:lnRef>
          <a:fillRef idx="0">
            <a:schemeClr val="dk1"/>
          </a:fillRef>
          <a:effectRef idx="0">
            <a:schemeClr val="dk1"/>
          </a:effectRef>
          <a:fontRef idx="minor">
            <a:schemeClr val="tx1"/>
          </a:fontRef>
        </p:style>
      </p:cxnSp>
      <p:cxnSp>
        <p:nvCxnSpPr>
          <p:cNvPr id="85" name="直線コネクタ 84">
            <a:extLst>
              <a:ext uri="{FF2B5EF4-FFF2-40B4-BE49-F238E27FC236}">
                <a16:creationId xmlns:a16="http://schemas.microsoft.com/office/drawing/2014/main" id="{604B4DA9-B0C8-434E-A8C4-55835AFE7126}"/>
              </a:ext>
            </a:extLst>
          </p:cNvPr>
          <p:cNvCxnSpPr/>
          <p:nvPr/>
        </p:nvCxnSpPr>
        <p:spPr>
          <a:xfrm>
            <a:off x="3410433" y="3590114"/>
            <a:ext cx="0" cy="36371"/>
          </a:xfrm>
          <a:prstGeom prst="line">
            <a:avLst/>
          </a:prstGeom>
        </p:spPr>
        <p:style>
          <a:lnRef idx="1">
            <a:schemeClr val="dk1"/>
          </a:lnRef>
          <a:fillRef idx="0">
            <a:schemeClr val="dk1"/>
          </a:fillRef>
          <a:effectRef idx="0">
            <a:schemeClr val="dk1"/>
          </a:effectRef>
          <a:fontRef idx="minor">
            <a:schemeClr val="tx1"/>
          </a:fontRef>
        </p:style>
      </p:cxnSp>
      <p:cxnSp>
        <p:nvCxnSpPr>
          <p:cNvPr id="86" name="直線コネクタ 85">
            <a:extLst>
              <a:ext uri="{FF2B5EF4-FFF2-40B4-BE49-F238E27FC236}">
                <a16:creationId xmlns:a16="http://schemas.microsoft.com/office/drawing/2014/main" id="{E753CA4B-E3B7-4297-B599-DAE63886B639}"/>
              </a:ext>
            </a:extLst>
          </p:cNvPr>
          <p:cNvCxnSpPr>
            <a:cxnSpLocks/>
          </p:cNvCxnSpPr>
          <p:nvPr/>
        </p:nvCxnSpPr>
        <p:spPr>
          <a:xfrm flipV="1">
            <a:off x="3410433" y="3599851"/>
            <a:ext cx="66577" cy="22661"/>
          </a:xfrm>
          <a:prstGeom prst="line">
            <a:avLst/>
          </a:prstGeom>
        </p:spPr>
        <p:style>
          <a:lnRef idx="1">
            <a:schemeClr val="dk1"/>
          </a:lnRef>
          <a:fillRef idx="0">
            <a:schemeClr val="dk1"/>
          </a:fillRef>
          <a:effectRef idx="0">
            <a:schemeClr val="dk1"/>
          </a:effectRef>
          <a:fontRef idx="minor">
            <a:schemeClr val="tx1"/>
          </a:fontRef>
        </p:style>
      </p:cxnSp>
      <p:cxnSp>
        <p:nvCxnSpPr>
          <p:cNvPr id="87" name="直線コネクタ 86">
            <a:extLst>
              <a:ext uri="{FF2B5EF4-FFF2-40B4-BE49-F238E27FC236}">
                <a16:creationId xmlns:a16="http://schemas.microsoft.com/office/drawing/2014/main" id="{66BB5D58-6A47-4059-8749-605DB2BE5927}"/>
              </a:ext>
            </a:extLst>
          </p:cNvPr>
          <p:cNvCxnSpPr/>
          <p:nvPr/>
        </p:nvCxnSpPr>
        <p:spPr>
          <a:xfrm>
            <a:off x="4423893" y="3437714"/>
            <a:ext cx="0" cy="36371"/>
          </a:xfrm>
          <a:prstGeom prst="line">
            <a:avLst/>
          </a:prstGeom>
        </p:spPr>
        <p:style>
          <a:lnRef idx="1">
            <a:schemeClr val="dk1"/>
          </a:lnRef>
          <a:fillRef idx="0">
            <a:schemeClr val="dk1"/>
          </a:fillRef>
          <a:effectRef idx="0">
            <a:schemeClr val="dk1"/>
          </a:effectRef>
          <a:fontRef idx="minor">
            <a:schemeClr val="tx1"/>
          </a:fontRef>
        </p:style>
      </p:cxnSp>
      <p:cxnSp>
        <p:nvCxnSpPr>
          <p:cNvPr id="88" name="直線コネクタ 87">
            <a:extLst>
              <a:ext uri="{FF2B5EF4-FFF2-40B4-BE49-F238E27FC236}">
                <a16:creationId xmlns:a16="http://schemas.microsoft.com/office/drawing/2014/main" id="{547BCA6C-B14F-4173-935B-3F8A1FDA24EA}"/>
              </a:ext>
            </a:extLst>
          </p:cNvPr>
          <p:cNvCxnSpPr>
            <a:cxnSpLocks/>
          </p:cNvCxnSpPr>
          <p:nvPr/>
        </p:nvCxnSpPr>
        <p:spPr>
          <a:xfrm flipV="1">
            <a:off x="4423893" y="3447451"/>
            <a:ext cx="66577" cy="22661"/>
          </a:xfrm>
          <a:prstGeom prst="line">
            <a:avLst/>
          </a:prstGeom>
        </p:spPr>
        <p:style>
          <a:lnRef idx="1">
            <a:schemeClr val="dk1"/>
          </a:lnRef>
          <a:fillRef idx="0">
            <a:schemeClr val="dk1"/>
          </a:fillRef>
          <a:effectRef idx="0">
            <a:schemeClr val="dk1"/>
          </a:effectRef>
          <a:fontRef idx="minor">
            <a:schemeClr val="tx1"/>
          </a:fontRef>
        </p:style>
      </p:cxnSp>
      <p:pic>
        <p:nvPicPr>
          <p:cNvPr id="3" name="録音したサウンド">
            <a:hlinkClick r:id="" action="ppaction://media"/>
            <a:extLst>
              <a:ext uri="{FF2B5EF4-FFF2-40B4-BE49-F238E27FC236}">
                <a16:creationId xmlns:a16="http://schemas.microsoft.com/office/drawing/2014/main" id="{293005CE-7927-449B-BC3B-AEB0941A2C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34769" y="76912"/>
            <a:ext cx="487363" cy="487363"/>
          </a:xfrm>
          <a:prstGeom prst="rect">
            <a:avLst/>
          </a:prstGeom>
        </p:spPr>
      </p:pic>
      <p:sp>
        <p:nvSpPr>
          <p:cNvPr id="82" name="正方形/長方形 81">
            <a:extLst>
              <a:ext uri="{FF2B5EF4-FFF2-40B4-BE49-F238E27FC236}">
                <a16:creationId xmlns:a16="http://schemas.microsoft.com/office/drawing/2014/main" id="{A945B0CD-BA26-4A8E-9E53-629D2318330C}"/>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73564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DBD379-7110-4899-A7F2-70C5A35A6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53" y="524928"/>
            <a:ext cx="6650853" cy="580814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66A9D046-E6E8-4966-940D-7FB4A4728EFD}"/>
              </a:ext>
            </a:extLst>
          </p:cNvPr>
          <p:cNvSpPr txBox="1"/>
          <p:nvPr/>
        </p:nvSpPr>
        <p:spPr>
          <a:xfrm>
            <a:off x="105053" y="64003"/>
            <a:ext cx="7125736" cy="523220"/>
          </a:xfrm>
          <a:prstGeom prst="rect">
            <a:avLst/>
          </a:prstGeom>
          <a:noFill/>
        </p:spPr>
        <p:txBody>
          <a:bodyPr wrap="square" rtlCol="0">
            <a:spAutoFit/>
          </a:bodyPr>
          <a:lstStyle/>
          <a:p>
            <a:r>
              <a:rPr lang="ja-JP" altLang="en-US" sz="2800" b="1" i="0" dirty="0">
                <a:effectLst/>
                <a:latin typeface="UD デジタル 教科書体 N-R" panose="02020400000000000000" pitchFamily="17" charset="-128"/>
                <a:ea typeface="UD デジタル 教科書体 N-R" panose="02020400000000000000" pitchFamily="17" charset="-128"/>
              </a:rPr>
              <a:t>８．法定相続人が配偶者と子供３人の場合</a:t>
            </a:r>
          </a:p>
        </p:txBody>
      </p:sp>
      <p:sp>
        <p:nvSpPr>
          <p:cNvPr id="2" name="テキスト ボックス 1">
            <a:extLst>
              <a:ext uri="{FF2B5EF4-FFF2-40B4-BE49-F238E27FC236}">
                <a16:creationId xmlns:a16="http://schemas.microsoft.com/office/drawing/2014/main" id="{84C6941D-E216-4D03-9BB6-98C1419B2B52}"/>
              </a:ext>
            </a:extLst>
          </p:cNvPr>
          <p:cNvSpPr txBox="1"/>
          <p:nvPr/>
        </p:nvSpPr>
        <p:spPr>
          <a:xfrm>
            <a:off x="6329778" y="1048148"/>
            <a:ext cx="3471169" cy="5078313"/>
          </a:xfrm>
          <a:prstGeom prst="rect">
            <a:avLst/>
          </a:prstGeom>
          <a:noFill/>
        </p:spPr>
        <p:txBody>
          <a:bodyPr wrap="square" rtlCol="0">
            <a:spAutoFit/>
          </a:bodyPr>
          <a:lstStyle/>
          <a:p>
            <a:r>
              <a:rPr kumimoji="1" lang="en-US" altLang="ja-JP" dirty="0">
                <a:latin typeface="UD デジタル 教科書体 N-R" panose="02020400000000000000" pitchFamily="17" charset="-128"/>
                <a:ea typeface="UD デジタル 教科書体 N-R" panose="02020400000000000000" pitchFamily="17" charset="-128"/>
              </a:rPr>
              <a:t>【</a:t>
            </a:r>
            <a:r>
              <a:rPr kumimoji="1" lang="ja-JP" altLang="en-US" dirty="0">
                <a:latin typeface="UD デジタル 教科書体 N-R" panose="02020400000000000000" pitchFamily="17" charset="-128"/>
                <a:ea typeface="UD デジタル 教科書体 N-R" panose="02020400000000000000" pitchFamily="17" charset="-128"/>
              </a:rPr>
              <a:t>留意事項</a:t>
            </a:r>
            <a:r>
              <a:rPr kumimoji="1" lang="en-US" altLang="ja-JP" dirty="0">
                <a:latin typeface="UD デジタル 教科書体 N-R" panose="02020400000000000000" pitchFamily="17" charset="-128"/>
                <a:ea typeface="UD デジタル 教科書体 N-R" panose="02020400000000000000" pitchFamily="17" charset="-128"/>
              </a:rPr>
              <a:t>】</a:t>
            </a:r>
          </a:p>
          <a:p>
            <a:r>
              <a:rPr kumimoji="1" lang="ja-JP" altLang="en-US" dirty="0">
                <a:latin typeface="UD デジタル 教科書体 N-R" panose="02020400000000000000" pitchFamily="17" charset="-128"/>
                <a:ea typeface="UD デジタル 教科書体 N-R" panose="02020400000000000000" pitchFamily="17" charset="-128"/>
              </a:rPr>
              <a:t>①　</a:t>
            </a:r>
            <a:r>
              <a:rPr lang="ja-JP" altLang="en-US" sz="1800" dirty="0">
                <a:latin typeface="UD デジタル 教科書体 N-R" panose="02020400000000000000" pitchFamily="17" charset="-128"/>
                <a:ea typeface="UD デジタル 教科書体 N-R" panose="02020400000000000000" pitchFamily="17" charset="-128"/>
              </a:rPr>
              <a:t>法定相続情報一覧図は、あ　</a:t>
            </a:r>
            <a:endParaRPr lang="en-US" altLang="ja-JP" sz="1800" dirty="0">
              <a:latin typeface="UD デジタル 教科書体 N-R" panose="02020400000000000000" pitchFamily="17" charset="-128"/>
              <a:ea typeface="UD デジタル 教科書体 N-R" panose="02020400000000000000" pitchFamily="17" charset="-128"/>
            </a:endParaRPr>
          </a:p>
          <a:p>
            <a:r>
              <a:rPr lang="ja-JP" altLang="en-US" dirty="0">
                <a:latin typeface="UD デジタル 教科書体 N-R" panose="02020400000000000000" pitchFamily="17" charset="-128"/>
                <a:ea typeface="UD デジタル 教科書体 N-R" panose="02020400000000000000" pitchFamily="17" charset="-128"/>
              </a:rPr>
              <a:t>　　</a:t>
            </a:r>
            <a:r>
              <a:rPr lang="ja-JP" altLang="en-US" sz="1800" dirty="0">
                <a:latin typeface="UD デジタル 教科書体 N-R" panose="02020400000000000000" pitchFamily="17" charset="-128"/>
                <a:ea typeface="UD デジタル 教科書体 N-R" panose="02020400000000000000" pitchFamily="17" charset="-128"/>
              </a:rPr>
              <a:t>くまでも、相続開始時（死</a:t>
            </a:r>
            <a:endParaRPr lang="en-US" altLang="ja-JP" sz="1800" dirty="0">
              <a:latin typeface="UD デジタル 教科書体 N-R" panose="02020400000000000000" pitchFamily="17" charset="-128"/>
              <a:ea typeface="UD デジタル 教科書体 N-R" panose="02020400000000000000" pitchFamily="17" charset="-128"/>
            </a:endParaRPr>
          </a:p>
          <a:p>
            <a:r>
              <a:rPr lang="ja-JP" altLang="en-US" dirty="0">
                <a:latin typeface="UD デジタル 教科書体 N-R" panose="02020400000000000000" pitchFamily="17" charset="-128"/>
                <a:ea typeface="UD デジタル 教科書体 N-R" panose="02020400000000000000" pitchFamily="17" charset="-128"/>
              </a:rPr>
              <a:t>　　</a:t>
            </a:r>
            <a:r>
              <a:rPr lang="ja-JP" altLang="en-US" sz="1800" dirty="0">
                <a:latin typeface="UD デジタル 教科書体 N-R" panose="02020400000000000000" pitchFamily="17" charset="-128"/>
                <a:ea typeface="UD デジタル 教科書体 N-R" panose="02020400000000000000" pitchFamily="17" charset="-128"/>
              </a:rPr>
              <a:t>亡日）における同順位の相</a:t>
            </a:r>
            <a:endParaRPr lang="en-US" altLang="ja-JP" sz="1800" dirty="0">
              <a:latin typeface="UD デジタル 教科書体 N-R" panose="02020400000000000000" pitchFamily="17" charset="-128"/>
              <a:ea typeface="UD デジタル 教科書体 N-R" panose="02020400000000000000" pitchFamily="17" charset="-128"/>
            </a:endParaRPr>
          </a:p>
          <a:p>
            <a:r>
              <a:rPr lang="ja-JP" altLang="en-US" dirty="0">
                <a:latin typeface="UD デジタル 教科書体 N-R" panose="02020400000000000000" pitchFamily="17" charset="-128"/>
                <a:ea typeface="UD デジタル 教科書体 N-R" panose="02020400000000000000" pitchFamily="17" charset="-128"/>
              </a:rPr>
              <a:t>　　</a:t>
            </a:r>
            <a:r>
              <a:rPr lang="ja-JP" altLang="en-US" sz="1800" dirty="0">
                <a:latin typeface="UD デジタル 教科書体 N-R" panose="02020400000000000000" pitchFamily="17" charset="-128"/>
                <a:ea typeface="UD デジタル 教科書体 N-R" panose="02020400000000000000" pitchFamily="17" charset="-128"/>
              </a:rPr>
              <a:t>続人を記載します。</a:t>
            </a:r>
            <a:endParaRPr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sz="1800" dirty="0">
                <a:latin typeface="UD デジタル 教科書体 N-R" panose="02020400000000000000" pitchFamily="17" charset="-128"/>
                <a:ea typeface="UD デジタル 教科書体 N-R" panose="02020400000000000000" pitchFamily="17" charset="-128"/>
              </a:rPr>
              <a:t>　　</a:t>
            </a:r>
            <a:r>
              <a:rPr lang="ja-JP" altLang="en-US" sz="1800" dirty="0">
                <a:latin typeface="UD デジタル 教科書体 N-R" panose="02020400000000000000" pitchFamily="17" charset="-128"/>
                <a:ea typeface="UD デジタル 教科書体 N-R" panose="02020400000000000000" pitchFamily="17" charset="-128"/>
              </a:rPr>
              <a:t>重要なことは、「相続開始</a:t>
            </a:r>
            <a:endParaRPr lang="en-US" altLang="ja-JP" sz="1800" dirty="0">
              <a:latin typeface="UD デジタル 教科書体 N-R" panose="02020400000000000000" pitchFamily="17" charset="-128"/>
              <a:ea typeface="UD デジタル 教科書体 N-R" panose="02020400000000000000" pitchFamily="17" charset="-128"/>
            </a:endParaRPr>
          </a:p>
          <a:p>
            <a:r>
              <a:rPr lang="ja-JP" altLang="en-US" dirty="0">
                <a:latin typeface="UD デジタル 教科書体 N-R" panose="02020400000000000000" pitchFamily="17" charset="-128"/>
                <a:ea typeface="UD デジタル 教科書体 N-R" panose="02020400000000000000" pitchFamily="17" charset="-128"/>
              </a:rPr>
              <a:t>　　</a:t>
            </a:r>
            <a:r>
              <a:rPr lang="ja-JP" altLang="en-US" sz="1800" dirty="0">
                <a:latin typeface="UD デジタル 教科書体 N-R" panose="02020400000000000000" pitchFamily="17" charset="-128"/>
                <a:ea typeface="UD デジタル 教科書体 N-R" panose="02020400000000000000" pitchFamily="17" charset="-128"/>
              </a:rPr>
              <a:t>時」が基準。</a:t>
            </a:r>
            <a:endParaRPr lang="en-US" altLang="ja-JP" sz="1800" dirty="0">
              <a:latin typeface="UD デジタル 教科書体 N-R" panose="02020400000000000000" pitchFamily="17" charset="-128"/>
              <a:ea typeface="UD デジタル 教科書体 N-R" panose="02020400000000000000" pitchFamily="17" charset="-128"/>
            </a:endParaRPr>
          </a:p>
          <a:p>
            <a:r>
              <a:rPr lang="ja-JP" altLang="en-US" dirty="0">
                <a:latin typeface="UD デジタル 教科書体 N-R" panose="02020400000000000000" pitchFamily="17" charset="-128"/>
                <a:ea typeface="UD デジタル 教科書体 N-R" panose="02020400000000000000" pitchFamily="17" charset="-128"/>
              </a:rPr>
              <a:t>②　戸籍等に記載されている範</a:t>
            </a:r>
            <a:endParaRPr lang="en-US" altLang="ja-JP" dirty="0">
              <a:latin typeface="UD デジタル 教科書体 N-R" panose="02020400000000000000" pitchFamily="17" charset="-128"/>
              <a:ea typeface="UD デジタル 教科書体 N-R" panose="02020400000000000000" pitchFamily="17" charset="-128"/>
            </a:endParaRPr>
          </a:p>
          <a:p>
            <a:r>
              <a:rPr lang="ja-JP" altLang="en-US" dirty="0">
                <a:latin typeface="UD デジタル 教科書体 N-R" panose="02020400000000000000" pitchFamily="17" charset="-128"/>
                <a:ea typeface="UD デジタル 教科書体 N-R" panose="02020400000000000000" pitchFamily="17" charset="-128"/>
              </a:rPr>
              <a:t>　　囲内の情報を記載すること。</a:t>
            </a:r>
            <a:endParaRPr lang="en-US" altLang="ja-JP" sz="1800" dirty="0">
              <a:latin typeface="UD デジタル 教科書体 N-R" panose="02020400000000000000" pitchFamily="17" charset="-128"/>
              <a:ea typeface="UD デジタル 教科書体 N-R" panose="02020400000000000000" pitchFamily="17" charset="-128"/>
            </a:endParaRPr>
          </a:p>
          <a:p>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➂　Ａ４サイズの白い紙に記載</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a:t>
            </a: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し、作成者の住所、氏名を</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a:t>
            </a:r>
            <a:r>
              <a:rPr kumimoji="1" lang="ja-JP" altLang="en-US" dirty="0">
                <a:solidFill>
                  <a:schemeClr val="tx1"/>
                </a:solidFill>
                <a:latin typeface="UD デジタル 教科書体 N-R" panose="02020400000000000000" pitchFamily="17" charset="-128"/>
                <a:ea typeface="UD デジタル 教科書体 N-R" panose="02020400000000000000" pitchFamily="17" charset="-128"/>
              </a:rPr>
              <a:t>記載し押印する。</a:t>
            </a:r>
            <a:endParaRPr kumimoji="1" lang="en-US" altLang="ja-JP"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④　一覧図の下部に以下余白と</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入れておく。</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⑤　法務局の証明欄スペースの</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ため、用紙の下部５センチ</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程度の余白を作っておく。</a:t>
            </a:r>
            <a:endParaRPr kumimoji="1" lang="en-US" altLang="ja-JP" dirty="0">
              <a:latin typeface="UD デジタル 教科書体 N-R" panose="02020400000000000000" pitchFamily="17" charset="-128"/>
              <a:ea typeface="UD デジタル 教科書体 N-R" panose="02020400000000000000" pitchFamily="17" charset="-128"/>
            </a:endParaRPr>
          </a:p>
          <a:p>
            <a:endParaRPr kumimoji="1" lang="ja-JP" altLang="en-US"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99007526-4E19-4279-A3A6-2B6A6BDA99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0789" y="203165"/>
            <a:ext cx="487363" cy="487363"/>
          </a:xfrm>
          <a:prstGeom prst="rect">
            <a:avLst/>
          </a:prstGeom>
        </p:spPr>
      </p:pic>
      <p:sp>
        <p:nvSpPr>
          <p:cNvPr id="6" name="正方形/長方形 5">
            <a:extLst>
              <a:ext uri="{FF2B5EF4-FFF2-40B4-BE49-F238E27FC236}">
                <a16:creationId xmlns:a16="http://schemas.microsoft.com/office/drawing/2014/main" id="{2EA71515-28D9-4AAC-AC5B-5C83BED155AD}"/>
              </a:ext>
            </a:extLst>
          </p:cNvPr>
          <p:cNvSpPr/>
          <p:nvPr/>
        </p:nvSpPr>
        <p:spPr>
          <a:xfrm>
            <a:off x="403265" y="647107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5281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1080</TotalTime>
  <Words>4600</Words>
  <Application>Microsoft Office PowerPoint</Application>
  <PresentationFormat>A4 210 x 297 mm</PresentationFormat>
  <Paragraphs>452</Paragraphs>
  <Slides>21</Slides>
  <Notes>0</Notes>
  <HiddenSlides>0</HiddenSlides>
  <MMClips>20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21</vt:i4>
      </vt:variant>
    </vt:vector>
  </HeadingPairs>
  <TitlesOfParts>
    <vt:vector size="27" baseType="lpstr">
      <vt:lpstr>UD デジタル 教科書体 N-R</vt:lpstr>
      <vt:lpstr>AngsanaUPC</vt:lpstr>
      <vt:lpstr>Arial</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105</cp:revision>
  <dcterms:created xsi:type="dcterms:W3CDTF">2021-05-15T01:24:02Z</dcterms:created>
  <dcterms:modified xsi:type="dcterms:W3CDTF">2021-06-29T07:20:15Z</dcterms:modified>
</cp:coreProperties>
</file>