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6" r:id="rId2"/>
    <p:sldId id="264" r:id="rId3"/>
    <p:sldId id="287" r:id="rId4"/>
    <p:sldId id="265" r:id="rId5"/>
    <p:sldId id="266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gamura-m@outlook.jp" initials="t" lastIdx="1" clrIdx="0">
    <p:extLst>
      <p:ext uri="{19B8F6BF-5375-455C-9EA6-DF929625EA0E}">
        <p15:presenceInfo xmlns:p15="http://schemas.microsoft.com/office/powerpoint/2012/main" userId="cbf932051ab9e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5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0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07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5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17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68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87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A5E981-0152-4D2D-A86F-AF0977DCD207}" type="datetimeFigureOut">
              <a:rPr kumimoji="1" lang="ja-JP" altLang="en-US" smtClean="0"/>
              <a:t>2020/11/16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2AA756-D02B-440E-81AA-95E55A4F2A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3A94D3F-FF96-4484-B083-C3289E74521F}"/>
              </a:ext>
            </a:extLst>
          </p:cNvPr>
          <p:cNvSpPr/>
          <p:nvPr/>
        </p:nvSpPr>
        <p:spPr>
          <a:xfrm>
            <a:off x="108028" y="1159769"/>
            <a:ext cx="965741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1"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２．婚姻期間が</a:t>
            </a:r>
            <a:r>
              <a:rPr kumimoji="1" lang="en-US" altLang="ja-JP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</a:t>
            </a:r>
            <a:r>
              <a:rPr kumimoji="1"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年以上の夫婦間</a:t>
            </a:r>
            <a:endParaRPr kumimoji="1" lang="en-US" altLang="ja-JP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における居住用不動産の贈与</a:t>
            </a:r>
            <a:endParaRPr kumimoji="1" lang="en-US" altLang="ja-JP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に等に関する優遇措置</a:t>
            </a:r>
            <a:endParaRPr kumimoji="1" lang="en-US" altLang="ja-JP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（民</a:t>
            </a:r>
            <a:r>
              <a:rPr kumimoji="1" lang="en-US" altLang="ja-JP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1028</a:t>
            </a:r>
            <a:r>
              <a:rPr kumimoji="1"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条：</a:t>
            </a:r>
            <a:r>
              <a:rPr kumimoji="1" lang="en-US" altLang="ja-JP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2019.7.1</a:t>
            </a:r>
            <a:r>
              <a:rPr kumimoji="1" lang="ja-JP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85604" y="6471082"/>
            <a:ext cx="9334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812DA3D-25E6-4765-A91F-488C1538A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8056" y="2802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DE13B9-91E2-40EF-8F1A-EBC19994EC64}"/>
              </a:ext>
            </a:extLst>
          </p:cNvPr>
          <p:cNvSpPr txBox="1"/>
          <p:nvPr/>
        </p:nvSpPr>
        <p:spPr>
          <a:xfrm>
            <a:off x="159799" y="97651"/>
            <a:ext cx="969441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１．婚姻期間が</a:t>
            </a:r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年以上の夫婦間における居住用不動産の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贈与に等に関する優遇措置（民</a:t>
            </a:r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1028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条：</a:t>
            </a:r>
            <a:r>
              <a:rPr kumimoji="1"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2019.7.1</a:t>
            </a:r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施行）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婚姻期間が２０年以上である夫婦間で居住不動産（居住用建物又はその敷地）の遺贈又は贈与がされた場合については、原則として、遺産分割における配偶者の取り分が増えることになります。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）本件の成立要件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①　婚姻期間が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２０年以上の夫婦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による贈与等であること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②　贈与などの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対象物は居住用不動産（土地・建物）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であること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③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遺贈または贈与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によること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C20844-FCBC-4AC5-BDA3-7736324846FD}"/>
              </a:ext>
            </a:extLst>
          </p:cNvPr>
          <p:cNvSpPr/>
          <p:nvPr/>
        </p:nvSpPr>
        <p:spPr>
          <a:xfrm>
            <a:off x="285604" y="6471082"/>
            <a:ext cx="9334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8CB188C-5721-4F59-915E-CB2020A07E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49705" y="8319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2033F4C-D24A-443F-9BD3-25B2340996BF}"/>
              </a:ext>
            </a:extLst>
          </p:cNvPr>
          <p:cNvSpPr/>
          <p:nvPr/>
        </p:nvSpPr>
        <p:spPr>
          <a:xfrm>
            <a:off x="168306" y="451412"/>
            <a:ext cx="9579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）効果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居住用不動産の贈与額は遺産分割の対象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とならない。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）贈与税に関する非課税扱い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①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暦年贈与であれば年間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110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万円まで非課税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</a:t>
            </a:r>
            <a:r>
              <a:rPr kumimoji="1"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贈与税の配偶者控除（おしどり贈与）で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2,000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万円まで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非課税　⇒　申請が必要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FCF019-76E6-473D-A699-378BF0DC4A28}"/>
              </a:ext>
            </a:extLst>
          </p:cNvPr>
          <p:cNvSpPr/>
          <p:nvPr/>
        </p:nvSpPr>
        <p:spPr>
          <a:xfrm>
            <a:off x="285604" y="6471082"/>
            <a:ext cx="9334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E4716C85-084F-40BB-94F5-BA87B44F80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28122" y="887766"/>
            <a:ext cx="487363" cy="5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0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3F64A8-25AC-4F01-B0A3-0D7138176C7D}"/>
              </a:ext>
            </a:extLst>
          </p:cNvPr>
          <p:cNvSpPr/>
          <p:nvPr/>
        </p:nvSpPr>
        <p:spPr>
          <a:xfrm>
            <a:off x="108734" y="48370"/>
            <a:ext cx="972772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（３）改正前と改正後の事例での比較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①　改正前（旧規定）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贈与等を行っとしても、原則として遺産の先渡しを受けた者と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して取り扱われるため、遺産分割の遺産額に含まれることとなる。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事例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</a:p>
        </p:txBody>
      </p: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C549022E-4327-4A13-AA40-EEF3FADC8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57094"/>
              </p:ext>
            </p:extLst>
          </p:nvPr>
        </p:nvGraphicFramePr>
        <p:xfrm>
          <a:off x="1284055" y="2022870"/>
          <a:ext cx="4536018" cy="126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017">
                  <a:extLst>
                    <a:ext uri="{9D8B030D-6E8A-4147-A177-3AD203B41FA5}">
                      <a16:colId xmlns:a16="http://schemas.microsoft.com/office/drawing/2014/main" val="1038566177"/>
                    </a:ext>
                  </a:extLst>
                </a:gridCol>
                <a:gridCol w="1899821">
                  <a:extLst>
                    <a:ext uri="{9D8B030D-6E8A-4147-A177-3AD203B41FA5}">
                      <a16:colId xmlns:a16="http://schemas.microsoft.com/office/drawing/2014/main" val="3542898688"/>
                    </a:ext>
                  </a:extLst>
                </a:gridCol>
                <a:gridCol w="1603180">
                  <a:extLst>
                    <a:ext uri="{9D8B030D-6E8A-4147-A177-3AD203B41FA5}">
                      <a16:colId xmlns:a16="http://schemas.microsoft.com/office/drawing/2014/main" val="407534013"/>
                    </a:ext>
                  </a:extLst>
                </a:gridCol>
              </a:tblGrid>
              <a:tr h="170863">
                <a:tc rowSpan="2" gridSpan="2">
                  <a:txBody>
                    <a:bodyPr/>
                    <a:lstStyle/>
                    <a:p>
                      <a:r>
                        <a:rPr kumimoji="1" lang="ja-JP" altLang="en-US" sz="1600" b="1" dirty="0"/>
                        <a:t>相　続　人</a:t>
                      </a:r>
                    </a:p>
                  </a:txBody>
                  <a:tcPr marT="36000" marB="36000" anchor="ctr"/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/>
                        <a:t>妻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25183009"/>
                  </a:ext>
                </a:extLst>
              </a:tr>
              <a:tr h="170863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/>
                        <a:t>子（長男・長女）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346435414"/>
                  </a:ext>
                </a:extLst>
              </a:tr>
              <a:tr h="170863">
                <a:tc rowSpan="2">
                  <a:txBody>
                    <a:bodyPr/>
                    <a:lstStyle/>
                    <a:p>
                      <a:r>
                        <a:rPr kumimoji="1" lang="ja-JP" altLang="en-US" sz="1600" b="1" dirty="0"/>
                        <a:t>相続財産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rgbClr val="FF0000"/>
                          </a:solidFill>
                        </a:rPr>
                        <a:t>居住用不動産贈与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2,000</a:t>
                      </a:r>
                      <a:r>
                        <a:rPr kumimoji="1" lang="ja-JP" altLang="en-US" sz="1600" b="1" dirty="0"/>
                        <a:t>万円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3876440668"/>
                  </a:ext>
                </a:extLst>
              </a:tr>
              <a:tr h="17086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/>
                        <a:t>その他の財産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6,000</a:t>
                      </a:r>
                      <a:r>
                        <a:rPr kumimoji="1" lang="ja-JP" altLang="en-US" sz="1600" b="1" dirty="0"/>
                        <a:t>万円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658160131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76CFC1-0517-45C6-BFE3-70D38EB281AF}"/>
              </a:ext>
            </a:extLst>
          </p:cNvPr>
          <p:cNvSpPr txBox="1"/>
          <p:nvPr/>
        </p:nvSpPr>
        <p:spPr>
          <a:xfrm>
            <a:off x="5820073" y="2095084"/>
            <a:ext cx="3994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法定相続分＝妻１／２、子１／２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遺産総額＝</a:t>
            </a:r>
            <a:r>
              <a:rPr kumimoji="1" lang="en-US" altLang="ja-JP" sz="1600" b="1" dirty="0"/>
              <a:t>6000</a:t>
            </a:r>
            <a:r>
              <a:rPr kumimoji="1" lang="ja-JP" altLang="en-US" sz="1600" b="1" dirty="0"/>
              <a:t>万円＋</a:t>
            </a:r>
            <a:r>
              <a:rPr kumimoji="1" lang="en-US" altLang="ja-JP" sz="1600" b="1" dirty="0"/>
              <a:t>2000</a:t>
            </a:r>
            <a:r>
              <a:rPr kumimoji="1" lang="ja-JP" altLang="en-US" sz="1600" b="1" dirty="0"/>
              <a:t>万円（贈与額）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妻の相続額＝</a:t>
            </a:r>
            <a:r>
              <a:rPr kumimoji="1" lang="en-US" altLang="ja-JP" sz="1600" b="1" dirty="0"/>
              <a:t>8,000</a:t>
            </a:r>
            <a:r>
              <a:rPr kumimoji="1" lang="ja-JP" altLang="en-US" sz="1600" b="1" dirty="0"/>
              <a:t>万円</a:t>
            </a:r>
            <a:r>
              <a:rPr kumimoji="1" lang="en-US" altLang="ja-JP" sz="1600" b="1" dirty="0"/>
              <a:t>×1/2</a:t>
            </a:r>
            <a:r>
              <a:rPr kumimoji="1" lang="ja-JP" altLang="en-US" sz="1600" b="1" dirty="0"/>
              <a:t>－</a:t>
            </a:r>
            <a:r>
              <a:rPr kumimoji="1" lang="en-US" altLang="ja-JP" sz="1600" b="1" dirty="0"/>
              <a:t>2000</a:t>
            </a:r>
            <a:r>
              <a:rPr kumimoji="1" lang="ja-JP" altLang="en-US" sz="1600" b="1" dirty="0"/>
              <a:t>万円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子の相続額＝</a:t>
            </a:r>
            <a:r>
              <a:rPr kumimoji="1" lang="en-US" altLang="ja-JP" sz="1600" b="1" dirty="0"/>
              <a:t>8,000</a:t>
            </a:r>
            <a:r>
              <a:rPr kumimoji="1" lang="ja-JP" altLang="en-US" sz="1600" b="1" dirty="0"/>
              <a:t>万円</a:t>
            </a:r>
            <a:r>
              <a:rPr kumimoji="1" lang="en-US" altLang="ja-JP" sz="1600" b="1" dirty="0"/>
              <a:t>×1/2×1/2</a:t>
            </a:r>
            <a:endParaRPr kumimoji="1" lang="ja-JP" altLang="en-US" sz="16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C92CF6-C146-464D-A97D-13E275A18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74" y="3619826"/>
            <a:ext cx="1114610" cy="111461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97F8A4-A229-487A-BD05-4A5CE99E45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84" y="5203793"/>
            <a:ext cx="1114610" cy="1114610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E1F795-A30B-443F-B2D2-3DED4CE34D6C}"/>
              </a:ext>
            </a:extLst>
          </p:cNvPr>
          <p:cNvCxnSpPr>
            <a:cxnSpLocks/>
          </p:cNvCxnSpPr>
          <p:nvPr/>
        </p:nvCxnSpPr>
        <p:spPr>
          <a:xfrm>
            <a:off x="2412279" y="4654534"/>
            <a:ext cx="0" cy="7075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CAEC467-8E93-439A-AAE1-EC6B6FB8AABF}"/>
              </a:ext>
            </a:extLst>
          </p:cNvPr>
          <p:cNvCxnSpPr>
            <a:cxnSpLocks/>
          </p:cNvCxnSpPr>
          <p:nvPr/>
        </p:nvCxnSpPr>
        <p:spPr>
          <a:xfrm>
            <a:off x="2458148" y="4638256"/>
            <a:ext cx="0" cy="697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9F801C-77E1-4507-BCE1-7ACB04525B3B}"/>
              </a:ext>
            </a:extLst>
          </p:cNvPr>
          <p:cNvCxnSpPr>
            <a:cxnSpLocks/>
          </p:cNvCxnSpPr>
          <p:nvPr/>
        </p:nvCxnSpPr>
        <p:spPr>
          <a:xfrm>
            <a:off x="2458148" y="5166808"/>
            <a:ext cx="50274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C2558BD-27C0-4D45-B6D7-BC1DE224194D}"/>
              </a:ext>
            </a:extLst>
          </p:cNvPr>
          <p:cNvSpPr/>
          <p:nvPr/>
        </p:nvSpPr>
        <p:spPr>
          <a:xfrm>
            <a:off x="3069178" y="3594823"/>
            <a:ext cx="2439387" cy="92999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E7CB192-CF38-4576-B582-402969095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64" y="3513334"/>
            <a:ext cx="883328" cy="883328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F351C8D-9B51-450F-805A-6FB056748CB5}"/>
              </a:ext>
            </a:extLst>
          </p:cNvPr>
          <p:cNvSpPr/>
          <p:nvPr/>
        </p:nvSpPr>
        <p:spPr>
          <a:xfrm>
            <a:off x="719091" y="3568030"/>
            <a:ext cx="1269507" cy="98916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8654539-7E8D-4FBA-B69E-D0B787549C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5" y="3705427"/>
            <a:ext cx="901990" cy="567765"/>
          </a:xfrm>
          <a:prstGeom prst="rect">
            <a:avLst/>
          </a:prstGeom>
        </p:spPr>
      </p:pic>
      <p:sp>
        <p:nvSpPr>
          <p:cNvPr id="21" name="矢印: 山形 20">
            <a:extLst>
              <a:ext uri="{FF2B5EF4-FFF2-40B4-BE49-F238E27FC236}">
                <a16:creationId xmlns:a16="http://schemas.microsoft.com/office/drawing/2014/main" id="{8CABCB65-535A-4A93-9D33-3A8B36FFB339}"/>
              </a:ext>
            </a:extLst>
          </p:cNvPr>
          <p:cNvSpPr/>
          <p:nvPr/>
        </p:nvSpPr>
        <p:spPr>
          <a:xfrm rot="2443997" flipV="1">
            <a:off x="1152219" y="5000112"/>
            <a:ext cx="1037667" cy="1171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71320D7-1318-4B49-92A6-74EDB4DBDCE9}"/>
              </a:ext>
            </a:extLst>
          </p:cNvPr>
          <p:cNvSpPr txBox="1"/>
          <p:nvPr/>
        </p:nvSpPr>
        <p:spPr>
          <a:xfrm>
            <a:off x="864666" y="4170111"/>
            <a:ext cx="131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2000</a:t>
            </a:r>
            <a:r>
              <a:rPr kumimoji="1" lang="ja-JP" altLang="en-US" b="1" dirty="0">
                <a:solidFill>
                  <a:srgbClr val="FF0000"/>
                </a:solidFill>
              </a:rPr>
              <a:t>万円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05F1138-EA03-49D7-89CB-105A6632A3D0}"/>
              </a:ext>
            </a:extLst>
          </p:cNvPr>
          <p:cNvSpPr txBox="1"/>
          <p:nvPr/>
        </p:nvSpPr>
        <p:spPr>
          <a:xfrm>
            <a:off x="4193769" y="4067201"/>
            <a:ext cx="131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6000</a:t>
            </a:r>
            <a:r>
              <a:rPr kumimoji="1" lang="ja-JP" altLang="en-US" b="1" dirty="0"/>
              <a:t>万円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11F2CEB-C34E-4837-A588-4ED3B141CD79}"/>
              </a:ext>
            </a:extLst>
          </p:cNvPr>
          <p:cNvSpPr txBox="1"/>
          <p:nvPr/>
        </p:nvSpPr>
        <p:spPr>
          <a:xfrm>
            <a:off x="639455" y="5166808"/>
            <a:ext cx="111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生前贈与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B9BDD1C-F55A-446A-9E85-C68EF8D9989D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1522064" y="4539443"/>
            <a:ext cx="0" cy="20846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C5A2FC57-C351-487C-BD58-AB9CC64A3CF6}"/>
              </a:ext>
            </a:extLst>
          </p:cNvPr>
          <p:cNvCxnSpPr>
            <a:cxnSpLocks/>
          </p:cNvCxnSpPr>
          <p:nvPr/>
        </p:nvCxnSpPr>
        <p:spPr>
          <a:xfrm>
            <a:off x="1509203" y="4731793"/>
            <a:ext cx="462526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1CA6FA8-F87C-42EE-B71F-8BDD5EEB5FFF}"/>
              </a:ext>
            </a:extLst>
          </p:cNvPr>
          <p:cNvCxnSpPr>
            <a:cxnSpLocks/>
          </p:cNvCxnSpPr>
          <p:nvPr/>
        </p:nvCxnSpPr>
        <p:spPr>
          <a:xfrm>
            <a:off x="3755254" y="4539443"/>
            <a:ext cx="0" cy="20846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2AF7AA9C-93C0-45B3-9221-556CF26FDCAD}"/>
              </a:ext>
            </a:extLst>
          </p:cNvPr>
          <p:cNvCxnSpPr>
            <a:cxnSpLocks/>
          </p:cNvCxnSpPr>
          <p:nvPr/>
        </p:nvCxnSpPr>
        <p:spPr>
          <a:xfrm>
            <a:off x="5132770" y="4540922"/>
            <a:ext cx="0" cy="20846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B7DF625-4E71-4D4E-8ACA-C41EB6BCC474}"/>
              </a:ext>
            </a:extLst>
          </p:cNvPr>
          <p:cNvSpPr/>
          <p:nvPr/>
        </p:nvSpPr>
        <p:spPr>
          <a:xfrm>
            <a:off x="6134468" y="4046861"/>
            <a:ext cx="1056443" cy="697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遺産総額</a:t>
            </a:r>
            <a:endParaRPr kumimoji="1" lang="en-US" altLang="ja-JP" sz="1600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1600" b="1" dirty="0">
                <a:solidFill>
                  <a:srgbClr val="FF0000"/>
                </a:solidFill>
              </a:rPr>
              <a:t>8,000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万円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073D4D8-87F7-43EC-832F-D989F85A53E9}"/>
              </a:ext>
            </a:extLst>
          </p:cNvPr>
          <p:cNvSpPr txBox="1"/>
          <p:nvPr/>
        </p:nvSpPr>
        <p:spPr>
          <a:xfrm>
            <a:off x="1429305" y="5717216"/>
            <a:ext cx="75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妻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D62DB1F-9061-4E82-83C9-0257DE992EA9}"/>
              </a:ext>
            </a:extLst>
          </p:cNvPr>
          <p:cNvSpPr txBox="1"/>
          <p:nvPr/>
        </p:nvSpPr>
        <p:spPr>
          <a:xfrm>
            <a:off x="1954568" y="3499273"/>
            <a:ext cx="116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被相続人</a:t>
            </a:r>
          </a:p>
        </p:txBody>
      </p:sp>
      <p:sp>
        <p:nvSpPr>
          <p:cNvPr id="42" name="吹き出し: 角を丸めた四角形 41">
            <a:extLst>
              <a:ext uri="{FF2B5EF4-FFF2-40B4-BE49-F238E27FC236}">
                <a16:creationId xmlns:a16="http://schemas.microsoft.com/office/drawing/2014/main" id="{98CF2170-BE22-4369-8282-4EF605E7F04E}"/>
              </a:ext>
            </a:extLst>
          </p:cNvPr>
          <p:cNvSpPr/>
          <p:nvPr/>
        </p:nvSpPr>
        <p:spPr>
          <a:xfrm>
            <a:off x="6429110" y="3286954"/>
            <a:ext cx="1056443" cy="472780"/>
          </a:xfrm>
          <a:prstGeom prst="wedgeRoundRectCallout">
            <a:avLst>
              <a:gd name="adj1" fmla="val -31755"/>
              <a:gd name="adj2" fmla="val 11432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生前贈与額含む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EA24C8D2-81E3-49A6-A155-3AEB4D0934C0}"/>
              </a:ext>
            </a:extLst>
          </p:cNvPr>
          <p:cNvCxnSpPr/>
          <p:nvPr/>
        </p:nvCxnSpPr>
        <p:spPr>
          <a:xfrm>
            <a:off x="7489067" y="4638256"/>
            <a:ext cx="8878" cy="11659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23EB015-7CFF-41D2-A131-801D151455E6}"/>
              </a:ext>
            </a:extLst>
          </p:cNvPr>
          <p:cNvCxnSpPr/>
          <p:nvPr/>
        </p:nvCxnSpPr>
        <p:spPr>
          <a:xfrm>
            <a:off x="7480190" y="4638256"/>
            <a:ext cx="3410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CCB5255A-F7AE-4F44-8FD8-CD452C622C77}"/>
              </a:ext>
            </a:extLst>
          </p:cNvPr>
          <p:cNvCxnSpPr/>
          <p:nvPr/>
        </p:nvCxnSpPr>
        <p:spPr>
          <a:xfrm>
            <a:off x="7490544" y="5793834"/>
            <a:ext cx="3410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矢印: 山形 50">
            <a:extLst>
              <a:ext uri="{FF2B5EF4-FFF2-40B4-BE49-F238E27FC236}">
                <a16:creationId xmlns:a16="http://schemas.microsoft.com/office/drawing/2014/main" id="{B8E4B181-5B92-46B4-8E7E-D248A8BA76B6}"/>
              </a:ext>
            </a:extLst>
          </p:cNvPr>
          <p:cNvSpPr/>
          <p:nvPr/>
        </p:nvSpPr>
        <p:spPr>
          <a:xfrm rot="8000210" flipV="1">
            <a:off x="2737151" y="5201703"/>
            <a:ext cx="1203438" cy="10116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69B1C5C-B553-4290-8B08-6A105AD9D418}"/>
              </a:ext>
            </a:extLst>
          </p:cNvPr>
          <p:cNvSpPr txBox="1"/>
          <p:nvPr/>
        </p:nvSpPr>
        <p:spPr>
          <a:xfrm>
            <a:off x="2605131" y="5837703"/>
            <a:ext cx="459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相続額：</a:t>
            </a:r>
            <a:r>
              <a:rPr kumimoji="1" lang="en-US" altLang="ja-JP" b="1" dirty="0"/>
              <a:t>2000</a:t>
            </a:r>
            <a:r>
              <a:rPr kumimoji="1" lang="ja-JP" altLang="en-US" b="1" dirty="0"/>
              <a:t>万円＋</a:t>
            </a:r>
            <a:r>
              <a:rPr kumimoji="1" lang="ja-JP" altLang="en-US" b="1" dirty="0">
                <a:solidFill>
                  <a:srgbClr val="FF0000"/>
                </a:solidFill>
              </a:rPr>
              <a:t>生前贈与額（</a:t>
            </a:r>
            <a:r>
              <a:rPr kumimoji="1" lang="en-US" altLang="ja-JP" b="1" dirty="0">
                <a:solidFill>
                  <a:srgbClr val="FF0000"/>
                </a:solidFill>
              </a:rPr>
              <a:t>2000</a:t>
            </a:r>
            <a:r>
              <a:rPr kumimoji="1" lang="ja-JP" altLang="en-US" b="1" dirty="0">
                <a:solidFill>
                  <a:srgbClr val="FF0000"/>
                </a:solidFill>
              </a:rPr>
              <a:t>万円）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AF19EED5-B4DB-4682-AC58-CC8A0031F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58" y="4002471"/>
            <a:ext cx="925588" cy="925588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7EA19B93-6BF3-4079-AA77-560448EA59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24" y="5310087"/>
            <a:ext cx="992790" cy="992790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2D985F8-9F21-468E-B4A3-15C4F0BD8F71}"/>
              </a:ext>
            </a:extLst>
          </p:cNvPr>
          <p:cNvSpPr txBox="1"/>
          <p:nvPr/>
        </p:nvSpPr>
        <p:spPr>
          <a:xfrm>
            <a:off x="7778346" y="3726562"/>
            <a:ext cx="79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長男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AF63AB2-2902-4FC9-9B15-B6AB043ED592}"/>
              </a:ext>
            </a:extLst>
          </p:cNvPr>
          <p:cNvSpPr txBox="1"/>
          <p:nvPr/>
        </p:nvSpPr>
        <p:spPr>
          <a:xfrm>
            <a:off x="7824210" y="5041938"/>
            <a:ext cx="79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長女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B4C1AD1-1C68-497F-937E-F6EAEDE1A0A4}"/>
              </a:ext>
            </a:extLst>
          </p:cNvPr>
          <p:cNvSpPr txBox="1"/>
          <p:nvPr/>
        </p:nvSpPr>
        <p:spPr>
          <a:xfrm>
            <a:off x="8487052" y="4209015"/>
            <a:ext cx="132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相続額</a:t>
            </a:r>
            <a:r>
              <a:rPr kumimoji="1" lang="en-US" altLang="ja-JP" b="1" dirty="0"/>
              <a:t>2000</a:t>
            </a:r>
            <a:r>
              <a:rPr kumimoji="1" lang="ja-JP" altLang="en-US" b="1" dirty="0"/>
              <a:t>万円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7443187-A3B7-4A76-86A0-F98B654481B5}"/>
              </a:ext>
            </a:extLst>
          </p:cNvPr>
          <p:cNvSpPr txBox="1"/>
          <p:nvPr/>
        </p:nvSpPr>
        <p:spPr>
          <a:xfrm>
            <a:off x="8612818" y="5515514"/>
            <a:ext cx="132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相続額</a:t>
            </a:r>
            <a:r>
              <a:rPr kumimoji="1" lang="en-US" altLang="ja-JP" b="1" dirty="0"/>
              <a:t>2000</a:t>
            </a:r>
            <a:r>
              <a:rPr kumimoji="1" lang="ja-JP" altLang="en-US" b="1" dirty="0"/>
              <a:t>万円</a:t>
            </a:r>
          </a:p>
        </p:txBody>
      </p:sp>
      <p:sp>
        <p:nvSpPr>
          <p:cNvPr id="62" name="矢印: 山形 61">
            <a:extLst>
              <a:ext uri="{FF2B5EF4-FFF2-40B4-BE49-F238E27FC236}">
                <a16:creationId xmlns:a16="http://schemas.microsoft.com/office/drawing/2014/main" id="{B060F01E-51AF-4237-9497-CB5CF4543FCC}"/>
              </a:ext>
            </a:extLst>
          </p:cNvPr>
          <p:cNvSpPr/>
          <p:nvPr/>
        </p:nvSpPr>
        <p:spPr>
          <a:xfrm rot="646876" flipV="1">
            <a:off x="5508357" y="4852475"/>
            <a:ext cx="1777588" cy="1237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8157440-2B2D-4095-8CA8-ACBFB85934DB}"/>
              </a:ext>
            </a:extLst>
          </p:cNvPr>
          <p:cNvSpPr txBox="1"/>
          <p:nvPr/>
        </p:nvSpPr>
        <p:spPr>
          <a:xfrm>
            <a:off x="3204839" y="5233716"/>
            <a:ext cx="73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相続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0669BD1-5BA2-44C9-ADEB-0EDB4FED10A4}"/>
              </a:ext>
            </a:extLst>
          </p:cNvPr>
          <p:cNvSpPr txBox="1"/>
          <p:nvPr/>
        </p:nvSpPr>
        <p:spPr>
          <a:xfrm>
            <a:off x="6926067" y="4702536"/>
            <a:ext cx="73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相続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1A80D68-F5A1-4582-BD3E-EF76824EA987}"/>
              </a:ext>
            </a:extLst>
          </p:cNvPr>
          <p:cNvSpPr/>
          <p:nvPr/>
        </p:nvSpPr>
        <p:spPr>
          <a:xfrm>
            <a:off x="285604" y="6471082"/>
            <a:ext cx="9334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C3FF113-60F2-4B71-9CDE-0E82FF6E5D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52" y="3471630"/>
            <a:ext cx="769057" cy="758991"/>
          </a:xfrm>
          <a:prstGeom prst="rect">
            <a:avLst/>
          </a:prstGeom>
        </p:spPr>
      </p:pic>
      <p:pic>
        <p:nvPicPr>
          <p:cNvPr id="1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DC4325A-CB50-455C-99FD-166932C0A7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41007" y="288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39769B-2549-496F-A57D-D51867E8462F}"/>
              </a:ext>
            </a:extLst>
          </p:cNvPr>
          <p:cNvSpPr txBox="1"/>
          <p:nvPr/>
        </p:nvSpPr>
        <p:spPr>
          <a:xfrm>
            <a:off x="266330" y="221942"/>
            <a:ext cx="9639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　改正後（新規定）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相続人の意思の推定規定（一定の条件のもとに遺贈額を遺産分割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に含めいない）により、配偶者の相続分は増えることとなります。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事例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</a:p>
        </p:txBody>
      </p: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0EAE39D7-E65B-486F-97DB-511AA94DF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826634"/>
              </p:ext>
            </p:extLst>
          </p:nvPr>
        </p:nvGraphicFramePr>
        <p:xfrm>
          <a:off x="1496843" y="1729429"/>
          <a:ext cx="4193743" cy="96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885">
                  <a:extLst>
                    <a:ext uri="{9D8B030D-6E8A-4147-A177-3AD203B41FA5}">
                      <a16:colId xmlns:a16="http://schemas.microsoft.com/office/drawing/2014/main" val="1038566177"/>
                    </a:ext>
                  </a:extLst>
                </a:gridCol>
                <a:gridCol w="1606858">
                  <a:extLst>
                    <a:ext uri="{9D8B030D-6E8A-4147-A177-3AD203B41FA5}">
                      <a16:colId xmlns:a16="http://schemas.microsoft.com/office/drawing/2014/main" val="407534013"/>
                    </a:ext>
                  </a:extLst>
                </a:gridCol>
              </a:tblGrid>
              <a:tr h="170863">
                <a:tc rowSpan="2">
                  <a:txBody>
                    <a:bodyPr/>
                    <a:lstStyle/>
                    <a:p>
                      <a:r>
                        <a:rPr kumimoji="1" lang="ja-JP" altLang="en-US" sz="1600" b="1" dirty="0"/>
                        <a:t>相　続　人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/>
                        <a:t>妻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25183009"/>
                  </a:ext>
                </a:extLst>
              </a:tr>
              <a:tr h="17086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/>
                        <a:t>子（長男・長女）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346435414"/>
                  </a:ext>
                </a:extLst>
              </a:tr>
              <a:tr h="170863">
                <a:tc>
                  <a:txBody>
                    <a:bodyPr/>
                    <a:lstStyle/>
                    <a:p>
                      <a:r>
                        <a:rPr kumimoji="1" lang="ja-JP" altLang="en-US" sz="1600" b="1" dirty="0"/>
                        <a:t>その他の財産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6,000</a:t>
                      </a:r>
                      <a:r>
                        <a:rPr kumimoji="1" lang="ja-JP" altLang="en-US" sz="1600" b="1" dirty="0"/>
                        <a:t>万円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658160131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03F3A5-6A1E-4AD5-8749-E4EDA1751DC4}"/>
              </a:ext>
            </a:extLst>
          </p:cNvPr>
          <p:cNvSpPr txBox="1"/>
          <p:nvPr/>
        </p:nvSpPr>
        <p:spPr>
          <a:xfrm>
            <a:off x="5859477" y="1846145"/>
            <a:ext cx="3994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法定相続分＝妻１／２、子１／２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遺産総額＝</a:t>
            </a:r>
            <a:r>
              <a:rPr kumimoji="1" lang="en-US" altLang="ja-JP" sz="1600" b="1" dirty="0"/>
              <a:t>6,000</a:t>
            </a:r>
            <a:r>
              <a:rPr kumimoji="1" lang="ja-JP" altLang="en-US" sz="1600" b="1" dirty="0"/>
              <a:t>万円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妻の相続額＝</a:t>
            </a:r>
            <a:r>
              <a:rPr kumimoji="1" lang="en-US" altLang="ja-JP" sz="1600" b="1" dirty="0"/>
              <a:t>6,000</a:t>
            </a:r>
            <a:r>
              <a:rPr kumimoji="1" lang="ja-JP" altLang="en-US" sz="1600" b="1" dirty="0"/>
              <a:t>万円</a:t>
            </a:r>
            <a:r>
              <a:rPr kumimoji="1" lang="en-US" altLang="ja-JP" sz="1600" b="1" dirty="0"/>
              <a:t>×1/2</a:t>
            </a:r>
          </a:p>
          <a:p>
            <a:r>
              <a:rPr kumimoji="1" lang="ja-JP" altLang="en-US" sz="1600" b="1" dirty="0"/>
              <a:t>子の相続額＝</a:t>
            </a:r>
            <a:r>
              <a:rPr kumimoji="1" lang="en-US" altLang="ja-JP" sz="1600" b="1" dirty="0"/>
              <a:t>6,000</a:t>
            </a:r>
            <a:r>
              <a:rPr kumimoji="1" lang="ja-JP" altLang="en-US" sz="1600" b="1" dirty="0"/>
              <a:t>万円</a:t>
            </a:r>
            <a:r>
              <a:rPr kumimoji="1" lang="en-US" altLang="ja-JP" sz="1600" b="1" dirty="0"/>
              <a:t>×1/2×1/2</a:t>
            </a:r>
            <a:endParaRPr kumimoji="1" lang="ja-JP" altLang="en-US" sz="16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24F5C6-AFEF-4BFF-885D-8269D205A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74" y="3389004"/>
            <a:ext cx="1114610" cy="1114610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BF08626-2D16-4D22-82E1-45DF2B7C484A}"/>
              </a:ext>
            </a:extLst>
          </p:cNvPr>
          <p:cNvCxnSpPr>
            <a:cxnSpLocks/>
          </p:cNvCxnSpPr>
          <p:nvPr/>
        </p:nvCxnSpPr>
        <p:spPr>
          <a:xfrm>
            <a:off x="2412279" y="4423712"/>
            <a:ext cx="0" cy="7075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F923B81-7ACD-4696-B107-AD348FC1ADC1}"/>
              </a:ext>
            </a:extLst>
          </p:cNvPr>
          <p:cNvCxnSpPr>
            <a:cxnSpLocks/>
          </p:cNvCxnSpPr>
          <p:nvPr/>
        </p:nvCxnSpPr>
        <p:spPr>
          <a:xfrm>
            <a:off x="2458148" y="4407434"/>
            <a:ext cx="0" cy="697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C89A6F2-90A5-46CD-86E6-F7B23C0D6425}"/>
              </a:ext>
            </a:extLst>
          </p:cNvPr>
          <p:cNvCxnSpPr>
            <a:cxnSpLocks/>
          </p:cNvCxnSpPr>
          <p:nvPr/>
        </p:nvCxnSpPr>
        <p:spPr>
          <a:xfrm>
            <a:off x="2458148" y="4935986"/>
            <a:ext cx="50274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9C9983-0C62-44F6-BB22-EE0B6728F30D}"/>
              </a:ext>
            </a:extLst>
          </p:cNvPr>
          <p:cNvSpPr/>
          <p:nvPr/>
        </p:nvSpPr>
        <p:spPr>
          <a:xfrm>
            <a:off x="3069178" y="3364001"/>
            <a:ext cx="2799246" cy="92999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D9DAD4F-081C-4BBF-B5F4-788500836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29" y="3351115"/>
            <a:ext cx="883328" cy="883328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2DE32AA-E5A2-4E37-A8C4-229CE26271BF}"/>
              </a:ext>
            </a:extLst>
          </p:cNvPr>
          <p:cNvSpPr/>
          <p:nvPr/>
        </p:nvSpPr>
        <p:spPr>
          <a:xfrm>
            <a:off x="719091" y="3337208"/>
            <a:ext cx="1269507" cy="98916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F20D861-EBC1-4F23-B38D-514A708D6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5" y="3474605"/>
            <a:ext cx="901990" cy="567765"/>
          </a:xfrm>
          <a:prstGeom prst="rect">
            <a:avLst/>
          </a:prstGeom>
        </p:spPr>
      </p:pic>
      <p:sp>
        <p:nvSpPr>
          <p:cNvPr id="15" name="矢印: 山形 14">
            <a:extLst>
              <a:ext uri="{FF2B5EF4-FFF2-40B4-BE49-F238E27FC236}">
                <a16:creationId xmlns:a16="http://schemas.microsoft.com/office/drawing/2014/main" id="{495CA022-6C7F-4EAF-A3A1-C98C02A8E147}"/>
              </a:ext>
            </a:extLst>
          </p:cNvPr>
          <p:cNvSpPr/>
          <p:nvPr/>
        </p:nvSpPr>
        <p:spPr>
          <a:xfrm rot="2443997" flipV="1">
            <a:off x="1152219" y="4769290"/>
            <a:ext cx="1037667" cy="1171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9776A6E-B480-440C-9F67-952ED7B4CBD7}"/>
              </a:ext>
            </a:extLst>
          </p:cNvPr>
          <p:cNvSpPr txBox="1"/>
          <p:nvPr/>
        </p:nvSpPr>
        <p:spPr>
          <a:xfrm>
            <a:off x="806824" y="3931446"/>
            <a:ext cx="131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2000</a:t>
            </a:r>
            <a:r>
              <a:rPr kumimoji="1" lang="ja-JP" altLang="en-US" b="1" dirty="0"/>
              <a:t>万円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9F315CB-7A88-4484-8BE0-E4E6C31AF96A}"/>
              </a:ext>
            </a:extLst>
          </p:cNvPr>
          <p:cNvSpPr txBox="1"/>
          <p:nvPr/>
        </p:nvSpPr>
        <p:spPr>
          <a:xfrm>
            <a:off x="4691007" y="3950543"/>
            <a:ext cx="131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6000</a:t>
            </a:r>
            <a:r>
              <a:rPr kumimoji="1" lang="ja-JP" altLang="en-US" b="1" dirty="0"/>
              <a:t>万円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B13C312-F9BC-4F3F-9F97-2F741DAAF73E}"/>
              </a:ext>
            </a:extLst>
          </p:cNvPr>
          <p:cNvSpPr txBox="1"/>
          <p:nvPr/>
        </p:nvSpPr>
        <p:spPr>
          <a:xfrm>
            <a:off x="639455" y="4935986"/>
            <a:ext cx="111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生前贈与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35FFA76-5BDF-4CA2-8C0C-D442E72B69F1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464222" y="4300778"/>
            <a:ext cx="0" cy="20846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501EDBE-6973-40B3-9CF3-E7C89341C673}"/>
              </a:ext>
            </a:extLst>
          </p:cNvPr>
          <p:cNvCxnSpPr>
            <a:cxnSpLocks/>
          </p:cNvCxnSpPr>
          <p:nvPr/>
        </p:nvCxnSpPr>
        <p:spPr>
          <a:xfrm>
            <a:off x="1509203" y="4500971"/>
            <a:ext cx="462526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A37BA76-C6C7-4E45-9CB5-D6367FC6B54C}"/>
              </a:ext>
            </a:extLst>
          </p:cNvPr>
          <p:cNvCxnSpPr>
            <a:cxnSpLocks/>
          </p:cNvCxnSpPr>
          <p:nvPr/>
        </p:nvCxnSpPr>
        <p:spPr>
          <a:xfrm>
            <a:off x="3755254" y="4308621"/>
            <a:ext cx="0" cy="20846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B518570-64DA-4DFA-AFB7-881515B98A9E}"/>
              </a:ext>
            </a:extLst>
          </p:cNvPr>
          <p:cNvCxnSpPr>
            <a:cxnSpLocks/>
          </p:cNvCxnSpPr>
          <p:nvPr/>
        </p:nvCxnSpPr>
        <p:spPr>
          <a:xfrm>
            <a:off x="5132770" y="4310100"/>
            <a:ext cx="0" cy="20846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CFC989B-6153-4115-A82E-B892E1A5A3CA}"/>
              </a:ext>
            </a:extLst>
          </p:cNvPr>
          <p:cNvSpPr/>
          <p:nvPr/>
        </p:nvSpPr>
        <p:spPr>
          <a:xfrm>
            <a:off x="6134468" y="3816039"/>
            <a:ext cx="1056443" cy="697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遺産総額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b="1" dirty="0">
                <a:solidFill>
                  <a:schemeClr val="tx1"/>
                </a:solidFill>
              </a:rPr>
              <a:t>6,000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万円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5F9B6A-8DA1-47B2-B1DF-341D6EC359B9}"/>
              </a:ext>
            </a:extLst>
          </p:cNvPr>
          <p:cNvSpPr txBox="1"/>
          <p:nvPr/>
        </p:nvSpPr>
        <p:spPr>
          <a:xfrm>
            <a:off x="1429305" y="5486394"/>
            <a:ext cx="75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妻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677656A-2DAE-466D-BFF4-FAFB1A1B84E9}"/>
              </a:ext>
            </a:extLst>
          </p:cNvPr>
          <p:cNvSpPr txBox="1"/>
          <p:nvPr/>
        </p:nvSpPr>
        <p:spPr>
          <a:xfrm>
            <a:off x="1954568" y="3268451"/>
            <a:ext cx="116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被相続人</a:t>
            </a:r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16F6CE9C-0A9E-4DC7-B85B-5697D0E8F678}"/>
              </a:ext>
            </a:extLst>
          </p:cNvPr>
          <p:cNvSpPr/>
          <p:nvPr/>
        </p:nvSpPr>
        <p:spPr>
          <a:xfrm>
            <a:off x="6429110" y="3056132"/>
            <a:ext cx="1236501" cy="472780"/>
          </a:xfrm>
          <a:prstGeom prst="wedgeRoundRectCallout">
            <a:avLst>
              <a:gd name="adj1" fmla="val -31755"/>
              <a:gd name="adj2" fmla="val 11432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生前贈与額は含まない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54FE7A8-3860-4BF6-9793-8FA2BFB57001}"/>
              </a:ext>
            </a:extLst>
          </p:cNvPr>
          <p:cNvCxnSpPr/>
          <p:nvPr/>
        </p:nvCxnSpPr>
        <p:spPr>
          <a:xfrm>
            <a:off x="7489067" y="4407434"/>
            <a:ext cx="8878" cy="11659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850384E-2D4F-48D5-8AE1-DE08351B65F7}"/>
              </a:ext>
            </a:extLst>
          </p:cNvPr>
          <p:cNvCxnSpPr/>
          <p:nvPr/>
        </p:nvCxnSpPr>
        <p:spPr>
          <a:xfrm>
            <a:off x="7480190" y="4407434"/>
            <a:ext cx="3410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BBBC23E-0EB0-43CF-A927-642000F9B94A}"/>
              </a:ext>
            </a:extLst>
          </p:cNvPr>
          <p:cNvCxnSpPr/>
          <p:nvPr/>
        </p:nvCxnSpPr>
        <p:spPr>
          <a:xfrm>
            <a:off x="7490544" y="5563012"/>
            <a:ext cx="3410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矢印: 山形 30">
            <a:extLst>
              <a:ext uri="{FF2B5EF4-FFF2-40B4-BE49-F238E27FC236}">
                <a16:creationId xmlns:a16="http://schemas.microsoft.com/office/drawing/2014/main" id="{D567BE21-4056-44FD-9113-3E81E5853C7B}"/>
              </a:ext>
            </a:extLst>
          </p:cNvPr>
          <p:cNvSpPr/>
          <p:nvPr/>
        </p:nvSpPr>
        <p:spPr>
          <a:xfrm rot="8000210" flipV="1">
            <a:off x="2737151" y="4970881"/>
            <a:ext cx="1203438" cy="10116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C0F06AC-F022-4FA8-8E3E-E0ED2B35F4B1}"/>
              </a:ext>
            </a:extLst>
          </p:cNvPr>
          <p:cNvSpPr txBox="1"/>
          <p:nvPr/>
        </p:nvSpPr>
        <p:spPr>
          <a:xfrm>
            <a:off x="2605131" y="5606881"/>
            <a:ext cx="459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相続額：</a:t>
            </a:r>
            <a:r>
              <a:rPr kumimoji="1" lang="en-US" altLang="ja-JP" b="1" dirty="0"/>
              <a:t>3000</a:t>
            </a:r>
            <a:r>
              <a:rPr kumimoji="1" lang="ja-JP" altLang="en-US" b="1" dirty="0"/>
              <a:t>万円＋生前贈与額（</a:t>
            </a:r>
            <a:r>
              <a:rPr kumimoji="1" lang="en-US" altLang="ja-JP" b="1" dirty="0"/>
              <a:t>2000</a:t>
            </a:r>
            <a:r>
              <a:rPr kumimoji="1" lang="ja-JP" altLang="en-US" b="1" dirty="0"/>
              <a:t>万円）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9D2F19E2-2728-4907-B63B-4C9C89B50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58" y="3771649"/>
            <a:ext cx="925588" cy="92558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AE875DC-E579-4092-B307-969D8EA5FD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24" y="5079265"/>
            <a:ext cx="992790" cy="99279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F03B29D-8901-490A-BBCD-51A3F4E74877}"/>
              </a:ext>
            </a:extLst>
          </p:cNvPr>
          <p:cNvSpPr txBox="1"/>
          <p:nvPr/>
        </p:nvSpPr>
        <p:spPr>
          <a:xfrm>
            <a:off x="7778346" y="3495740"/>
            <a:ext cx="79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長男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3CDC7AE-9E85-4B6F-883F-9D32A492E291}"/>
              </a:ext>
            </a:extLst>
          </p:cNvPr>
          <p:cNvSpPr txBox="1"/>
          <p:nvPr/>
        </p:nvSpPr>
        <p:spPr>
          <a:xfrm>
            <a:off x="7824210" y="4811116"/>
            <a:ext cx="79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長女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38427A1-3473-4413-84D7-D9D322D21E40}"/>
              </a:ext>
            </a:extLst>
          </p:cNvPr>
          <p:cNvSpPr txBox="1"/>
          <p:nvPr/>
        </p:nvSpPr>
        <p:spPr>
          <a:xfrm>
            <a:off x="8487052" y="3978193"/>
            <a:ext cx="132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相続額</a:t>
            </a:r>
            <a:r>
              <a:rPr kumimoji="1" lang="en-US" altLang="ja-JP" b="1" dirty="0"/>
              <a:t>1,500</a:t>
            </a:r>
            <a:r>
              <a:rPr kumimoji="1" lang="ja-JP" altLang="en-US" b="1" dirty="0"/>
              <a:t>万円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C4E8A55-314B-4983-8BC0-F6DFDC245587}"/>
              </a:ext>
            </a:extLst>
          </p:cNvPr>
          <p:cNvSpPr txBox="1"/>
          <p:nvPr/>
        </p:nvSpPr>
        <p:spPr>
          <a:xfrm>
            <a:off x="8612818" y="5284692"/>
            <a:ext cx="132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相続額</a:t>
            </a:r>
            <a:r>
              <a:rPr kumimoji="1" lang="en-US" altLang="ja-JP" b="1" dirty="0"/>
              <a:t>1,500</a:t>
            </a:r>
            <a:r>
              <a:rPr kumimoji="1" lang="ja-JP" altLang="en-US" b="1" dirty="0"/>
              <a:t>万円</a:t>
            </a:r>
          </a:p>
        </p:txBody>
      </p:sp>
      <p:sp>
        <p:nvSpPr>
          <p:cNvPr id="39" name="矢印: 山形 38">
            <a:extLst>
              <a:ext uri="{FF2B5EF4-FFF2-40B4-BE49-F238E27FC236}">
                <a16:creationId xmlns:a16="http://schemas.microsoft.com/office/drawing/2014/main" id="{71B89914-FD2E-457A-A258-9B2546324322}"/>
              </a:ext>
            </a:extLst>
          </p:cNvPr>
          <p:cNvSpPr/>
          <p:nvPr/>
        </p:nvSpPr>
        <p:spPr>
          <a:xfrm rot="646876" flipV="1">
            <a:off x="5508357" y="4621653"/>
            <a:ext cx="1777588" cy="1237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CB5BDB0-8834-4F70-A882-6B44CA29E573}"/>
              </a:ext>
            </a:extLst>
          </p:cNvPr>
          <p:cNvSpPr txBox="1"/>
          <p:nvPr/>
        </p:nvSpPr>
        <p:spPr>
          <a:xfrm>
            <a:off x="3204839" y="5002894"/>
            <a:ext cx="73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相続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85E2FFA-DAED-43B2-9435-084A982A7AB2}"/>
              </a:ext>
            </a:extLst>
          </p:cNvPr>
          <p:cNvSpPr txBox="1"/>
          <p:nvPr/>
        </p:nvSpPr>
        <p:spPr>
          <a:xfrm>
            <a:off x="6926067" y="4471714"/>
            <a:ext cx="73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相続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00211E0D-F04C-4090-9FD9-BEAFB4E346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79" y="5025617"/>
            <a:ext cx="1070221" cy="107022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943EC3A-5F90-4AC3-89FA-D01FFBD4524C}"/>
              </a:ext>
            </a:extLst>
          </p:cNvPr>
          <p:cNvSpPr/>
          <p:nvPr/>
        </p:nvSpPr>
        <p:spPr>
          <a:xfrm>
            <a:off x="285604" y="6471082"/>
            <a:ext cx="93347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3D5DD719-1129-49CC-A525-CD3BFE0743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23" y="3294076"/>
            <a:ext cx="769057" cy="758991"/>
          </a:xfrm>
          <a:prstGeom prst="rect">
            <a:avLst/>
          </a:prstGeom>
        </p:spPr>
      </p:pic>
      <p:pic>
        <p:nvPicPr>
          <p:cNvPr id="4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581904D-C81C-4CFB-9310-7DE3341235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821836" y="234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1063</TotalTime>
  <Words>683</Words>
  <Application>Microsoft Office PowerPoint</Application>
  <PresentationFormat>A4 210 x 297 mm</PresentationFormat>
  <Paragraphs>90</Paragraphs>
  <Slides>5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113</cp:revision>
  <dcterms:created xsi:type="dcterms:W3CDTF">2020-03-09T01:01:48Z</dcterms:created>
  <dcterms:modified xsi:type="dcterms:W3CDTF">2020-11-16T01:59:44Z</dcterms:modified>
</cp:coreProperties>
</file>