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70" r:id="rId2"/>
    <p:sldId id="285" r:id="rId3"/>
    <p:sldId id="260" r:id="rId4"/>
    <p:sldId id="261" r:id="rId5"/>
    <p:sldId id="262" r:id="rId6"/>
    <p:sldId id="283" r:id="rId7"/>
    <p:sldId id="263" r:id="rId8"/>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ugamura-m@outlook.jp" initials="t" lastIdx="1" clrIdx="0">
    <p:extLst>
      <p:ext uri="{19B8F6BF-5375-455C-9EA6-DF929625EA0E}">
        <p15:presenceInfo xmlns:p15="http://schemas.microsoft.com/office/powerpoint/2012/main" userId="cbf932051ab9ef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95" autoAdjust="0"/>
    <p:restoredTop sz="94660"/>
  </p:normalViewPr>
  <p:slideViewPr>
    <p:cSldViewPr snapToGrid="0">
      <p:cViewPr varScale="1">
        <p:scale>
          <a:sx n="86" d="100"/>
          <a:sy n="86" d="100"/>
        </p:scale>
        <p:origin x="160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EA5E981-0152-4D2D-A86F-AF0977DCD207}" type="datetimeFigureOut">
              <a:rPr kumimoji="1" lang="ja-JP" altLang="en-US" smtClean="0"/>
              <a:t>2020/8/19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52AA756-D02B-440E-81AA-95E55A4F2A7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6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EA5E981-0152-4D2D-A86F-AF0977DCD207}" type="datetimeFigureOut">
              <a:rPr kumimoji="1" lang="ja-JP" altLang="en-US" smtClean="0"/>
              <a:t>2020/8/19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52AA756-D02B-440E-81AA-95E55A4F2A76}" type="slidenum">
              <a:rPr kumimoji="1" lang="ja-JP" altLang="en-US" smtClean="0"/>
              <a:t>‹#›</a:t>
            </a:fld>
            <a:endParaRPr kumimoji="1" lang="ja-JP" altLang="en-US"/>
          </a:p>
        </p:txBody>
      </p:sp>
    </p:spTree>
    <p:extLst>
      <p:ext uri="{BB962C8B-B14F-4D97-AF65-F5344CB8AC3E}">
        <p14:creationId xmlns:p14="http://schemas.microsoft.com/office/powerpoint/2010/main" val="1502550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EA5E981-0152-4D2D-A86F-AF0977DCD207}" type="datetimeFigureOut">
              <a:rPr kumimoji="1" lang="ja-JP" altLang="en-US" smtClean="0"/>
              <a:t>2020/8/19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52AA756-D02B-440E-81AA-95E55A4F2A76}" type="slidenum">
              <a:rPr kumimoji="1" lang="ja-JP" altLang="en-US" smtClean="0"/>
              <a:t>‹#›</a:t>
            </a:fld>
            <a:endParaRPr kumimoji="1" lang="ja-JP" altLang="en-US"/>
          </a:p>
        </p:txBody>
      </p:sp>
    </p:spTree>
    <p:extLst>
      <p:ext uri="{BB962C8B-B14F-4D97-AF65-F5344CB8AC3E}">
        <p14:creationId xmlns:p14="http://schemas.microsoft.com/office/powerpoint/2010/main" val="333008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EA5E981-0152-4D2D-A86F-AF0977DCD207}" type="datetimeFigureOut">
              <a:rPr kumimoji="1" lang="ja-JP" altLang="en-US" smtClean="0"/>
              <a:t>2020/8/19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52AA756-D02B-440E-81AA-95E55A4F2A76}" type="slidenum">
              <a:rPr kumimoji="1" lang="ja-JP" altLang="en-US" smtClean="0"/>
              <a:t>‹#›</a:t>
            </a:fld>
            <a:endParaRPr kumimoji="1" lang="ja-JP" altLang="en-US"/>
          </a:p>
        </p:txBody>
      </p:sp>
    </p:spTree>
    <p:extLst>
      <p:ext uri="{BB962C8B-B14F-4D97-AF65-F5344CB8AC3E}">
        <p14:creationId xmlns:p14="http://schemas.microsoft.com/office/powerpoint/2010/main" val="33810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EA5E981-0152-4D2D-A86F-AF0977DCD207}" type="datetimeFigureOut">
              <a:rPr kumimoji="1" lang="ja-JP" altLang="en-US" smtClean="0"/>
              <a:t>2020/8/19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52AA756-D02B-440E-81AA-95E55A4F2A7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18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EA5E981-0152-4D2D-A86F-AF0977DCD207}" type="datetimeFigureOut">
              <a:rPr kumimoji="1" lang="ja-JP" altLang="en-US" smtClean="0"/>
              <a:t>2020/8/19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52AA756-D02B-440E-81AA-95E55A4F2A76}" type="slidenum">
              <a:rPr kumimoji="1" lang="ja-JP" altLang="en-US" smtClean="0"/>
              <a:t>‹#›</a:t>
            </a:fld>
            <a:endParaRPr kumimoji="1" lang="ja-JP" altLang="en-US"/>
          </a:p>
        </p:txBody>
      </p:sp>
    </p:spTree>
    <p:extLst>
      <p:ext uri="{BB962C8B-B14F-4D97-AF65-F5344CB8AC3E}">
        <p14:creationId xmlns:p14="http://schemas.microsoft.com/office/powerpoint/2010/main" val="2254076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EA5E981-0152-4D2D-A86F-AF0977DCD207}" type="datetimeFigureOut">
              <a:rPr kumimoji="1" lang="ja-JP" altLang="en-US" smtClean="0"/>
              <a:t>2020/8/19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52AA756-D02B-440E-81AA-95E55A4F2A76}" type="slidenum">
              <a:rPr kumimoji="1" lang="ja-JP" altLang="en-US" smtClean="0"/>
              <a:t>‹#›</a:t>
            </a:fld>
            <a:endParaRPr kumimoji="1" lang="ja-JP" altLang="en-US"/>
          </a:p>
        </p:txBody>
      </p:sp>
    </p:spTree>
    <p:extLst>
      <p:ext uri="{BB962C8B-B14F-4D97-AF65-F5344CB8AC3E}">
        <p14:creationId xmlns:p14="http://schemas.microsoft.com/office/powerpoint/2010/main" val="2861558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EA5E981-0152-4D2D-A86F-AF0977DCD207}" type="datetimeFigureOut">
              <a:rPr kumimoji="1" lang="ja-JP" altLang="en-US" smtClean="0"/>
              <a:t>2020/8/19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52AA756-D02B-440E-81AA-95E55A4F2A76}" type="slidenum">
              <a:rPr kumimoji="1" lang="ja-JP" altLang="en-US" smtClean="0"/>
              <a:t>‹#›</a:t>
            </a:fld>
            <a:endParaRPr kumimoji="1" lang="ja-JP" altLang="en-US"/>
          </a:p>
        </p:txBody>
      </p:sp>
    </p:spTree>
    <p:extLst>
      <p:ext uri="{BB962C8B-B14F-4D97-AF65-F5344CB8AC3E}">
        <p14:creationId xmlns:p14="http://schemas.microsoft.com/office/powerpoint/2010/main" val="2913176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EA5E981-0152-4D2D-A86F-AF0977DCD207}" type="datetimeFigureOut">
              <a:rPr kumimoji="1" lang="ja-JP" altLang="en-US" smtClean="0"/>
              <a:t>2020/8/19</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952AA756-D02B-440E-81AA-95E55A4F2A76}" type="slidenum">
              <a:rPr kumimoji="1" lang="ja-JP" altLang="en-US" smtClean="0"/>
              <a:t>‹#›</a:t>
            </a:fld>
            <a:endParaRPr kumimoji="1" lang="ja-JP" altLang="en-US"/>
          </a:p>
        </p:txBody>
      </p:sp>
    </p:spTree>
    <p:extLst>
      <p:ext uri="{BB962C8B-B14F-4D97-AF65-F5344CB8AC3E}">
        <p14:creationId xmlns:p14="http://schemas.microsoft.com/office/powerpoint/2010/main" val="174268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5EA5E981-0152-4D2D-A86F-AF0977DCD207}" type="datetimeFigureOut">
              <a:rPr kumimoji="1" lang="ja-JP" altLang="en-US" smtClean="0"/>
              <a:t>2020/8/19</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2AA756-D02B-440E-81AA-95E55A4F2A76}" type="slidenum">
              <a:rPr kumimoji="1" lang="ja-JP" altLang="en-US" smtClean="0"/>
              <a:t>‹#›</a:t>
            </a:fld>
            <a:endParaRPr kumimoji="1" lang="ja-JP" altLang="en-US"/>
          </a:p>
        </p:txBody>
      </p:sp>
    </p:spTree>
    <p:extLst>
      <p:ext uri="{BB962C8B-B14F-4D97-AF65-F5344CB8AC3E}">
        <p14:creationId xmlns:p14="http://schemas.microsoft.com/office/powerpoint/2010/main" val="3187874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EA5E981-0152-4D2D-A86F-AF0977DCD207}" type="datetimeFigureOut">
              <a:rPr kumimoji="1" lang="ja-JP" altLang="en-US" smtClean="0"/>
              <a:t>2020/8/19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52AA756-D02B-440E-81AA-95E55A4F2A76}" type="slidenum">
              <a:rPr kumimoji="1" lang="ja-JP" altLang="en-US" smtClean="0"/>
              <a:t>‹#›</a:t>
            </a:fld>
            <a:endParaRPr kumimoji="1" lang="ja-JP" altLang="en-US"/>
          </a:p>
        </p:txBody>
      </p:sp>
    </p:spTree>
    <p:extLst>
      <p:ext uri="{BB962C8B-B14F-4D97-AF65-F5344CB8AC3E}">
        <p14:creationId xmlns:p14="http://schemas.microsoft.com/office/powerpoint/2010/main" val="4056829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5EA5E981-0152-4D2D-A86F-AF0977DCD207}" type="datetimeFigureOut">
              <a:rPr kumimoji="1" lang="ja-JP" altLang="en-US" smtClean="0"/>
              <a:t>2020/8/19</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952AA756-D02B-440E-81AA-95E55A4F2A76}"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3797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FF42FC3-DF0C-4C91-9173-70DEC677C93B}"/>
              </a:ext>
            </a:extLst>
          </p:cNvPr>
          <p:cNvSpPr/>
          <p:nvPr/>
        </p:nvSpPr>
        <p:spPr>
          <a:xfrm>
            <a:off x="35746" y="1770980"/>
            <a:ext cx="9870254" cy="2862322"/>
          </a:xfrm>
          <a:prstGeom prst="rect">
            <a:avLst/>
          </a:prstGeom>
          <a:noFill/>
        </p:spPr>
        <p:txBody>
          <a:bodyPr wrap="square" lIns="91440" tIns="45720" rIns="91440" bIns="45720">
            <a:spAutoFit/>
          </a:bodyPr>
          <a:lstStyle/>
          <a:p>
            <a:pPr algn="ctr"/>
            <a:r>
              <a:rPr lang="ja-JP" altLang="en-US" sz="60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残された配偶者の</a:t>
            </a:r>
            <a:endParaRPr lang="en-US" altLang="ja-JP" sz="60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endParaRPr>
          </a:p>
          <a:p>
            <a:pPr algn="ctr"/>
            <a:endParaRPr lang="en-US" altLang="ja-JP" sz="60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60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生活への配慮の観点から</a:t>
            </a:r>
          </a:p>
        </p:txBody>
      </p:sp>
      <p:sp>
        <p:nvSpPr>
          <p:cNvPr id="4" name="正方形/長方形 3">
            <a:extLst>
              <a:ext uri="{FF2B5EF4-FFF2-40B4-BE49-F238E27FC236}">
                <a16:creationId xmlns:a16="http://schemas.microsoft.com/office/drawing/2014/main" id="{8805EDC0-4FB9-4937-9AAB-C873DAF8A32C}"/>
              </a:ext>
            </a:extLst>
          </p:cNvPr>
          <p:cNvSpPr/>
          <p:nvPr/>
        </p:nvSpPr>
        <p:spPr>
          <a:xfrm>
            <a:off x="285604" y="6479959"/>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5CE24245-311C-46E7-AB91-DF6BCB9939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2379" y="2095558"/>
            <a:ext cx="487363" cy="487363"/>
          </a:xfrm>
          <a:prstGeom prst="rect">
            <a:avLst/>
          </a:prstGeom>
        </p:spPr>
      </p:pic>
    </p:spTree>
    <p:extLst>
      <p:ext uri="{BB962C8B-B14F-4D97-AF65-F5344CB8AC3E}">
        <p14:creationId xmlns:p14="http://schemas.microsoft.com/office/powerpoint/2010/main" val="9341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43247A4-21F9-4EAE-BCAB-FB942EDCC6EC}"/>
              </a:ext>
            </a:extLst>
          </p:cNvPr>
          <p:cNvSpPr/>
          <p:nvPr/>
        </p:nvSpPr>
        <p:spPr>
          <a:xfrm>
            <a:off x="197135" y="2230488"/>
            <a:ext cx="9187130" cy="2585323"/>
          </a:xfrm>
          <a:prstGeom prst="rect">
            <a:avLst/>
          </a:prstGeom>
          <a:noFill/>
        </p:spPr>
        <p:txBody>
          <a:bodyPr wrap="none" lIns="91440" tIns="45720" rIns="91440" bIns="45720">
            <a:spAutoFit/>
          </a:bodyPr>
          <a:lstStyle/>
          <a:p>
            <a:pPr algn="ctr"/>
            <a:r>
              <a:rPr kumimoji="1" lang="ja-JP" altLang="en-US" sz="54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１．配偶者居住権の新設</a:t>
            </a:r>
            <a:endParaRPr kumimoji="1" lang="en-US" altLang="ja-JP" sz="54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sz="54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（民</a:t>
            </a:r>
            <a:r>
              <a:rPr kumimoji="1" lang="en-US" altLang="ja-JP" sz="54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1028</a:t>
            </a:r>
            <a:r>
              <a:rPr kumimoji="1" lang="ja-JP" altLang="en-US" sz="54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条：</a:t>
            </a:r>
            <a:r>
              <a:rPr kumimoji="1" lang="en-US" altLang="ja-JP" sz="54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2020.4.1</a:t>
            </a:r>
            <a:r>
              <a:rPr kumimoji="1" lang="ja-JP" altLang="en-US" sz="54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施行）</a:t>
            </a:r>
            <a:endParaRPr kumimoji="1" lang="en-US" altLang="ja-JP" sz="54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endParaRPr>
          </a:p>
          <a:p>
            <a:pPr algn="ctr"/>
            <a:endParaRPr lang="ja-JP" altLang="en-US" sz="5400" b="1" dirty="0">
              <a:ln w="22225">
                <a:solidFill>
                  <a:schemeClr val="accent2"/>
                </a:solidFill>
                <a:prstDash val="solid"/>
              </a:ln>
              <a:solidFill>
                <a:schemeClr val="accent2">
                  <a:lumMod val="40000"/>
                  <a:lumOff val="60000"/>
                </a:schemeClr>
              </a:solidFill>
            </a:endParaRPr>
          </a:p>
        </p:txBody>
      </p:sp>
      <p:sp>
        <p:nvSpPr>
          <p:cNvPr id="2" name="正方形/長方形 1">
            <a:extLst>
              <a:ext uri="{FF2B5EF4-FFF2-40B4-BE49-F238E27FC236}">
                <a16:creationId xmlns:a16="http://schemas.microsoft.com/office/drawing/2014/main" id="{9280F656-BE1C-4AED-A6C1-C159B6B2697E}"/>
              </a:ext>
            </a:extLst>
          </p:cNvPr>
          <p:cNvSpPr/>
          <p:nvPr/>
        </p:nvSpPr>
        <p:spPr>
          <a:xfrm>
            <a:off x="285604" y="6479959"/>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D4098687-463D-4BA3-88A1-5CAB45B9CF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8758" y="2436380"/>
            <a:ext cx="487363" cy="487363"/>
          </a:xfrm>
          <a:prstGeom prst="rect">
            <a:avLst/>
          </a:prstGeom>
        </p:spPr>
      </p:pic>
    </p:spTree>
    <p:extLst>
      <p:ext uri="{BB962C8B-B14F-4D97-AF65-F5344CB8AC3E}">
        <p14:creationId xmlns:p14="http://schemas.microsoft.com/office/powerpoint/2010/main" val="8047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D239B5C-ECC3-4657-B4F4-88130513438E}"/>
              </a:ext>
            </a:extLst>
          </p:cNvPr>
          <p:cNvSpPr txBox="1"/>
          <p:nvPr/>
        </p:nvSpPr>
        <p:spPr>
          <a:xfrm>
            <a:off x="163497" y="79895"/>
            <a:ext cx="9579006" cy="6463308"/>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１．配偶者居住権の新設（民</a:t>
            </a:r>
            <a:r>
              <a:rPr kumimoji="1" lang="en-US" altLang="ja-JP" sz="2800" b="1" dirty="0">
                <a:latin typeface="UD デジタル 教科書体 N-R" panose="02020400000000000000" pitchFamily="17" charset="-128"/>
                <a:ea typeface="UD デジタル 教科書体 N-R" panose="02020400000000000000" pitchFamily="17" charset="-128"/>
              </a:rPr>
              <a:t>1028</a:t>
            </a:r>
            <a:r>
              <a:rPr kumimoji="1" lang="ja-JP" altLang="en-US" sz="2800" b="1" dirty="0">
                <a:latin typeface="UD デジタル 教科書体 N-R" panose="02020400000000000000" pitchFamily="17" charset="-128"/>
                <a:ea typeface="UD デジタル 教科書体 N-R" panose="02020400000000000000" pitchFamily="17" charset="-128"/>
              </a:rPr>
              <a:t>条：</a:t>
            </a:r>
            <a:r>
              <a:rPr kumimoji="1" lang="en-US" altLang="ja-JP" sz="2800" b="1" dirty="0">
                <a:latin typeface="UD デジタル 教科書体 N-R" panose="02020400000000000000" pitchFamily="17" charset="-128"/>
                <a:ea typeface="UD デジタル 教科書体 N-R" panose="02020400000000000000" pitchFamily="17" charset="-128"/>
              </a:rPr>
              <a:t>2020.4.1</a:t>
            </a:r>
            <a:r>
              <a:rPr kumimoji="1" lang="ja-JP" altLang="en-US" sz="2800" b="1" dirty="0">
                <a:latin typeface="UD デジタル 教科書体 N-R" panose="02020400000000000000" pitchFamily="17" charset="-128"/>
                <a:ea typeface="UD デジタル 教科書体 N-R" panose="02020400000000000000" pitchFamily="17" charset="-128"/>
              </a:rPr>
              <a:t>施行）</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配偶者が相続開始時に被相続人所有の建物に居住していた場合に、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配偶者は遺産分割において居住権を取得することにより、終身又は一定期間、その建物に無償で居住することができるようになります。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被相続人が贈与によって配偶者に配偶者居住権を取得させることもできます。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a:t>
            </a:r>
            <a:r>
              <a:rPr kumimoji="1" lang="en-US" altLang="ja-JP" sz="2600" b="1" dirty="0">
                <a:latin typeface="UD デジタル 教科書体 N-R" panose="02020400000000000000" pitchFamily="17" charset="-128"/>
                <a:ea typeface="UD デジタル 教科書体 N-R" panose="02020400000000000000" pitchFamily="17" charset="-128"/>
              </a:rPr>
              <a:t>1</a:t>
            </a:r>
            <a:r>
              <a:rPr kumimoji="1" lang="ja-JP" altLang="en-US" sz="2600" b="1" dirty="0">
                <a:latin typeface="UD デジタル 教科書体 N-R" panose="02020400000000000000" pitchFamily="17" charset="-128"/>
                <a:ea typeface="UD デジタル 教科書体 N-R" panose="02020400000000000000" pitchFamily="17" charset="-128"/>
              </a:rPr>
              <a:t>）配偶者居住権の成立要件と内容</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被相続人の財産である建物</a:t>
            </a:r>
            <a:r>
              <a:rPr kumimoji="1" lang="ja-JP" altLang="en-US" sz="2400" b="1" dirty="0">
                <a:latin typeface="UD デジタル 教科書体 N-R" panose="02020400000000000000" pitchFamily="17" charset="-128"/>
                <a:ea typeface="UD デジタル 教科書体 N-R" panose="02020400000000000000" pitchFamily="17" charset="-128"/>
              </a:rPr>
              <a:t>に、</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相続開始の時に居住</a:t>
            </a:r>
            <a:r>
              <a:rPr kumimoji="1" lang="ja-JP" altLang="en-US" sz="2400" b="1" dirty="0">
                <a:latin typeface="UD デジタル 教科書体 N-R" panose="02020400000000000000" pitchFamily="17" charset="-128"/>
                <a:ea typeface="UD デジタル 教科書体 N-R" panose="02020400000000000000" pitchFamily="17" charset="-128"/>
              </a:rPr>
              <a:t>している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ことを前提として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遺産分割により、配偶者居住権を取得するものとされたとき</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配偶者居住権が遺贈の目的とされたとき</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配偶者に配偶者居住権を取得させる旨の死因贈与契約がある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とき</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E29490EB-F7DD-4529-9F63-3086F58E228B}"/>
              </a:ext>
            </a:extLst>
          </p:cNvPr>
          <p:cNvSpPr/>
          <p:nvPr/>
        </p:nvSpPr>
        <p:spPr>
          <a:xfrm>
            <a:off x="285604" y="6479959"/>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6F56A8DD-4A6D-4EDE-AAE8-2F8ED17E4A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03476" y="90991"/>
            <a:ext cx="487363" cy="487363"/>
          </a:xfrm>
          <a:prstGeom prst="rect">
            <a:avLst/>
          </a:prstGeom>
        </p:spPr>
      </p:pic>
    </p:spTree>
    <p:extLst>
      <p:ext uri="{BB962C8B-B14F-4D97-AF65-F5344CB8AC3E}">
        <p14:creationId xmlns:p14="http://schemas.microsoft.com/office/powerpoint/2010/main" val="90303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C6A34E2-898F-43F4-9745-1D875E366E1F}"/>
              </a:ext>
            </a:extLst>
          </p:cNvPr>
          <p:cNvSpPr txBox="1"/>
          <p:nvPr/>
        </p:nvSpPr>
        <p:spPr>
          <a:xfrm>
            <a:off x="266329" y="62138"/>
            <a:ext cx="9436964" cy="2369880"/>
          </a:xfrm>
          <a:prstGeom prst="rect">
            <a:avLst/>
          </a:prstGeom>
          <a:noFill/>
        </p:spPr>
        <p:txBody>
          <a:bodyPr wrap="square" rtlCol="0">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a:t>
            </a:r>
            <a:r>
              <a:rPr kumimoji="1" lang="en-US" altLang="ja-JP" sz="2600" b="1" dirty="0">
                <a:latin typeface="UD デジタル 教科書体 N-R" panose="02020400000000000000" pitchFamily="17" charset="-128"/>
                <a:ea typeface="UD デジタル 教科書体 N-R" panose="02020400000000000000" pitchFamily="17" charset="-128"/>
              </a:rPr>
              <a:t>2</a:t>
            </a:r>
            <a:r>
              <a:rPr kumimoji="1" lang="ja-JP" altLang="en-US" sz="2600" b="1" dirty="0">
                <a:latin typeface="UD デジタル 教科書体 N-R" panose="02020400000000000000" pitchFamily="17" charset="-128"/>
                <a:ea typeface="UD デジタル 教科書体 N-R" panose="02020400000000000000" pitchFamily="17" charset="-128"/>
              </a:rPr>
              <a:t>）改正前と改正後の事例での比較</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u="sng" dirty="0">
                <a:latin typeface="UD デジタル 教科書体 N-R" panose="02020400000000000000" pitchFamily="17" charset="-128"/>
                <a:ea typeface="UD デジタル 教科書体 N-R" panose="02020400000000000000" pitchFamily="17" charset="-128"/>
              </a:rPr>
              <a:t>　①　改正前（旧規定）</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配偶者が居住建物を取得する場合には、他の財産を受け取</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り分が少なくなってしまう。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事例</a:t>
            </a:r>
            <a:r>
              <a:rPr kumimoji="1" lang="en-US" altLang="ja-JP" sz="2400" b="1" dirty="0">
                <a:latin typeface="UD デジタル 教科書体 N-R" panose="02020400000000000000" pitchFamily="17" charset="-128"/>
                <a:ea typeface="UD デジタル 教科書体 N-R" panose="02020400000000000000" pitchFamily="17" charset="-128"/>
              </a:rPr>
              <a:t>】</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graphicFrame>
        <p:nvGraphicFramePr>
          <p:cNvPr id="4" name="表 4">
            <a:extLst>
              <a:ext uri="{FF2B5EF4-FFF2-40B4-BE49-F238E27FC236}">
                <a16:creationId xmlns:a16="http://schemas.microsoft.com/office/drawing/2014/main" id="{B7E1B496-D179-482F-8397-35B1C3FD216C}"/>
              </a:ext>
            </a:extLst>
          </p:cNvPr>
          <p:cNvGraphicFramePr>
            <a:graphicFrameLocks noGrp="1"/>
          </p:cNvGraphicFramePr>
          <p:nvPr>
            <p:extLst>
              <p:ext uri="{D42A27DB-BD31-4B8C-83A1-F6EECF244321}">
                <p14:modId xmlns:p14="http://schemas.microsoft.com/office/powerpoint/2010/main" val="2536082890"/>
              </p:ext>
            </p:extLst>
          </p:nvPr>
        </p:nvGraphicFramePr>
        <p:xfrm>
          <a:off x="1439160" y="1996964"/>
          <a:ext cx="3524682" cy="1263360"/>
        </p:xfrm>
        <a:graphic>
          <a:graphicData uri="http://schemas.openxmlformats.org/drawingml/2006/table">
            <a:tbl>
              <a:tblPr firstRow="1" bandRow="1">
                <a:tableStyleId>{5940675A-B579-460E-94D1-54222C63F5DA}</a:tableStyleId>
              </a:tblPr>
              <a:tblGrid>
                <a:gridCol w="1074446">
                  <a:extLst>
                    <a:ext uri="{9D8B030D-6E8A-4147-A177-3AD203B41FA5}">
                      <a16:colId xmlns:a16="http://schemas.microsoft.com/office/drawing/2014/main" val="1038566177"/>
                    </a:ext>
                  </a:extLst>
                </a:gridCol>
                <a:gridCol w="896644">
                  <a:extLst>
                    <a:ext uri="{9D8B030D-6E8A-4147-A177-3AD203B41FA5}">
                      <a16:colId xmlns:a16="http://schemas.microsoft.com/office/drawing/2014/main" val="3542898688"/>
                    </a:ext>
                  </a:extLst>
                </a:gridCol>
                <a:gridCol w="1553592">
                  <a:extLst>
                    <a:ext uri="{9D8B030D-6E8A-4147-A177-3AD203B41FA5}">
                      <a16:colId xmlns:a16="http://schemas.microsoft.com/office/drawing/2014/main" val="407534013"/>
                    </a:ext>
                  </a:extLst>
                </a:gridCol>
              </a:tblGrid>
              <a:tr h="170863">
                <a:tc rowSpan="2" gridSpan="2">
                  <a:txBody>
                    <a:bodyPr/>
                    <a:lstStyle/>
                    <a:p>
                      <a:r>
                        <a:rPr kumimoji="1" lang="ja-JP" altLang="en-US" sz="1600" b="1" dirty="0"/>
                        <a:t>相　続　人</a:t>
                      </a:r>
                    </a:p>
                  </a:txBody>
                  <a:tcPr marT="36000" marB="36000" anchor="ctr"/>
                </a:tc>
                <a:tc rowSpan="2" hMerge="1">
                  <a:txBody>
                    <a:bodyPr/>
                    <a:lstStyle/>
                    <a:p>
                      <a:endParaRPr kumimoji="1" lang="ja-JP" altLang="en-US" dirty="0"/>
                    </a:p>
                  </a:txBody>
                  <a:tcPr/>
                </a:tc>
                <a:tc>
                  <a:txBody>
                    <a:bodyPr/>
                    <a:lstStyle/>
                    <a:p>
                      <a:r>
                        <a:rPr kumimoji="1" lang="ja-JP" altLang="en-US" sz="1600" b="1" dirty="0"/>
                        <a:t>妻</a:t>
                      </a:r>
                    </a:p>
                  </a:txBody>
                  <a:tcPr marT="36000" marB="36000"/>
                </a:tc>
                <a:extLst>
                  <a:ext uri="{0D108BD9-81ED-4DB2-BD59-A6C34878D82A}">
                    <a16:rowId xmlns:a16="http://schemas.microsoft.com/office/drawing/2014/main" val="1025183009"/>
                  </a:ext>
                </a:extLst>
              </a:tr>
              <a:tr h="170863">
                <a:tc gridSpan="2" vMerge="1">
                  <a:txBody>
                    <a:bodyPr/>
                    <a:lstStyle/>
                    <a:p>
                      <a:endParaRPr kumimoji="1" lang="ja-JP" altLang="en-US" dirty="0"/>
                    </a:p>
                  </a:txBody>
                  <a:tcPr anchor="ctr"/>
                </a:tc>
                <a:tc hMerge="1" vMerge="1">
                  <a:txBody>
                    <a:bodyPr/>
                    <a:lstStyle/>
                    <a:p>
                      <a:endParaRPr kumimoji="1" lang="ja-JP" altLang="en-US"/>
                    </a:p>
                  </a:txBody>
                  <a:tcPr/>
                </a:tc>
                <a:tc>
                  <a:txBody>
                    <a:bodyPr/>
                    <a:lstStyle/>
                    <a:p>
                      <a:r>
                        <a:rPr kumimoji="1" lang="ja-JP" altLang="en-US" sz="1600" b="1" dirty="0"/>
                        <a:t>子</a:t>
                      </a:r>
                    </a:p>
                  </a:txBody>
                  <a:tcPr marT="36000" marB="36000"/>
                </a:tc>
                <a:extLst>
                  <a:ext uri="{0D108BD9-81ED-4DB2-BD59-A6C34878D82A}">
                    <a16:rowId xmlns:a16="http://schemas.microsoft.com/office/drawing/2014/main" val="1346435414"/>
                  </a:ext>
                </a:extLst>
              </a:tr>
              <a:tr h="170863">
                <a:tc rowSpan="2">
                  <a:txBody>
                    <a:bodyPr/>
                    <a:lstStyle/>
                    <a:p>
                      <a:r>
                        <a:rPr kumimoji="1" lang="ja-JP" altLang="en-US" sz="1600" b="1" dirty="0"/>
                        <a:t>相続財産</a:t>
                      </a:r>
                    </a:p>
                  </a:txBody>
                  <a:tcPr marT="36000" marB="36000" anchor="ctr"/>
                </a:tc>
                <a:tc>
                  <a:txBody>
                    <a:bodyPr/>
                    <a:lstStyle/>
                    <a:p>
                      <a:r>
                        <a:rPr kumimoji="1" lang="ja-JP" altLang="en-US" sz="1600" b="1" dirty="0"/>
                        <a:t>自宅</a:t>
                      </a:r>
                    </a:p>
                  </a:txBody>
                  <a:tcPr marT="36000" marB="36000"/>
                </a:tc>
                <a:tc>
                  <a:txBody>
                    <a:bodyPr/>
                    <a:lstStyle/>
                    <a:p>
                      <a:r>
                        <a:rPr kumimoji="1" lang="en-US" altLang="ja-JP" sz="1600" b="1" dirty="0"/>
                        <a:t>2,000</a:t>
                      </a:r>
                      <a:r>
                        <a:rPr kumimoji="1" lang="ja-JP" altLang="en-US" sz="1600" b="1" dirty="0"/>
                        <a:t>万円</a:t>
                      </a:r>
                    </a:p>
                  </a:txBody>
                  <a:tcPr marT="36000" marB="36000"/>
                </a:tc>
                <a:extLst>
                  <a:ext uri="{0D108BD9-81ED-4DB2-BD59-A6C34878D82A}">
                    <a16:rowId xmlns:a16="http://schemas.microsoft.com/office/drawing/2014/main" val="3876440668"/>
                  </a:ext>
                </a:extLst>
              </a:tr>
              <a:tr h="170863">
                <a:tc vMerge="1">
                  <a:txBody>
                    <a:bodyPr/>
                    <a:lstStyle/>
                    <a:p>
                      <a:endParaRPr kumimoji="1" lang="ja-JP" altLang="en-US" dirty="0"/>
                    </a:p>
                  </a:txBody>
                  <a:tcPr/>
                </a:tc>
                <a:tc>
                  <a:txBody>
                    <a:bodyPr/>
                    <a:lstStyle/>
                    <a:p>
                      <a:r>
                        <a:rPr kumimoji="1" lang="ja-JP" altLang="en-US" sz="1600" b="1" dirty="0"/>
                        <a:t>預貯金</a:t>
                      </a:r>
                    </a:p>
                  </a:txBody>
                  <a:tcPr marT="36000" marB="36000"/>
                </a:tc>
                <a:tc>
                  <a:txBody>
                    <a:bodyPr/>
                    <a:lstStyle/>
                    <a:p>
                      <a:r>
                        <a:rPr kumimoji="1" lang="en-US" altLang="ja-JP" sz="1600" b="1" dirty="0"/>
                        <a:t>3,000</a:t>
                      </a:r>
                      <a:r>
                        <a:rPr kumimoji="1" lang="ja-JP" altLang="en-US" sz="1600" b="1" dirty="0"/>
                        <a:t>万円</a:t>
                      </a:r>
                    </a:p>
                  </a:txBody>
                  <a:tcPr marT="36000" marB="36000"/>
                </a:tc>
                <a:extLst>
                  <a:ext uri="{0D108BD9-81ED-4DB2-BD59-A6C34878D82A}">
                    <a16:rowId xmlns:a16="http://schemas.microsoft.com/office/drawing/2014/main" val="658160131"/>
                  </a:ext>
                </a:extLst>
              </a:tr>
            </a:tbl>
          </a:graphicData>
        </a:graphic>
      </p:graphicFrame>
      <p:sp>
        <p:nvSpPr>
          <p:cNvPr id="6" name="テキスト ボックス 5">
            <a:extLst>
              <a:ext uri="{FF2B5EF4-FFF2-40B4-BE49-F238E27FC236}">
                <a16:creationId xmlns:a16="http://schemas.microsoft.com/office/drawing/2014/main" id="{F03EE2A7-73A1-41F2-B340-64BDBBC442F1}"/>
              </a:ext>
            </a:extLst>
          </p:cNvPr>
          <p:cNvSpPr txBox="1"/>
          <p:nvPr/>
        </p:nvSpPr>
        <p:spPr>
          <a:xfrm>
            <a:off x="5002319" y="2032023"/>
            <a:ext cx="4763118" cy="1200329"/>
          </a:xfrm>
          <a:prstGeom prst="rect">
            <a:avLst/>
          </a:prstGeom>
          <a:noFill/>
        </p:spPr>
        <p:txBody>
          <a:bodyPr wrap="square" rtlCol="0">
            <a:spAutoFit/>
          </a:bodyPr>
          <a:lstStyle/>
          <a:p>
            <a:r>
              <a:rPr kumimoji="1" lang="ja-JP" altLang="en-US" b="1" u="sng" dirty="0"/>
              <a:t>法定相続分＝妻</a:t>
            </a:r>
            <a:r>
              <a:rPr kumimoji="1" lang="en-US" altLang="ja-JP" b="1" u="sng" dirty="0"/>
              <a:t>2500</a:t>
            </a:r>
            <a:r>
              <a:rPr kumimoji="1" lang="ja-JP" altLang="en-US" b="1" u="sng" dirty="0"/>
              <a:t>万円＋子</a:t>
            </a:r>
            <a:r>
              <a:rPr kumimoji="1" lang="en-US" altLang="ja-JP" b="1" u="sng" dirty="0"/>
              <a:t>2500</a:t>
            </a:r>
            <a:r>
              <a:rPr kumimoji="1" lang="ja-JP" altLang="en-US" b="1" u="sng" dirty="0"/>
              <a:t>万円</a:t>
            </a:r>
            <a:endParaRPr kumimoji="1" lang="en-US" altLang="ja-JP" b="1" u="sng" dirty="0"/>
          </a:p>
          <a:p>
            <a:r>
              <a:rPr kumimoji="1" lang="ja-JP" altLang="en-US" b="1" dirty="0"/>
              <a:t>妻：自宅（</a:t>
            </a:r>
            <a:r>
              <a:rPr kumimoji="1" lang="en-US" altLang="ja-JP" b="1" dirty="0"/>
              <a:t>2,000</a:t>
            </a:r>
            <a:r>
              <a:rPr kumimoji="1" lang="ja-JP" altLang="en-US" b="1" dirty="0"/>
              <a:t>万円）</a:t>
            </a:r>
            <a:endParaRPr kumimoji="1" lang="en-US" altLang="ja-JP" b="1" dirty="0"/>
          </a:p>
          <a:p>
            <a:r>
              <a:rPr kumimoji="1" lang="ja-JP" altLang="en-US" b="1" dirty="0"/>
              <a:t>　　預貯金</a:t>
            </a:r>
            <a:r>
              <a:rPr kumimoji="1" lang="en-US" altLang="ja-JP" b="1" dirty="0"/>
              <a:t>500</a:t>
            </a:r>
            <a:r>
              <a:rPr kumimoji="1" lang="ja-JP" altLang="en-US" b="1" dirty="0"/>
              <a:t>万円</a:t>
            </a:r>
            <a:endParaRPr kumimoji="1" lang="en-US" altLang="ja-JP" b="1" dirty="0"/>
          </a:p>
          <a:p>
            <a:r>
              <a:rPr kumimoji="1" lang="ja-JP" altLang="en-US" b="1" dirty="0"/>
              <a:t>子：預貯金</a:t>
            </a:r>
            <a:r>
              <a:rPr kumimoji="1" lang="en-US" altLang="ja-JP" b="1" dirty="0"/>
              <a:t>2,500</a:t>
            </a:r>
            <a:r>
              <a:rPr kumimoji="1" lang="ja-JP" altLang="en-US" b="1" dirty="0"/>
              <a:t>万円</a:t>
            </a:r>
            <a:endParaRPr kumimoji="1" lang="en-US" altLang="ja-JP" b="1" dirty="0"/>
          </a:p>
        </p:txBody>
      </p:sp>
      <p:sp>
        <p:nvSpPr>
          <p:cNvPr id="2" name="正方形/長方形 1">
            <a:extLst>
              <a:ext uri="{FF2B5EF4-FFF2-40B4-BE49-F238E27FC236}">
                <a16:creationId xmlns:a16="http://schemas.microsoft.com/office/drawing/2014/main" id="{106C70BC-C55E-4A19-84B5-927614026053}"/>
              </a:ext>
            </a:extLst>
          </p:cNvPr>
          <p:cNvSpPr/>
          <p:nvPr/>
        </p:nvSpPr>
        <p:spPr>
          <a:xfrm>
            <a:off x="2549671" y="3402354"/>
            <a:ext cx="2256705" cy="93215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pic>
        <p:nvPicPr>
          <p:cNvPr id="7" name="図 6">
            <a:extLst>
              <a:ext uri="{FF2B5EF4-FFF2-40B4-BE49-F238E27FC236}">
                <a16:creationId xmlns:a16="http://schemas.microsoft.com/office/drawing/2014/main" id="{CD9F7E07-7CC4-479B-8F18-38175E52E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324" y="3429000"/>
            <a:ext cx="1125245" cy="1125245"/>
          </a:xfrm>
          <a:prstGeom prst="rect">
            <a:avLst/>
          </a:prstGeom>
        </p:spPr>
      </p:pic>
      <p:pic>
        <p:nvPicPr>
          <p:cNvPr id="9" name="図 8">
            <a:extLst>
              <a:ext uri="{FF2B5EF4-FFF2-40B4-BE49-F238E27FC236}">
                <a16:creationId xmlns:a16="http://schemas.microsoft.com/office/drawing/2014/main" id="{8118C68A-05F0-4AA8-A26A-4582EB700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5324" y="5086814"/>
            <a:ext cx="1190530" cy="1190530"/>
          </a:xfrm>
          <a:prstGeom prst="rect">
            <a:avLst/>
          </a:prstGeom>
        </p:spPr>
      </p:pic>
      <p:pic>
        <p:nvPicPr>
          <p:cNvPr id="11" name="図 10">
            <a:extLst>
              <a:ext uri="{FF2B5EF4-FFF2-40B4-BE49-F238E27FC236}">
                <a16:creationId xmlns:a16="http://schemas.microsoft.com/office/drawing/2014/main" id="{5CDEA1BF-36EB-4E49-9463-23FF6BB84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6106" y="3374149"/>
            <a:ext cx="763477" cy="763477"/>
          </a:xfrm>
          <a:prstGeom prst="rect">
            <a:avLst/>
          </a:prstGeom>
        </p:spPr>
      </p:pic>
      <p:pic>
        <p:nvPicPr>
          <p:cNvPr id="13" name="図 12">
            <a:extLst>
              <a:ext uri="{FF2B5EF4-FFF2-40B4-BE49-F238E27FC236}">
                <a16:creationId xmlns:a16="http://schemas.microsoft.com/office/drawing/2014/main" id="{BD6E28C1-37C0-4D5B-BF36-6068DA4C92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4821" y="3289181"/>
            <a:ext cx="883328" cy="883328"/>
          </a:xfrm>
          <a:prstGeom prst="rect">
            <a:avLst/>
          </a:prstGeom>
        </p:spPr>
      </p:pic>
      <p:cxnSp>
        <p:nvCxnSpPr>
          <p:cNvPr id="15" name="直線コネクタ 14">
            <a:extLst>
              <a:ext uri="{FF2B5EF4-FFF2-40B4-BE49-F238E27FC236}">
                <a16:creationId xmlns:a16="http://schemas.microsoft.com/office/drawing/2014/main" id="{E8E8F14B-E4DE-4A51-AABB-C9E9123831F3}"/>
              </a:ext>
            </a:extLst>
          </p:cNvPr>
          <p:cNvCxnSpPr>
            <a:cxnSpLocks/>
          </p:cNvCxnSpPr>
          <p:nvPr/>
        </p:nvCxnSpPr>
        <p:spPr>
          <a:xfrm flipH="1">
            <a:off x="2137946" y="4483221"/>
            <a:ext cx="1" cy="7812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A4A19D1-E2C2-4C75-BFAD-77C7B799A538}"/>
              </a:ext>
            </a:extLst>
          </p:cNvPr>
          <p:cNvSpPr txBox="1"/>
          <p:nvPr/>
        </p:nvSpPr>
        <p:spPr>
          <a:xfrm>
            <a:off x="2633988" y="4039346"/>
            <a:ext cx="1032487" cy="338554"/>
          </a:xfrm>
          <a:prstGeom prst="rect">
            <a:avLst/>
          </a:prstGeom>
          <a:noFill/>
        </p:spPr>
        <p:txBody>
          <a:bodyPr wrap="square" rtlCol="0">
            <a:spAutoFit/>
          </a:bodyPr>
          <a:lstStyle/>
          <a:p>
            <a:r>
              <a:rPr kumimoji="1" lang="en-US" altLang="ja-JP" sz="1600" b="1" dirty="0"/>
              <a:t>2000</a:t>
            </a:r>
            <a:r>
              <a:rPr kumimoji="1" lang="ja-JP" altLang="en-US" sz="1600" b="1" dirty="0"/>
              <a:t>万円</a:t>
            </a:r>
          </a:p>
        </p:txBody>
      </p:sp>
      <p:sp>
        <p:nvSpPr>
          <p:cNvPr id="17" name="テキスト ボックス 16">
            <a:extLst>
              <a:ext uri="{FF2B5EF4-FFF2-40B4-BE49-F238E27FC236}">
                <a16:creationId xmlns:a16="http://schemas.microsoft.com/office/drawing/2014/main" id="{C8A7BDC6-4F2D-45DA-83FB-05BA5A712602}"/>
              </a:ext>
            </a:extLst>
          </p:cNvPr>
          <p:cNvSpPr txBox="1"/>
          <p:nvPr/>
        </p:nvSpPr>
        <p:spPr>
          <a:xfrm>
            <a:off x="3773890" y="4033414"/>
            <a:ext cx="1032487" cy="338554"/>
          </a:xfrm>
          <a:prstGeom prst="rect">
            <a:avLst/>
          </a:prstGeom>
          <a:noFill/>
        </p:spPr>
        <p:txBody>
          <a:bodyPr wrap="square" rtlCol="0">
            <a:spAutoFit/>
          </a:bodyPr>
          <a:lstStyle/>
          <a:p>
            <a:r>
              <a:rPr kumimoji="1" lang="en-US" altLang="ja-JP" sz="1600" b="1" dirty="0"/>
              <a:t>3000</a:t>
            </a:r>
            <a:r>
              <a:rPr kumimoji="1" lang="ja-JP" altLang="en-US" sz="1600" b="1" dirty="0"/>
              <a:t>万円</a:t>
            </a:r>
          </a:p>
        </p:txBody>
      </p:sp>
      <p:cxnSp>
        <p:nvCxnSpPr>
          <p:cNvPr id="18" name="直線コネクタ 17">
            <a:extLst>
              <a:ext uri="{FF2B5EF4-FFF2-40B4-BE49-F238E27FC236}">
                <a16:creationId xmlns:a16="http://schemas.microsoft.com/office/drawing/2014/main" id="{46ECF1E3-BB7D-428C-8D01-90AD4C1C997E}"/>
              </a:ext>
            </a:extLst>
          </p:cNvPr>
          <p:cNvCxnSpPr>
            <a:cxnSpLocks/>
          </p:cNvCxnSpPr>
          <p:nvPr/>
        </p:nvCxnSpPr>
        <p:spPr>
          <a:xfrm flipH="1">
            <a:off x="2174935" y="4502455"/>
            <a:ext cx="1" cy="7812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574D4DAD-86D9-4170-A903-EC91D8A69123}"/>
              </a:ext>
            </a:extLst>
          </p:cNvPr>
          <p:cNvCxnSpPr>
            <a:cxnSpLocks/>
          </p:cNvCxnSpPr>
          <p:nvPr/>
        </p:nvCxnSpPr>
        <p:spPr>
          <a:xfrm>
            <a:off x="2174935" y="4882718"/>
            <a:ext cx="36133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4062CC61-D9E5-4967-9860-5EF2F7A1E2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102" y="4375526"/>
            <a:ext cx="1080855" cy="1080855"/>
          </a:xfrm>
          <a:prstGeom prst="rect">
            <a:avLst/>
          </a:prstGeom>
        </p:spPr>
      </p:pic>
      <p:sp>
        <p:nvSpPr>
          <p:cNvPr id="24" name="矢印: 山形 23">
            <a:extLst>
              <a:ext uri="{FF2B5EF4-FFF2-40B4-BE49-F238E27FC236}">
                <a16:creationId xmlns:a16="http://schemas.microsoft.com/office/drawing/2014/main" id="{8DA732EB-810E-441B-B510-8138DD34BFCA}"/>
              </a:ext>
            </a:extLst>
          </p:cNvPr>
          <p:cNvSpPr/>
          <p:nvPr/>
        </p:nvSpPr>
        <p:spPr>
          <a:xfrm rot="1474992">
            <a:off x="4803824" y="4278428"/>
            <a:ext cx="1149194" cy="1474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25" name="矢印: 山形 24">
            <a:extLst>
              <a:ext uri="{FF2B5EF4-FFF2-40B4-BE49-F238E27FC236}">
                <a16:creationId xmlns:a16="http://schemas.microsoft.com/office/drawing/2014/main" id="{714955B0-C77F-451C-817D-C8BB06EC2677}"/>
              </a:ext>
            </a:extLst>
          </p:cNvPr>
          <p:cNvSpPr/>
          <p:nvPr/>
        </p:nvSpPr>
        <p:spPr>
          <a:xfrm rot="8000210" flipV="1">
            <a:off x="2373967" y="4918654"/>
            <a:ext cx="1482912" cy="15646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26" name="テキスト ボックス 25">
            <a:extLst>
              <a:ext uri="{FF2B5EF4-FFF2-40B4-BE49-F238E27FC236}">
                <a16:creationId xmlns:a16="http://schemas.microsoft.com/office/drawing/2014/main" id="{D807C30D-7FAA-4B6F-A349-8099317117CC}"/>
              </a:ext>
            </a:extLst>
          </p:cNvPr>
          <p:cNvSpPr txBox="1"/>
          <p:nvPr/>
        </p:nvSpPr>
        <p:spPr>
          <a:xfrm>
            <a:off x="3022818" y="5086814"/>
            <a:ext cx="2401437" cy="646331"/>
          </a:xfrm>
          <a:prstGeom prst="rect">
            <a:avLst/>
          </a:prstGeom>
          <a:noFill/>
        </p:spPr>
        <p:txBody>
          <a:bodyPr wrap="square" rtlCol="0">
            <a:spAutoFit/>
          </a:bodyPr>
          <a:lstStyle/>
          <a:p>
            <a:r>
              <a:rPr kumimoji="1" lang="ja-JP" altLang="en-US" b="1" dirty="0"/>
              <a:t>自宅　　：</a:t>
            </a:r>
            <a:r>
              <a:rPr kumimoji="1" lang="en-US" altLang="ja-JP" b="1" dirty="0"/>
              <a:t>2000</a:t>
            </a:r>
            <a:r>
              <a:rPr kumimoji="1" lang="ja-JP" altLang="en-US" b="1" dirty="0"/>
              <a:t>万円</a:t>
            </a:r>
            <a:endParaRPr kumimoji="1" lang="en-US" altLang="ja-JP" b="1" dirty="0"/>
          </a:p>
          <a:p>
            <a:r>
              <a:rPr kumimoji="1" lang="ja-JP" altLang="en-US" b="1" dirty="0"/>
              <a:t>預貯金　：</a:t>
            </a:r>
            <a:r>
              <a:rPr kumimoji="1" lang="en-US" altLang="ja-JP" b="1" dirty="0"/>
              <a:t>500</a:t>
            </a:r>
            <a:r>
              <a:rPr kumimoji="1" lang="ja-JP" altLang="en-US" b="1" dirty="0"/>
              <a:t>万円</a:t>
            </a:r>
          </a:p>
        </p:txBody>
      </p:sp>
      <p:sp>
        <p:nvSpPr>
          <p:cNvPr id="27" name="テキスト ボックス 26">
            <a:extLst>
              <a:ext uri="{FF2B5EF4-FFF2-40B4-BE49-F238E27FC236}">
                <a16:creationId xmlns:a16="http://schemas.microsoft.com/office/drawing/2014/main" id="{9D35E98B-0CE7-4DA1-88A4-71890D40CAF2}"/>
              </a:ext>
            </a:extLst>
          </p:cNvPr>
          <p:cNvSpPr txBox="1"/>
          <p:nvPr/>
        </p:nvSpPr>
        <p:spPr>
          <a:xfrm>
            <a:off x="5424255" y="4012711"/>
            <a:ext cx="1933573" cy="369332"/>
          </a:xfrm>
          <a:prstGeom prst="rect">
            <a:avLst/>
          </a:prstGeom>
          <a:noFill/>
        </p:spPr>
        <p:txBody>
          <a:bodyPr wrap="square" rtlCol="0">
            <a:spAutoFit/>
          </a:bodyPr>
          <a:lstStyle/>
          <a:p>
            <a:r>
              <a:rPr kumimoji="1" lang="ja-JP" altLang="en-US" b="1" dirty="0"/>
              <a:t>預貯金：</a:t>
            </a:r>
            <a:r>
              <a:rPr kumimoji="1" lang="en-US" altLang="ja-JP" b="1" dirty="0"/>
              <a:t>2500</a:t>
            </a:r>
            <a:r>
              <a:rPr kumimoji="1" lang="ja-JP" altLang="en-US" b="1" dirty="0"/>
              <a:t>万円</a:t>
            </a:r>
          </a:p>
        </p:txBody>
      </p:sp>
      <p:sp>
        <p:nvSpPr>
          <p:cNvPr id="28" name="正方形/長方形 27">
            <a:extLst>
              <a:ext uri="{FF2B5EF4-FFF2-40B4-BE49-F238E27FC236}">
                <a16:creationId xmlns:a16="http://schemas.microsoft.com/office/drawing/2014/main" id="{2A0E178E-D1B1-40A7-9E2A-374689FAE355}"/>
              </a:ext>
            </a:extLst>
          </p:cNvPr>
          <p:cNvSpPr/>
          <p:nvPr/>
        </p:nvSpPr>
        <p:spPr>
          <a:xfrm>
            <a:off x="2733482" y="5774477"/>
            <a:ext cx="4439036" cy="369332"/>
          </a:xfrm>
          <a:prstGeom prst="rect">
            <a:avLst/>
          </a:prstGeom>
        </p:spPr>
        <p:txBody>
          <a:bodyPr wrap="none">
            <a:spAutoFit/>
          </a:bodyPr>
          <a:lstStyle/>
          <a:p>
            <a:r>
              <a:rPr kumimoji="1" lang="ja-JP" altLang="en-US" b="1" dirty="0"/>
              <a:t>＊</a:t>
            </a:r>
            <a:r>
              <a:rPr kumimoji="1" lang="ja-JP" altLang="en-US" b="1" dirty="0">
                <a:solidFill>
                  <a:srgbClr val="FF0000"/>
                </a:solidFill>
              </a:rPr>
              <a:t>妻の生活費が不足し、老後の生活が不安</a:t>
            </a:r>
          </a:p>
        </p:txBody>
      </p:sp>
      <p:sp>
        <p:nvSpPr>
          <p:cNvPr id="29" name="吹き出し: 角を丸めた四角形 28">
            <a:extLst>
              <a:ext uri="{FF2B5EF4-FFF2-40B4-BE49-F238E27FC236}">
                <a16:creationId xmlns:a16="http://schemas.microsoft.com/office/drawing/2014/main" id="{B572B2B5-01FC-43DD-B687-B26070A87299}"/>
              </a:ext>
            </a:extLst>
          </p:cNvPr>
          <p:cNvSpPr/>
          <p:nvPr/>
        </p:nvSpPr>
        <p:spPr>
          <a:xfrm>
            <a:off x="417535" y="4334512"/>
            <a:ext cx="1190530" cy="929944"/>
          </a:xfrm>
          <a:prstGeom prst="wedgeRoundRectCallout">
            <a:avLst>
              <a:gd name="adj1" fmla="val 62712"/>
              <a:gd name="adj2" fmla="val 71092"/>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b="1" dirty="0">
                <a:solidFill>
                  <a:schemeClr val="tx1"/>
                </a:solidFill>
              </a:rPr>
              <a:t>住み慣れた自宅に住みたいし・・・・</a:t>
            </a:r>
          </a:p>
        </p:txBody>
      </p:sp>
      <p:sp>
        <p:nvSpPr>
          <p:cNvPr id="30" name="テキスト ボックス 29">
            <a:extLst>
              <a:ext uri="{FF2B5EF4-FFF2-40B4-BE49-F238E27FC236}">
                <a16:creationId xmlns:a16="http://schemas.microsoft.com/office/drawing/2014/main" id="{F6BF5EFE-4F1B-40AC-9768-31C516EF3F78}"/>
              </a:ext>
            </a:extLst>
          </p:cNvPr>
          <p:cNvSpPr txBox="1"/>
          <p:nvPr/>
        </p:nvSpPr>
        <p:spPr>
          <a:xfrm>
            <a:off x="959434" y="3218335"/>
            <a:ext cx="1125245" cy="369332"/>
          </a:xfrm>
          <a:prstGeom prst="rect">
            <a:avLst/>
          </a:prstGeom>
          <a:noFill/>
        </p:spPr>
        <p:txBody>
          <a:bodyPr wrap="square" rtlCol="0">
            <a:spAutoFit/>
          </a:bodyPr>
          <a:lstStyle/>
          <a:p>
            <a:r>
              <a:rPr kumimoji="1" lang="ja-JP" altLang="en-US" b="1" dirty="0"/>
              <a:t>被相続人</a:t>
            </a:r>
          </a:p>
        </p:txBody>
      </p:sp>
      <p:sp>
        <p:nvSpPr>
          <p:cNvPr id="31" name="テキスト ボックス 30">
            <a:extLst>
              <a:ext uri="{FF2B5EF4-FFF2-40B4-BE49-F238E27FC236}">
                <a16:creationId xmlns:a16="http://schemas.microsoft.com/office/drawing/2014/main" id="{12AF78B6-ADD4-412E-9772-334E0E350E15}"/>
              </a:ext>
            </a:extLst>
          </p:cNvPr>
          <p:cNvSpPr txBox="1"/>
          <p:nvPr/>
        </p:nvSpPr>
        <p:spPr>
          <a:xfrm>
            <a:off x="836626" y="5510259"/>
            <a:ext cx="1125245" cy="369332"/>
          </a:xfrm>
          <a:prstGeom prst="rect">
            <a:avLst/>
          </a:prstGeom>
          <a:noFill/>
        </p:spPr>
        <p:txBody>
          <a:bodyPr wrap="square" rtlCol="0">
            <a:spAutoFit/>
          </a:bodyPr>
          <a:lstStyle/>
          <a:p>
            <a:r>
              <a:rPr kumimoji="1" lang="ja-JP" altLang="en-US" b="1" dirty="0"/>
              <a:t>配偶者</a:t>
            </a:r>
          </a:p>
        </p:txBody>
      </p:sp>
      <p:sp>
        <p:nvSpPr>
          <p:cNvPr id="32" name="テキスト ボックス 31">
            <a:extLst>
              <a:ext uri="{FF2B5EF4-FFF2-40B4-BE49-F238E27FC236}">
                <a16:creationId xmlns:a16="http://schemas.microsoft.com/office/drawing/2014/main" id="{5CB83400-5F40-4923-84A4-9309E082FDCF}"/>
              </a:ext>
            </a:extLst>
          </p:cNvPr>
          <p:cNvSpPr txBox="1"/>
          <p:nvPr/>
        </p:nvSpPr>
        <p:spPr>
          <a:xfrm>
            <a:off x="6746391" y="5040647"/>
            <a:ext cx="706792" cy="369332"/>
          </a:xfrm>
          <a:prstGeom prst="rect">
            <a:avLst/>
          </a:prstGeom>
          <a:noFill/>
        </p:spPr>
        <p:txBody>
          <a:bodyPr wrap="square" rtlCol="0">
            <a:spAutoFit/>
          </a:bodyPr>
          <a:lstStyle/>
          <a:p>
            <a:r>
              <a:rPr kumimoji="1" lang="ja-JP" altLang="en-US" b="1" dirty="0"/>
              <a:t>子</a:t>
            </a:r>
          </a:p>
        </p:txBody>
      </p:sp>
      <p:sp>
        <p:nvSpPr>
          <p:cNvPr id="5" name="正方形/長方形 4">
            <a:extLst>
              <a:ext uri="{FF2B5EF4-FFF2-40B4-BE49-F238E27FC236}">
                <a16:creationId xmlns:a16="http://schemas.microsoft.com/office/drawing/2014/main" id="{31987DF0-A7BD-441A-ACC1-BE9C461BF793}"/>
              </a:ext>
            </a:extLst>
          </p:cNvPr>
          <p:cNvSpPr/>
          <p:nvPr/>
        </p:nvSpPr>
        <p:spPr>
          <a:xfrm>
            <a:off x="285604" y="6479959"/>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8" name="録音したサウンド">
            <a:hlinkClick r:id="" action="ppaction://media"/>
            <a:extLst>
              <a:ext uri="{FF2B5EF4-FFF2-40B4-BE49-F238E27FC236}">
                <a16:creationId xmlns:a16="http://schemas.microsoft.com/office/drawing/2014/main" id="{F1D2C431-0F1A-4CB3-B13D-B090A8C252D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06847" y="70264"/>
            <a:ext cx="487363" cy="487363"/>
          </a:xfrm>
          <a:prstGeom prst="rect">
            <a:avLst/>
          </a:prstGeom>
        </p:spPr>
      </p:pic>
    </p:spTree>
    <p:extLst>
      <p:ext uri="{BB962C8B-B14F-4D97-AF65-F5344CB8AC3E}">
        <p14:creationId xmlns:p14="http://schemas.microsoft.com/office/powerpoint/2010/main" val="277342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21947D3-3CE8-4EC8-9F81-0B9F8DE0D6A5}"/>
              </a:ext>
            </a:extLst>
          </p:cNvPr>
          <p:cNvSpPr txBox="1"/>
          <p:nvPr/>
        </p:nvSpPr>
        <p:spPr>
          <a:xfrm>
            <a:off x="337351" y="71020"/>
            <a:ext cx="9383698" cy="2339102"/>
          </a:xfrm>
          <a:prstGeom prst="rect">
            <a:avLst/>
          </a:prstGeom>
          <a:noFill/>
        </p:spPr>
        <p:txBody>
          <a:bodyPr wrap="square" rtlCol="0">
            <a:spAutoFit/>
          </a:bodyPr>
          <a:lstStyle/>
          <a:p>
            <a:r>
              <a:rPr kumimoji="1" lang="ja-JP" altLang="en-US" sz="2600" b="1" u="sng" dirty="0">
                <a:latin typeface="UD デジタル 教科書体 N-R" panose="02020400000000000000" pitchFamily="17" charset="-128"/>
                <a:ea typeface="UD デジタル 教科書体 N-R" panose="02020400000000000000" pitchFamily="17" charset="-128"/>
              </a:rPr>
              <a:t>②　改正後（新規定）</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配偶者居住権を取得することにより、配偶者は自宅での居住を</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継続しながら、その他の財産も多く取得できるようになる。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事例</a:t>
            </a:r>
            <a:r>
              <a:rPr kumimoji="1" lang="en-US" altLang="ja-JP" sz="2400" b="1" dirty="0">
                <a:latin typeface="UD デジタル 教科書体 N-R" panose="02020400000000000000" pitchFamily="17" charset="-128"/>
                <a:ea typeface="UD デジタル 教科書体 N-R" panose="02020400000000000000" pitchFamily="17" charset="-128"/>
              </a:rPr>
              <a:t>】</a:t>
            </a: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4">
            <a:extLst>
              <a:ext uri="{FF2B5EF4-FFF2-40B4-BE49-F238E27FC236}">
                <a16:creationId xmlns:a16="http://schemas.microsoft.com/office/drawing/2014/main" id="{33EC08A8-442D-40FA-8560-0C4459C2999C}"/>
              </a:ext>
            </a:extLst>
          </p:cNvPr>
          <p:cNvGraphicFramePr>
            <a:graphicFrameLocks noGrp="1"/>
          </p:cNvGraphicFramePr>
          <p:nvPr>
            <p:extLst>
              <p:ext uri="{D42A27DB-BD31-4B8C-83A1-F6EECF244321}">
                <p14:modId xmlns:p14="http://schemas.microsoft.com/office/powerpoint/2010/main" val="3800353968"/>
              </p:ext>
            </p:extLst>
          </p:nvPr>
        </p:nvGraphicFramePr>
        <p:xfrm>
          <a:off x="597764" y="1561955"/>
          <a:ext cx="4711082" cy="1579200"/>
        </p:xfrm>
        <a:graphic>
          <a:graphicData uri="http://schemas.openxmlformats.org/drawingml/2006/table">
            <a:tbl>
              <a:tblPr firstRow="1" bandRow="1">
                <a:tableStyleId>{5940675A-B579-460E-94D1-54222C63F5DA}</a:tableStyleId>
              </a:tblPr>
              <a:tblGrid>
                <a:gridCol w="1213281">
                  <a:extLst>
                    <a:ext uri="{9D8B030D-6E8A-4147-A177-3AD203B41FA5}">
                      <a16:colId xmlns:a16="http://schemas.microsoft.com/office/drawing/2014/main" val="1038566177"/>
                    </a:ext>
                  </a:extLst>
                </a:gridCol>
                <a:gridCol w="2219417">
                  <a:extLst>
                    <a:ext uri="{9D8B030D-6E8A-4147-A177-3AD203B41FA5}">
                      <a16:colId xmlns:a16="http://schemas.microsoft.com/office/drawing/2014/main" val="3542898688"/>
                    </a:ext>
                  </a:extLst>
                </a:gridCol>
                <a:gridCol w="1278384">
                  <a:extLst>
                    <a:ext uri="{9D8B030D-6E8A-4147-A177-3AD203B41FA5}">
                      <a16:colId xmlns:a16="http://schemas.microsoft.com/office/drawing/2014/main" val="407534013"/>
                    </a:ext>
                  </a:extLst>
                </a:gridCol>
              </a:tblGrid>
              <a:tr h="170863">
                <a:tc rowSpan="2" gridSpan="2">
                  <a:txBody>
                    <a:bodyPr/>
                    <a:lstStyle/>
                    <a:p>
                      <a:r>
                        <a:rPr kumimoji="1" lang="ja-JP" altLang="en-US" sz="1600" b="1" dirty="0"/>
                        <a:t>相　続　人</a:t>
                      </a:r>
                    </a:p>
                  </a:txBody>
                  <a:tcPr marT="36000" marB="36000" anchor="ctr"/>
                </a:tc>
                <a:tc rowSpan="2" hMerge="1">
                  <a:txBody>
                    <a:bodyPr/>
                    <a:lstStyle/>
                    <a:p>
                      <a:endParaRPr kumimoji="1" lang="ja-JP" altLang="en-US" dirty="0"/>
                    </a:p>
                  </a:txBody>
                  <a:tcPr/>
                </a:tc>
                <a:tc>
                  <a:txBody>
                    <a:bodyPr/>
                    <a:lstStyle/>
                    <a:p>
                      <a:r>
                        <a:rPr kumimoji="1" lang="ja-JP" altLang="en-US" sz="1600" b="1" dirty="0"/>
                        <a:t>妻</a:t>
                      </a:r>
                    </a:p>
                  </a:txBody>
                  <a:tcPr marT="36000" marB="36000"/>
                </a:tc>
                <a:extLst>
                  <a:ext uri="{0D108BD9-81ED-4DB2-BD59-A6C34878D82A}">
                    <a16:rowId xmlns:a16="http://schemas.microsoft.com/office/drawing/2014/main" val="1025183009"/>
                  </a:ext>
                </a:extLst>
              </a:tr>
              <a:tr h="170863">
                <a:tc gridSpan="2" vMerge="1">
                  <a:txBody>
                    <a:bodyPr/>
                    <a:lstStyle/>
                    <a:p>
                      <a:endParaRPr kumimoji="1" lang="ja-JP" altLang="en-US" dirty="0"/>
                    </a:p>
                  </a:txBody>
                  <a:tcPr anchor="ctr"/>
                </a:tc>
                <a:tc hMerge="1" vMerge="1">
                  <a:txBody>
                    <a:bodyPr/>
                    <a:lstStyle/>
                    <a:p>
                      <a:endParaRPr kumimoji="1" lang="ja-JP" altLang="en-US"/>
                    </a:p>
                  </a:txBody>
                  <a:tcPr/>
                </a:tc>
                <a:tc>
                  <a:txBody>
                    <a:bodyPr/>
                    <a:lstStyle/>
                    <a:p>
                      <a:r>
                        <a:rPr kumimoji="1" lang="ja-JP" altLang="en-US" sz="1600" b="1" dirty="0"/>
                        <a:t>子</a:t>
                      </a:r>
                    </a:p>
                  </a:txBody>
                  <a:tcPr marT="36000" marB="36000"/>
                </a:tc>
                <a:extLst>
                  <a:ext uri="{0D108BD9-81ED-4DB2-BD59-A6C34878D82A}">
                    <a16:rowId xmlns:a16="http://schemas.microsoft.com/office/drawing/2014/main" val="1346435414"/>
                  </a:ext>
                </a:extLst>
              </a:tr>
              <a:tr h="170863">
                <a:tc rowSpan="3">
                  <a:txBody>
                    <a:bodyPr/>
                    <a:lstStyle/>
                    <a:p>
                      <a:r>
                        <a:rPr kumimoji="1" lang="ja-JP" altLang="en-US" sz="1600" b="1" dirty="0"/>
                        <a:t>相続財産</a:t>
                      </a:r>
                    </a:p>
                  </a:txBody>
                  <a:tcPr marT="36000" marB="36000" anchor="ctr"/>
                </a:tc>
                <a:tc>
                  <a:txBody>
                    <a:bodyPr/>
                    <a:lstStyle/>
                    <a:p>
                      <a:r>
                        <a:rPr kumimoji="1" lang="ja-JP" altLang="en-US" sz="1600" b="1" dirty="0"/>
                        <a:t>自宅：配偶者居住権</a:t>
                      </a:r>
                    </a:p>
                  </a:txBody>
                  <a:tcPr marT="36000" marB="36000"/>
                </a:tc>
                <a:tc>
                  <a:txBody>
                    <a:bodyPr/>
                    <a:lstStyle/>
                    <a:p>
                      <a:r>
                        <a:rPr kumimoji="1" lang="en-US" altLang="ja-JP" sz="1600" b="1" dirty="0"/>
                        <a:t>1,000</a:t>
                      </a:r>
                      <a:r>
                        <a:rPr kumimoji="1" lang="ja-JP" altLang="en-US" sz="1600" b="1" dirty="0"/>
                        <a:t>万円</a:t>
                      </a:r>
                    </a:p>
                  </a:txBody>
                  <a:tcPr marT="36000" marB="36000"/>
                </a:tc>
                <a:extLst>
                  <a:ext uri="{0D108BD9-81ED-4DB2-BD59-A6C34878D82A}">
                    <a16:rowId xmlns:a16="http://schemas.microsoft.com/office/drawing/2014/main" val="3876440668"/>
                  </a:ext>
                </a:extLst>
              </a:tr>
              <a:tr h="170863">
                <a:tc vMerge="1">
                  <a:txBody>
                    <a:bodyPr/>
                    <a:lstStyle/>
                    <a:p>
                      <a:endParaRPr kumimoji="1" lang="ja-JP" altLang="en-US"/>
                    </a:p>
                  </a:txBody>
                  <a:tcPr/>
                </a:tc>
                <a:tc>
                  <a:txBody>
                    <a:bodyPr/>
                    <a:lstStyle/>
                    <a:p>
                      <a:r>
                        <a:rPr kumimoji="1" lang="ja-JP" altLang="en-US" sz="1600" b="1" dirty="0"/>
                        <a:t>自宅：負担付所有権</a:t>
                      </a:r>
                    </a:p>
                  </a:txBody>
                  <a:tcPr marT="36000" marB="36000"/>
                </a:tc>
                <a:tc>
                  <a:txBody>
                    <a:bodyPr/>
                    <a:lstStyle/>
                    <a:p>
                      <a:r>
                        <a:rPr kumimoji="1" lang="en-US" altLang="ja-JP" sz="1600" b="1" dirty="0"/>
                        <a:t>1,000</a:t>
                      </a:r>
                      <a:r>
                        <a:rPr kumimoji="1" lang="ja-JP" altLang="en-US" sz="1600" b="1" dirty="0"/>
                        <a:t>万円</a:t>
                      </a:r>
                    </a:p>
                  </a:txBody>
                  <a:tcPr marT="36000" marB="36000"/>
                </a:tc>
                <a:extLst>
                  <a:ext uri="{0D108BD9-81ED-4DB2-BD59-A6C34878D82A}">
                    <a16:rowId xmlns:a16="http://schemas.microsoft.com/office/drawing/2014/main" val="473444457"/>
                  </a:ext>
                </a:extLst>
              </a:tr>
              <a:tr h="170863">
                <a:tc vMerge="1">
                  <a:txBody>
                    <a:bodyPr/>
                    <a:lstStyle/>
                    <a:p>
                      <a:endParaRPr kumimoji="1" lang="ja-JP" altLang="en-US" dirty="0"/>
                    </a:p>
                  </a:txBody>
                  <a:tcPr/>
                </a:tc>
                <a:tc>
                  <a:txBody>
                    <a:bodyPr/>
                    <a:lstStyle/>
                    <a:p>
                      <a:r>
                        <a:rPr kumimoji="1" lang="ja-JP" altLang="en-US" sz="1600" b="1" dirty="0"/>
                        <a:t>預貯金</a:t>
                      </a:r>
                    </a:p>
                  </a:txBody>
                  <a:tcPr marT="36000" marB="36000"/>
                </a:tc>
                <a:tc>
                  <a:txBody>
                    <a:bodyPr/>
                    <a:lstStyle/>
                    <a:p>
                      <a:r>
                        <a:rPr kumimoji="1" lang="en-US" altLang="ja-JP" sz="1600" b="1" dirty="0"/>
                        <a:t>3,000</a:t>
                      </a:r>
                      <a:r>
                        <a:rPr kumimoji="1" lang="ja-JP" altLang="en-US" sz="1600" b="1" dirty="0"/>
                        <a:t>万円</a:t>
                      </a:r>
                    </a:p>
                  </a:txBody>
                  <a:tcPr marT="36000" marB="36000"/>
                </a:tc>
                <a:extLst>
                  <a:ext uri="{0D108BD9-81ED-4DB2-BD59-A6C34878D82A}">
                    <a16:rowId xmlns:a16="http://schemas.microsoft.com/office/drawing/2014/main" val="658160131"/>
                  </a:ext>
                </a:extLst>
              </a:tr>
            </a:tbl>
          </a:graphicData>
        </a:graphic>
      </p:graphicFrame>
      <p:sp>
        <p:nvSpPr>
          <p:cNvPr id="4" name="テキスト ボックス 3">
            <a:extLst>
              <a:ext uri="{FF2B5EF4-FFF2-40B4-BE49-F238E27FC236}">
                <a16:creationId xmlns:a16="http://schemas.microsoft.com/office/drawing/2014/main" id="{19D1E07B-AAE6-4EB5-91F7-ADDC1D45CA28}"/>
              </a:ext>
            </a:extLst>
          </p:cNvPr>
          <p:cNvSpPr txBox="1"/>
          <p:nvPr/>
        </p:nvSpPr>
        <p:spPr>
          <a:xfrm>
            <a:off x="5481712" y="1525994"/>
            <a:ext cx="4763118" cy="1477328"/>
          </a:xfrm>
          <a:prstGeom prst="rect">
            <a:avLst/>
          </a:prstGeom>
          <a:noFill/>
        </p:spPr>
        <p:txBody>
          <a:bodyPr wrap="square" rtlCol="0">
            <a:spAutoFit/>
          </a:bodyPr>
          <a:lstStyle/>
          <a:p>
            <a:r>
              <a:rPr kumimoji="1" lang="ja-JP" altLang="en-US" b="1" u="sng" dirty="0"/>
              <a:t>法定相続分＝妻</a:t>
            </a:r>
            <a:r>
              <a:rPr kumimoji="1" lang="en-US" altLang="ja-JP" b="1" u="sng" dirty="0"/>
              <a:t>2500</a:t>
            </a:r>
            <a:r>
              <a:rPr kumimoji="1" lang="ja-JP" altLang="en-US" b="1" u="sng" dirty="0"/>
              <a:t>万円＋子</a:t>
            </a:r>
            <a:r>
              <a:rPr kumimoji="1" lang="en-US" altLang="ja-JP" b="1" u="sng" dirty="0"/>
              <a:t>2500</a:t>
            </a:r>
            <a:r>
              <a:rPr kumimoji="1" lang="ja-JP" altLang="en-US" b="1" u="sng" dirty="0"/>
              <a:t>万円</a:t>
            </a:r>
            <a:endParaRPr kumimoji="1" lang="en-US" altLang="ja-JP" b="1" u="sng" dirty="0"/>
          </a:p>
          <a:p>
            <a:r>
              <a:rPr kumimoji="1" lang="ja-JP" altLang="en-US" b="1" dirty="0"/>
              <a:t>妻：自宅：配偶者居住権</a:t>
            </a:r>
            <a:r>
              <a:rPr kumimoji="1" lang="en-US" altLang="ja-JP" b="1" dirty="0"/>
              <a:t>1,000</a:t>
            </a:r>
            <a:r>
              <a:rPr kumimoji="1" lang="ja-JP" altLang="en-US" b="1" dirty="0"/>
              <a:t>万円</a:t>
            </a:r>
            <a:endParaRPr kumimoji="1" lang="en-US" altLang="ja-JP" b="1" dirty="0"/>
          </a:p>
          <a:p>
            <a:r>
              <a:rPr kumimoji="1" lang="ja-JP" altLang="en-US" b="1" dirty="0"/>
              <a:t>　　預貯金：</a:t>
            </a:r>
            <a:r>
              <a:rPr kumimoji="1" lang="en-US" altLang="ja-JP" b="1" dirty="0"/>
              <a:t>15,00</a:t>
            </a:r>
            <a:r>
              <a:rPr kumimoji="1" lang="ja-JP" altLang="en-US" b="1" dirty="0"/>
              <a:t>万円</a:t>
            </a:r>
            <a:endParaRPr kumimoji="1" lang="en-US" altLang="ja-JP" b="1" dirty="0"/>
          </a:p>
          <a:p>
            <a:r>
              <a:rPr kumimoji="1" lang="ja-JP" altLang="en-US" b="1" dirty="0"/>
              <a:t>子：自宅：負担付所有権</a:t>
            </a:r>
            <a:r>
              <a:rPr kumimoji="1" lang="en-US" altLang="ja-JP" b="1" dirty="0"/>
              <a:t>1,000</a:t>
            </a:r>
            <a:r>
              <a:rPr kumimoji="1" lang="ja-JP" altLang="en-US" b="1" dirty="0"/>
              <a:t>万円</a:t>
            </a:r>
            <a:endParaRPr kumimoji="1" lang="en-US" altLang="ja-JP" b="1" dirty="0"/>
          </a:p>
          <a:p>
            <a:r>
              <a:rPr kumimoji="1" lang="ja-JP" altLang="en-US" b="1" dirty="0"/>
              <a:t>　　預貯金：</a:t>
            </a:r>
            <a:r>
              <a:rPr kumimoji="1" lang="en-US" altLang="ja-JP" b="1" dirty="0"/>
              <a:t>15,00</a:t>
            </a:r>
            <a:r>
              <a:rPr kumimoji="1" lang="ja-JP" altLang="en-US" b="1" dirty="0"/>
              <a:t>万円</a:t>
            </a:r>
            <a:endParaRPr kumimoji="1" lang="en-US" altLang="ja-JP" b="1" dirty="0"/>
          </a:p>
        </p:txBody>
      </p:sp>
      <p:sp>
        <p:nvSpPr>
          <p:cNvPr id="5" name="正方形/長方形 4">
            <a:extLst>
              <a:ext uri="{FF2B5EF4-FFF2-40B4-BE49-F238E27FC236}">
                <a16:creationId xmlns:a16="http://schemas.microsoft.com/office/drawing/2014/main" id="{D6CB8577-0BEC-4451-AF73-89B05BBABB88}"/>
              </a:ext>
            </a:extLst>
          </p:cNvPr>
          <p:cNvSpPr/>
          <p:nvPr/>
        </p:nvSpPr>
        <p:spPr>
          <a:xfrm>
            <a:off x="2549670" y="3298237"/>
            <a:ext cx="3516467" cy="106290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pic>
        <p:nvPicPr>
          <p:cNvPr id="6" name="図 5">
            <a:extLst>
              <a:ext uri="{FF2B5EF4-FFF2-40B4-BE49-F238E27FC236}">
                <a16:creationId xmlns:a16="http://schemas.microsoft.com/office/drawing/2014/main" id="{84C9FB01-3482-4301-A14D-55396B965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324" y="3286956"/>
            <a:ext cx="1125245" cy="1125245"/>
          </a:xfrm>
          <a:prstGeom prst="rect">
            <a:avLst/>
          </a:prstGeom>
        </p:spPr>
      </p:pic>
      <p:pic>
        <p:nvPicPr>
          <p:cNvPr id="8" name="図 7">
            <a:extLst>
              <a:ext uri="{FF2B5EF4-FFF2-40B4-BE49-F238E27FC236}">
                <a16:creationId xmlns:a16="http://schemas.microsoft.com/office/drawing/2014/main" id="{95AEF11D-5369-4155-B48C-4502D39220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0570" y="3259115"/>
            <a:ext cx="1448166" cy="763477"/>
          </a:xfrm>
          <a:prstGeom prst="rect">
            <a:avLst/>
          </a:prstGeom>
        </p:spPr>
      </p:pic>
      <p:pic>
        <p:nvPicPr>
          <p:cNvPr id="9" name="図 8">
            <a:extLst>
              <a:ext uri="{FF2B5EF4-FFF2-40B4-BE49-F238E27FC236}">
                <a16:creationId xmlns:a16="http://schemas.microsoft.com/office/drawing/2014/main" id="{5519D88E-A87D-494C-AB77-00DE5BB9D5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114" y="3269039"/>
            <a:ext cx="883328" cy="883328"/>
          </a:xfrm>
          <a:prstGeom prst="rect">
            <a:avLst/>
          </a:prstGeom>
        </p:spPr>
      </p:pic>
      <p:cxnSp>
        <p:nvCxnSpPr>
          <p:cNvPr id="10" name="直線コネクタ 9">
            <a:extLst>
              <a:ext uri="{FF2B5EF4-FFF2-40B4-BE49-F238E27FC236}">
                <a16:creationId xmlns:a16="http://schemas.microsoft.com/office/drawing/2014/main" id="{D220B336-DCB2-4557-8B4C-5033DCA4C1CE}"/>
              </a:ext>
            </a:extLst>
          </p:cNvPr>
          <p:cNvCxnSpPr>
            <a:cxnSpLocks/>
          </p:cNvCxnSpPr>
          <p:nvPr/>
        </p:nvCxnSpPr>
        <p:spPr>
          <a:xfrm flipH="1">
            <a:off x="2137946" y="4509855"/>
            <a:ext cx="1" cy="7812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C34DD20A-49D0-4643-97B4-F3D7C8E6CA56}"/>
              </a:ext>
            </a:extLst>
          </p:cNvPr>
          <p:cNvSpPr txBox="1"/>
          <p:nvPr/>
        </p:nvSpPr>
        <p:spPr>
          <a:xfrm>
            <a:off x="2498701" y="3879526"/>
            <a:ext cx="2209744" cy="553998"/>
          </a:xfrm>
          <a:prstGeom prst="rect">
            <a:avLst/>
          </a:prstGeom>
          <a:noFill/>
        </p:spPr>
        <p:txBody>
          <a:bodyPr wrap="square" rtlCol="0">
            <a:spAutoFit/>
          </a:bodyPr>
          <a:lstStyle/>
          <a:p>
            <a:r>
              <a:rPr kumimoji="1" lang="ja-JP" altLang="en-US" sz="1500" b="1" dirty="0"/>
              <a:t>配偶者居住権</a:t>
            </a:r>
            <a:r>
              <a:rPr kumimoji="1" lang="en-US" altLang="ja-JP" sz="1500" b="1" dirty="0"/>
              <a:t>1,000</a:t>
            </a:r>
            <a:r>
              <a:rPr kumimoji="1" lang="ja-JP" altLang="en-US" sz="1500" b="1" dirty="0"/>
              <a:t>万円</a:t>
            </a:r>
            <a:endParaRPr kumimoji="1" lang="en-US" altLang="ja-JP" sz="1500" b="1" dirty="0"/>
          </a:p>
          <a:p>
            <a:r>
              <a:rPr kumimoji="1" lang="ja-JP" altLang="en-US" sz="1500" b="1" dirty="0"/>
              <a:t>負担付所有権</a:t>
            </a:r>
            <a:r>
              <a:rPr kumimoji="1" lang="en-US" altLang="ja-JP" sz="1500" b="1" dirty="0"/>
              <a:t>1,000</a:t>
            </a:r>
            <a:r>
              <a:rPr kumimoji="1" lang="ja-JP" altLang="en-US" sz="1500" b="1" dirty="0"/>
              <a:t>万円</a:t>
            </a:r>
          </a:p>
        </p:txBody>
      </p:sp>
      <p:sp>
        <p:nvSpPr>
          <p:cNvPr id="12" name="テキスト ボックス 11">
            <a:extLst>
              <a:ext uri="{FF2B5EF4-FFF2-40B4-BE49-F238E27FC236}">
                <a16:creationId xmlns:a16="http://schemas.microsoft.com/office/drawing/2014/main" id="{40CC9E3D-11DC-4AA7-A90B-BE10023EE029}"/>
              </a:ext>
            </a:extLst>
          </p:cNvPr>
          <p:cNvSpPr txBox="1"/>
          <p:nvPr/>
        </p:nvSpPr>
        <p:spPr>
          <a:xfrm>
            <a:off x="4919111" y="4033414"/>
            <a:ext cx="1032487" cy="338554"/>
          </a:xfrm>
          <a:prstGeom prst="rect">
            <a:avLst/>
          </a:prstGeom>
          <a:noFill/>
        </p:spPr>
        <p:txBody>
          <a:bodyPr wrap="square" rtlCol="0">
            <a:spAutoFit/>
          </a:bodyPr>
          <a:lstStyle/>
          <a:p>
            <a:r>
              <a:rPr kumimoji="1" lang="en-US" altLang="ja-JP" sz="1600" b="1" dirty="0"/>
              <a:t>2500</a:t>
            </a:r>
            <a:r>
              <a:rPr kumimoji="1" lang="ja-JP" altLang="en-US" sz="1600" b="1" dirty="0"/>
              <a:t>万円</a:t>
            </a:r>
          </a:p>
        </p:txBody>
      </p:sp>
      <p:cxnSp>
        <p:nvCxnSpPr>
          <p:cNvPr id="13" name="直線コネクタ 12">
            <a:extLst>
              <a:ext uri="{FF2B5EF4-FFF2-40B4-BE49-F238E27FC236}">
                <a16:creationId xmlns:a16="http://schemas.microsoft.com/office/drawing/2014/main" id="{4BE0C26D-9054-4C25-8E36-FBD6E4EE9625}"/>
              </a:ext>
            </a:extLst>
          </p:cNvPr>
          <p:cNvCxnSpPr>
            <a:cxnSpLocks/>
          </p:cNvCxnSpPr>
          <p:nvPr/>
        </p:nvCxnSpPr>
        <p:spPr>
          <a:xfrm flipH="1">
            <a:off x="2174935" y="4502455"/>
            <a:ext cx="1" cy="7812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FE7B635-9E67-493B-A0B7-1025B4A271E8}"/>
              </a:ext>
            </a:extLst>
          </p:cNvPr>
          <p:cNvCxnSpPr>
            <a:cxnSpLocks/>
          </p:cNvCxnSpPr>
          <p:nvPr/>
        </p:nvCxnSpPr>
        <p:spPr>
          <a:xfrm flipV="1">
            <a:off x="2174935" y="4831003"/>
            <a:ext cx="5211286" cy="149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2365B509-67DF-4D86-AF5A-769C5BF336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6221" y="4305504"/>
            <a:ext cx="1080855" cy="1080855"/>
          </a:xfrm>
          <a:prstGeom prst="rect">
            <a:avLst/>
          </a:prstGeom>
        </p:spPr>
      </p:pic>
      <p:sp>
        <p:nvSpPr>
          <p:cNvPr id="16" name="矢印: 山形 15">
            <a:extLst>
              <a:ext uri="{FF2B5EF4-FFF2-40B4-BE49-F238E27FC236}">
                <a16:creationId xmlns:a16="http://schemas.microsoft.com/office/drawing/2014/main" id="{23BAECF0-6601-45E9-A9D3-3BFFD4BAB52A}"/>
              </a:ext>
            </a:extLst>
          </p:cNvPr>
          <p:cNvSpPr/>
          <p:nvPr/>
        </p:nvSpPr>
        <p:spPr>
          <a:xfrm rot="1474992">
            <a:off x="6059797" y="4187411"/>
            <a:ext cx="1490383" cy="1735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17" name="矢印: 山形 16">
            <a:extLst>
              <a:ext uri="{FF2B5EF4-FFF2-40B4-BE49-F238E27FC236}">
                <a16:creationId xmlns:a16="http://schemas.microsoft.com/office/drawing/2014/main" id="{82F4208F-9D75-4CFF-8109-9AEE36042AAE}"/>
              </a:ext>
            </a:extLst>
          </p:cNvPr>
          <p:cNvSpPr/>
          <p:nvPr/>
        </p:nvSpPr>
        <p:spPr>
          <a:xfrm rot="8000210" flipV="1">
            <a:off x="2373967" y="4945288"/>
            <a:ext cx="1482912" cy="15646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18" name="テキスト ボックス 17">
            <a:extLst>
              <a:ext uri="{FF2B5EF4-FFF2-40B4-BE49-F238E27FC236}">
                <a16:creationId xmlns:a16="http://schemas.microsoft.com/office/drawing/2014/main" id="{A9D0D59A-987D-4ED7-91AD-C2C923F21251}"/>
              </a:ext>
            </a:extLst>
          </p:cNvPr>
          <p:cNvSpPr txBox="1"/>
          <p:nvPr/>
        </p:nvSpPr>
        <p:spPr>
          <a:xfrm>
            <a:off x="3022818" y="5113448"/>
            <a:ext cx="3173795" cy="646331"/>
          </a:xfrm>
          <a:prstGeom prst="rect">
            <a:avLst/>
          </a:prstGeom>
          <a:noFill/>
        </p:spPr>
        <p:txBody>
          <a:bodyPr wrap="square" rtlCol="0">
            <a:spAutoFit/>
          </a:bodyPr>
          <a:lstStyle/>
          <a:p>
            <a:r>
              <a:rPr kumimoji="1" lang="ja-JP" altLang="en-US" b="1" dirty="0"/>
              <a:t>配偶者居住権：</a:t>
            </a:r>
            <a:r>
              <a:rPr kumimoji="1" lang="en-US" altLang="ja-JP" b="1" dirty="0"/>
              <a:t>1,000</a:t>
            </a:r>
            <a:r>
              <a:rPr kumimoji="1" lang="ja-JP" altLang="en-US" b="1" dirty="0"/>
              <a:t>万円</a:t>
            </a:r>
            <a:endParaRPr kumimoji="1" lang="en-US" altLang="ja-JP" b="1" dirty="0"/>
          </a:p>
          <a:p>
            <a:r>
              <a:rPr kumimoji="1" lang="ja-JP" altLang="en-US" b="1" dirty="0"/>
              <a:t>預貯金　　：</a:t>
            </a:r>
            <a:r>
              <a:rPr kumimoji="1" lang="en-US" altLang="ja-JP" b="1" dirty="0"/>
              <a:t>1,500</a:t>
            </a:r>
            <a:r>
              <a:rPr kumimoji="1" lang="ja-JP" altLang="en-US" b="1" dirty="0"/>
              <a:t>万円</a:t>
            </a:r>
          </a:p>
        </p:txBody>
      </p:sp>
      <p:sp>
        <p:nvSpPr>
          <p:cNvPr id="19" name="テキスト ボックス 18">
            <a:extLst>
              <a:ext uri="{FF2B5EF4-FFF2-40B4-BE49-F238E27FC236}">
                <a16:creationId xmlns:a16="http://schemas.microsoft.com/office/drawing/2014/main" id="{810845C9-C56A-403F-A534-E7374070DC58}"/>
              </a:ext>
            </a:extLst>
          </p:cNvPr>
          <p:cNvSpPr txBox="1"/>
          <p:nvPr/>
        </p:nvSpPr>
        <p:spPr>
          <a:xfrm>
            <a:off x="6990688" y="3710703"/>
            <a:ext cx="2895586" cy="646331"/>
          </a:xfrm>
          <a:prstGeom prst="rect">
            <a:avLst/>
          </a:prstGeom>
          <a:noFill/>
        </p:spPr>
        <p:txBody>
          <a:bodyPr wrap="square" rtlCol="0">
            <a:spAutoFit/>
          </a:bodyPr>
          <a:lstStyle/>
          <a:p>
            <a:r>
              <a:rPr kumimoji="1" lang="ja-JP" altLang="en-US" b="1" dirty="0"/>
              <a:t>負担付所有権：</a:t>
            </a:r>
            <a:r>
              <a:rPr kumimoji="1" lang="en-US" altLang="ja-JP" b="1" dirty="0"/>
              <a:t>1,000</a:t>
            </a:r>
            <a:r>
              <a:rPr kumimoji="1" lang="ja-JP" altLang="en-US" b="1" dirty="0"/>
              <a:t>万円</a:t>
            </a:r>
            <a:endParaRPr kumimoji="1" lang="en-US" altLang="ja-JP" b="1" dirty="0"/>
          </a:p>
          <a:p>
            <a:r>
              <a:rPr kumimoji="1" lang="ja-JP" altLang="en-US" b="1" dirty="0"/>
              <a:t>預貯金：</a:t>
            </a:r>
            <a:r>
              <a:rPr kumimoji="1" lang="en-US" altLang="ja-JP" b="1" dirty="0"/>
              <a:t>1,500</a:t>
            </a:r>
            <a:r>
              <a:rPr kumimoji="1" lang="ja-JP" altLang="en-US" b="1" dirty="0"/>
              <a:t>万円</a:t>
            </a:r>
          </a:p>
        </p:txBody>
      </p:sp>
      <p:sp>
        <p:nvSpPr>
          <p:cNvPr id="20" name="正方形/長方形 19">
            <a:extLst>
              <a:ext uri="{FF2B5EF4-FFF2-40B4-BE49-F238E27FC236}">
                <a16:creationId xmlns:a16="http://schemas.microsoft.com/office/drawing/2014/main" id="{B5F7EB65-13CA-4650-9B70-BD57AB6DD847}"/>
              </a:ext>
            </a:extLst>
          </p:cNvPr>
          <p:cNvSpPr/>
          <p:nvPr/>
        </p:nvSpPr>
        <p:spPr>
          <a:xfrm>
            <a:off x="2733482" y="5801111"/>
            <a:ext cx="5170005" cy="369332"/>
          </a:xfrm>
          <a:prstGeom prst="rect">
            <a:avLst/>
          </a:prstGeom>
        </p:spPr>
        <p:txBody>
          <a:bodyPr wrap="none">
            <a:spAutoFit/>
          </a:bodyPr>
          <a:lstStyle/>
          <a:p>
            <a:r>
              <a:rPr kumimoji="1" lang="ja-JP" altLang="en-US" b="1" dirty="0"/>
              <a:t>＊</a:t>
            </a:r>
            <a:r>
              <a:rPr kumimoji="1" lang="ja-JP" altLang="en-US" b="1" dirty="0">
                <a:solidFill>
                  <a:srgbClr val="FF0000"/>
                </a:solidFill>
              </a:rPr>
              <a:t>従来と変わらない生活が維持できるし老後も安心</a:t>
            </a:r>
          </a:p>
        </p:txBody>
      </p:sp>
      <p:sp>
        <p:nvSpPr>
          <p:cNvPr id="21" name="吹き出し: 角を丸めた四角形 20">
            <a:extLst>
              <a:ext uri="{FF2B5EF4-FFF2-40B4-BE49-F238E27FC236}">
                <a16:creationId xmlns:a16="http://schemas.microsoft.com/office/drawing/2014/main" id="{8FA5ADB0-85CD-4ADF-9587-A983F3C42FAD}"/>
              </a:ext>
            </a:extLst>
          </p:cNvPr>
          <p:cNvSpPr/>
          <p:nvPr/>
        </p:nvSpPr>
        <p:spPr>
          <a:xfrm>
            <a:off x="417535" y="4361146"/>
            <a:ext cx="1190530" cy="929944"/>
          </a:xfrm>
          <a:prstGeom prst="wedgeRoundRectCallout">
            <a:avLst>
              <a:gd name="adj1" fmla="val 62712"/>
              <a:gd name="adj2" fmla="val 71092"/>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b="1" dirty="0">
                <a:solidFill>
                  <a:schemeClr val="tx1"/>
                </a:solidFill>
              </a:rPr>
              <a:t>今までと同じ生活が維持できる。</a:t>
            </a:r>
          </a:p>
        </p:txBody>
      </p:sp>
      <p:pic>
        <p:nvPicPr>
          <p:cNvPr id="25" name="図 24">
            <a:extLst>
              <a:ext uri="{FF2B5EF4-FFF2-40B4-BE49-F238E27FC236}">
                <a16:creationId xmlns:a16="http://schemas.microsoft.com/office/drawing/2014/main" id="{3AA3C71F-FC83-4A42-9F95-487BEF679B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6590" y="5220934"/>
            <a:ext cx="1070221" cy="1070221"/>
          </a:xfrm>
          <a:prstGeom prst="rect">
            <a:avLst/>
          </a:prstGeom>
        </p:spPr>
      </p:pic>
      <p:sp>
        <p:nvSpPr>
          <p:cNvPr id="27" name="テキスト ボックス 26">
            <a:extLst>
              <a:ext uri="{FF2B5EF4-FFF2-40B4-BE49-F238E27FC236}">
                <a16:creationId xmlns:a16="http://schemas.microsoft.com/office/drawing/2014/main" id="{D8A07EA7-3B2E-427E-BF30-85B290ACFF39}"/>
              </a:ext>
            </a:extLst>
          </p:cNvPr>
          <p:cNvSpPr txBox="1"/>
          <p:nvPr/>
        </p:nvSpPr>
        <p:spPr>
          <a:xfrm>
            <a:off x="959434" y="3218335"/>
            <a:ext cx="1125245" cy="369332"/>
          </a:xfrm>
          <a:prstGeom prst="rect">
            <a:avLst/>
          </a:prstGeom>
          <a:noFill/>
        </p:spPr>
        <p:txBody>
          <a:bodyPr wrap="square" rtlCol="0">
            <a:spAutoFit/>
          </a:bodyPr>
          <a:lstStyle/>
          <a:p>
            <a:r>
              <a:rPr kumimoji="1" lang="ja-JP" altLang="en-US" b="1" dirty="0"/>
              <a:t>被相続人</a:t>
            </a:r>
          </a:p>
        </p:txBody>
      </p:sp>
      <p:sp>
        <p:nvSpPr>
          <p:cNvPr id="28" name="テキスト ボックス 27">
            <a:extLst>
              <a:ext uri="{FF2B5EF4-FFF2-40B4-BE49-F238E27FC236}">
                <a16:creationId xmlns:a16="http://schemas.microsoft.com/office/drawing/2014/main" id="{17F3A484-B133-43B3-8928-DFBCAF73A7A9}"/>
              </a:ext>
            </a:extLst>
          </p:cNvPr>
          <p:cNvSpPr txBox="1"/>
          <p:nvPr/>
        </p:nvSpPr>
        <p:spPr>
          <a:xfrm>
            <a:off x="836626" y="5510259"/>
            <a:ext cx="1125245" cy="369332"/>
          </a:xfrm>
          <a:prstGeom prst="rect">
            <a:avLst/>
          </a:prstGeom>
          <a:noFill/>
        </p:spPr>
        <p:txBody>
          <a:bodyPr wrap="square" rtlCol="0">
            <a:spAutoFit/>
          </a:bodyPr>
          <a:lstStyle/>
          <a:p>
            <a:r>
              <a:rPr kumimoji="1" lang="ja-JP" altLang="en-US" b="1" dirty="0"/>
              <a:t>配偶者</a:t>
            </a:r>
          </a:p>
        </p:txBody>
      </p:sp>
      <p:sp>
        <p:nvSpPr>
          <p:cNvPr id="29" name="テキスト ボックス 28">
            <a:extLst>
              <a:ext uri="{FF2B5EF4-FFF2-40B4-BE49-F238E27FC236}">
                <a16:creationId xmlns:a16="http://schemas.microsoft.com/office/drawing/2014/main" id="{750DD9AE-6996-4F91-9C1B-4F0B08472079}"/>
              </a:ext>
            </a:extLst>
          </p:cNvPr>
          <p:cNvSpPr txBox="1"/>
          <p:nvPr/>
        </p:nvSpPr>
        <p:spPr>
          <a:xfrm>
            <a:off x="8330676" y="4509855"/>
            <a:ext cx="706792" cy="369332"/>
          </a:xfrm>
          <a:prstGeom prst="rect">
            <a:avLst/>
          </a:prstGeom>
          <a:noFill/>
        </p:spPr>
        <p:txBody>
          <a:bodyPr wrap="square" rtlCol="0">
            <a:spAutoFit/>
          </a:bodyPr>
          <a:lstStyle/>
          <a:p>
            <a:r>
              <a:rPr kumimoji="1" lang="ja-JP" altLang="en-US" b="1" dirty="0"/>
              <a:t>子</a:t>
            </a:r>
          </a:p>
        </p:txBody>
      </p:sp>
      <p:sp>
        <p:nvSpPr>
          <p:cNvPr id="7" name="正方形/長方形 6">
            <a:extLst>
              <a:ext uri="{FF2B5EF4-FFF2-40B4-BE49-F238E27FC236}">
                <a16:creationId xmlns:a16="http://schemas.microsoft.com/office/drawing/2014/main" id="{2C777ECB-FB20-4D04-8F0A-534A504C7904}"/>
              </a:ext>
            </a:extLst>
          </p:cNvPr>
          <p:cNvSpPr/>
          <p:nvPr/>
        </p:nvSpPr>
        <p:spPr>
          <a:xfrm>
            <a:off x="285604" y="6479959"/>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2" name="録音したサウンド">
            <a:hlinkClick r:id="" action="ppaction://media"/>
            <a:extLst>
              <a:ext uri="{FF2B5EF4-FFF2-40B4-BE49-F238E27FC236}">
                <a16:creationId xmlns:a16="http://schemas.microsoft.com/office/drawing/2014/main" id="{7D77453E-EF84-417D-B3FB-E8BD4A7200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05054" y="70264"/>
            <a:ext cx="487363" cy="487363"/>
          </a:xfrm>
          <a:prstGeom prst="rect">
            <a:avLst/>
          </a:prstGeom>
        </p:spPr>
      </p:pic>
    </p:spTree>
    <p:extLst>
      <p:ext uri="{BB962C8B-B14F-4D97-AF65-F5344CB8AC3E}">
        <p14:creationId xmlns:p14="http://schemas.microsoft.com/office/powerpoint/2010/main" val="90273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2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0F47FBF-0984-49E3-BD07-C48D40403AB1}"/>
              </a:ext>
            </a:extLst>
          </p:cNvPr>
          <p:cNvSpPr txBox="1"/>
          <p:nvPr/>
        </p:nvSpPr>
        <p:spPr>
          <a:xfrm>
            <a:off x="113037" y="131412"/>
            <a:ext cx="9620514" cy="5324535"/>
          </a:xfrm>
          <a:prstGeom prst="rect">
            <a:avLst/>
          </a:prstGeom>
          <a:noFill/>
        </p:spPr>
        <p:txBody>
          <a:bodyPr wrap="square" rtlCol="0">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（３）配偶者居住権の登記</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配偶者居住権は不動産の</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登記簿謄本に登記をしなければ効力</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を発揮しません</a:t>
            </a:r>
            <a:r>
              <a:rPr lang="ja-JP" altLang="en-US" sz="2400" b="1" dirty="0">
                <a:latin typeface="UD デジタル 教科書体 N-R" panose="02020400000000000000" pitchFamily="17" charset="-128"/>
                <a:ea typeface="UD デジタル 教科書体 N-R" panose="02020400000000000000" pitchFamily="17" charset="-128"/>
              </a:rPr>
              <a:t>。</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遺産分割協議で配偶者居住権を相続することになっていても</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登記手続きをしなければ、所有者が勝手に家を売却することが</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できてしまいますのでご注意ください。</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なお、配偶者居住権は建物だけに登記されます。建物の敷地</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となっている土地には登記されません。</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長期配偶者居住権の登記は、原則、配偶者（登記権利者）と</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建物所有者（登記義務者）の共同申請となりますので、後の登</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記手続きを意識して、遺産分割協議の際に、居住権設定のため</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の書類を用意しておいて一緒にもらっておくのが望ましい。</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BD461834-146A-43BC-A3F9-7DC592175250}"/>
              </a:ext>
            </a:extLst>
          </p:cNvPr>
          <p:cNvSpPr/>
          <p:nvPr/>
        </p:nvSpPr>
        <p:spPr>
          <a:xfrm>
            <a:off x="285604" y="6479959"/>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58DAC564-628C-4AC2-8D2C-7568616CC9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00153" y="131412"/>
            <a:ext cx="487363" cy="487363"/>
          </a:xfrm>
          <a:prstGeom prst="rect">
            <a:avLst/>
          </a:prstGeom>
        </p:spPr>
      </p:pic>
    </p:spTree>
    <p:extLst>
      <p:ext uri="{BB962C8B-B14F-4D97-AF65-F5344CB8AC3E}">
        <p14:creationId xmlns:p14="http://schemas.microsoft.com/office/powerpoint/2010/main" val="347465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8EF147B-4613-4C5A-955B-F3DD440CF760}"/>
              </a:ext>
            </a:extLst>
          </p:cNvPr>
          <p:cNvSpPr txBox="1"/>
          <p:nvPr/>
        </p:nvSpPr>
        <p:spPr>
          <a:xfrm>
            <a:off x="221942" y="126052"/>
            <a:ext cx="9357064" cy="6370975"/>
          </a:xfrm>
          <a:prstGeom prst="rect">
            <a:avLst/>
          </a:prstGeom>
          <a:noFill/>
        </p:spPr>
        <p:txBody>
          <a:bodyPr wrap="square" rtlCol="0">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a:t>
            </a:r>
            <a:r>
              <a:rPr kumimoji="1" lang="en-US" altLang="ja-JP" sz="2600" b="1" dirty="0">
                <a:latin typeface="UD デジタル 教科書体 N-R" panose="02020400000000000000" pitchFamily="17" charset="-128"/>
                <a:ea typeface="UD デジタル 教科書体 N-R" panose="02020400000000000000" pitchFamily="17" charset="-128"/>
              </a:rPr>
              <a:t>3</a:t>
            </a:r>
            <a:r>
              <a:rPr kumimoji="1" lang="ja-JP" altLang="en-US" sz="2600" b="1" dirty="0">
                <a:latin typeface="UD デジタル 教科書体 N-R" panose="02020400000000000000" pitchFamily="17" charset="-128"/>
                <a:ea typeface="UD デジタル 教科書体 N-R" panose="02020400000000000000" pitchFamily="17" charset="-128"/>
              </a:rPr>
              <a:t>）課税関係</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一次相続では（被相続人死亡）、配偶者居住権及び負担付所有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権に対してそれぞれ課税されます。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二次相続では（</a:t>
            </a:r>
            <a:r>
              <a:rPr lang="ja-JP" altLang="en-US" sz="2400" b="1" dirty="0">
                <a:latin typeface="UD デジタル 教科書体 N-R" panose="02020400000000000000" pitchFamily="17" charset="-128"/>
                <a:ea typeface="UD デジタル 教科書体 N-R" panose="02020400000000000000" pitchFamily="17" charset="-128"/>
              </a:rPr>
              <a:t>配偶者居住権を取得した配偶者が死亡した場</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合）、配偶者居住権の消滅は民法の規定によって予定通り消滅す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るだけであり、配偶者から建物の所有者に相続を原因として移転</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はしないため、相続税の課税関係は生じないということになりま</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相続税の計算では、</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一次相続で自宅を配偶者居住権と所有権に　</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分けて相続すれば、相続税を節税することができます。</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ただし、配偶者が老人ホームに入居するにあたって自宅を売却</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して資金を捻出したくとも、所有権は別の相続人が所持している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ため、思うように処分ができないなど、デメリットも予想されま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す。</a:t>
            </a:r>
            <a:endParaRPr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4575618A-D526-402D-842E-9D5FF89C5B68}"/>
              </a:ext>
            </a:extLst>
          </p:cNvPr>
          <p:cNvSpPr/>
          <p:nvPr/>
        </p:nvSpPr>
        <p:spPr>
          <a:xfrm>
            <a:off x="285604" y="6479959"/>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712CF26D-A5C6-4D99-9C33-6752B00C48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93294" y="70264"/>
            <a:ext cx="487363" cy="487363"/>
          </a:xfrm>
          <a:prstGeom prst="rect">
            <a:avLst/>
          </a:prstGeom>
        </p:spPr>
      </p:pic>
    </p:spTree>
    <p:extLst>
      <p:ext uri="{BB962C8B-B14F-4D97-AF65-F5344CB8AC3E}">
        <p14:creationId xmlns:p14="http://schemas.microsoft.com/office/powerpoint/2010/main" val="358035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1042</TotalTime>
  <Words>1035</Words>
  <Application>Microsoft Office PowerPoint</Application>
  <PresentationFormat>A4 210 x 297 mm</PresentationFormat>
  <Paragraphs>117</Paragraphs>
  <Slides>7</Slides>
  <Notes>0</Notes>
  <HiddenSlides>0</HiddenSlides>
  <MMClips>7</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7</vt:i4>
      </vt:variant>
    </vt:vector>
  </HeadingPairs>
  <TitlesOfParts>
    <vt:vector size="11"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111</cp:revision>
  <dcterms:created xsi:type="dcterms:W3CDTF">2020-03-09T01:01:48Z</dcterms:created>
  <dcterms:modified xsi:type="dcterms:W3CDTF">2020-08-19T02:46:22Z</dcterms:modified>
</cp:coreProperties>
</file>