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4" r:id="rId2"/>
    <p:sldId id="305" r:id="rId3"/>
    <p:sldId id="306" r:id="rId4"/>
    <p:sldId id="307" r:id="rId5"/>
    <p:sldId id="258" r:id="rId6"/>
    <p:sldId id="259" r:id="rId7"/>
    <p:sldId id="260" r:id="rId8"/>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66FF33"/>
    <a:srgbClr val="FFFF00"/>
    <a:srgbClr val="FFCC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47" autoAdjust="0"/>
    <p:restoredTop sz="94660"/>
  </p:normalViewPr>
  <p:slideViewPr>
    <p:cSldViewPr snapToGrid="0">
      <p:cViewPr varScale="1">
        <p:scale>
          <a:sx n="86" d="100"/>
          <a:sy n="86" d="100"/>
        </p:scale>
        <p:origin x="16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34892;&#25919;&#26360;&#22763;&#38306;&#20418;\&#12475;&#12511;&#12490;&#12540;\&#36986;&#35328;&#32113;&#35336;&#36039;&#26009;.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r>
              <a:rPr lang="ja-JP" altLang="en-US" sz="1400" dirty="0">
                <a:latin typeface="UD デジタル 教科書体 N-R" panose="02020400000000000000" pitchFamily="17" charset="-128"/>
                <a:ea typeface="UD デジタル 教科書体 N-R" panose="02020400000000000000" pitchFamily="17" charset="-128"/>
              </a:rPr>
              <a:t>参考：総務省統計局　高齢者（</a:t>
            </a:r>
            <a:r>
              <a:rPr lang="en-US" altLang="ja-JP" sz="1400" dirty="0">
                <a:latin typeface="UD デジタル 教科書体 N-R" panose="02020400000000000000" pitchFamily="17" charset="-128"/>
                <a:ea typeface="UD デジタル 教科書体 N-R" panose="02020400000000000000" pitchFamily="17" charset="-128"/>
              </a:rPr>
              <a:t>65</a:t>
            </a:r>
            <a:r>
              <a:rPr lang="ja-JP" altLang="en-US" sz="1400" dirty="0">
                <a:latin typeface="UD デジタル 教科書体 N-R" panose="02020400000000000000" pitchFamily="17" charset="-128"/>
                <a:ea typeface="UD デジタル 教科書体 N-R" panose="02020400000000000000" pitchFamily="17" charset="-128"/>
              </a:rPr>
              <a:t>歳以上）人口及び割合の推移</a:t>
            </a:r>
            <a:endParaRPr lang="en-US" altLang="ja-JP" sz="1400" dirty="0">
              <a:latin typeface="UD デジタル 教科書体 N-R" panose="02020400000000000000" pitchFamily="17" charset="-128"/>
              <a:ea typeface="UD デジタル 教科書体 N-R" panose="02020400000000000000" pitchFamily="17" charset="-128"/>
            </a:endParaRPr>
          </a:p>
        </c:rich>
      </c:tx>
      <c:layout>
        <c:manualLayout>
          <c:xMode val="edge"/>
          <c:yMode val="edge"/>
          <c:x val="0.2077137129458082"/>
          <c:y val="2.18010804631016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manualLayout>
          <c:layoutTarget val="inner"/>
          <c:xMode val="edge"/>
          <c:yMode val="edge"/>
          <c:x val="0.2211647667657779"/>
          <c:y val="0.12408547167849121"/>
          <c:w val="0.7326636061636207"/>
          <c:h val="0.82388967899273691"/>
        </c:manualLayout>
      </c:layout>
      <c:barChart>
        <c:barDir val="bar"/>
        <c:grouping val="clustered"/>
        <c:varyColors val="0"/>
        <c:ser>
          <c:idx val="0"/>
          <c:order val="0"/>
          <c:tx>
            <c:strRef>
              <c:f>Sheet1!$C$3</c:f>
              <c:strCache>
                <c:ptCount val="1"/>
                <c:pt idx="0">
                  <c:v>人口</c:v>
                </c:pt>
              </c:strCache>
            </c:strRef>
          </c:tx>
          <c:spPr>
            <a:solidFill>
              <a:srgbClr val="2A38BA"/>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dLbls>
            <c:dLbl>
              <c:idx val="0"/>
              <c:layout>
                <c:manualLayout>
                  <c:x val="1.1094674556213017E-2"/>
                  <c:y val="-1.0670560358020309E-2"/>
                </c:manualLayout>
              </c:layout>
              <c:tx>
                <c:rich>
                  <a:bodyPr/>
                  <a:lstStyle/>
                  <a:p>
                    <a:r>
                      <a:rPr lang="en-US" altLang="ja-JP"/>
                      <a:t>​733</a:t>
                    </a:r>
                    <a:r>
                      <a:rPr lang="ja-JP" altLang="en-US"/>
                      <a:t>（</a:t>
                    </a:r>
                    <a:r>
                      <a:rPr lang="en-US" altLang="ja-JP"/>
                      <a:t>7.1</a:t>
                    </a:r>
                    <a:r>
                      <a:rPr lang="ja-JP" alt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B2D-4003-8C67-E7EB665343AF}"/>
                </c:ext>
              </c:extLst>
            </c:dLbl>
            <c:dLbl>
              <c:idx val="1"/>
              <c:layout>
                <c:manualLayout>
                  <c:x val="1.0411975087800443E-2"/>
                  <c:y val="6.3186573640593895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r>
                      <a:rPr lang="en-US" altLang="ja-JP"/>
                      <a:t>​1,828</a:t>
                    </a:r>
                    <a:r>
                      <a:rPr lang="ja-JP" altLang="en-US"/>
                      <a:t>（</a:t>
                    </a:r>
                    <a:r>
                      <a:rPr lang="en-US" altLang="ja-JP"/>
                      <a:t>14.6</a:t>
                    </a:r>
                    <a:r>
                      <a:rPr lang="ja-JP" altLang="en-US"/>
                      <a:t>％）</a:t>
                    </a: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9903326999518303"/>
                      <c:h val="7.0922489279830109E-2"/>
                    </c:manualLayout>
                  </c15:layout>
                  <c15:showDataLabelsRange val="0"/>
                </c:ext>
                <c:ext xmlns:c16="http://schemas.microsoft.com/office/drawing/2014/chart" uri="{C3380CC4-5D6E-409C-BE32-E72D297353CC}">
                  <c16:uniqueId val="{00000001-0B2D-4003-8C67-E7EB665343AF}"/>
                </c:ext>
              </c:extLst>
            </c:dLbl>
            <c:dLbl>
              <c:idx val="2"/>
              <c:layout>
                <c:manualLayout>
                  <c:x val="1.2506062664446144E-2"/>
                  <c:y val="-1.5537569784391397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r>
                      <a:rPr lang="en-US" altLang="ja-JP" sz="1600"/>
                      <a:t>​2,576</a:t>
                    </a:r>
                    <a:r>
                      <a:rPr lang="ja-JP" altLang="en-US" sz="1600"/>
                      <a:t>（</a:t>
                    </a:r>
                    <a:r>
                      <a:rPr lang="en-US" altLang="ja-JP" sz="1600"/>
                      <a:t>20.2</a:t>
                    </a:r>
                    <a:r>
                      <a:rPr lang="ja-JP" altLang="en-US" sz="1600"/>
                      <a:t>％）</a:t>
                    </a: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7095692712083896"/>
                      <c:h val="7.0954902015387372E-2"/>
                    </c:manualLayout>
                  </c15:layout>
                  <c15:showDataLabelsRange val="0"/>
                </c:ext>
                <c:ext xmlns:c16="http://schemas.microsoft.com/office/drawing/2014/chart" uri="{C3380CC4-5D6E-409C-BE32-E72D297353CC}">
                  <c16:uniqueId val="{00000002-0B2D-4003-8C67-E7EB665343AF}"/>
                </c:ext>
              </c:extLst>
            </c:dLbl>
            <c:dLbl>
              <c:idx val="3"/>
              <c:layout>
                <c:manualLayout>
                  <c:x val="6.1274509803920449E-3"/>
                  <c:y val="-5.2767603213943661E-3"/>
                </c:manualLayout>
              </c:layout>
              <c:tx>
                <c:rich>
                  <a:bodyPr/>
                  <a:lstStyle/>
                  <a:p>
                    <a:r>
                      <a:rPr lang="en-US" altLang="ja-JP"/>
                      <a:t>​3,395</a:t>
                    </a:r>
                    <a:r>
                      <a:rPr lang="ja-JP" altLang="en-US"/>
                      <a:t>（</a:t>
                    </a:r>
                    <a:r>
                      <a:rPr lang="en-US" altLang="ja-JP"/>
                      <a:t>26.7</a:t>
                    </a:r>
                    <a:r>
                      <a:rPr lang="ja-JP" alt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B2D-4003-8C67-E7EB665343AF}"/>
                </c:ext>
              </c:extLst>
            </c:dLbl>
            <c:dLbl>
              <c:idx val="4"/>
              <c:layout>
                <c:manualLayout>
                  <c:x val="0"/>
                  <c:y val="9.9146449413078409E-3"/>
                </c:manualLayout>
              </c:layout>
              <c:tx>
                <c:rich>
                  <a:bodyPr/>
                  <a:lstStyle/>
                  <a:p>
                    <a:r>
                      <a:rPr lang="en-US" altLang="ja-JP"/>
                      <a:t>​3557</a:t>
                    </a:r>
                    <a:r>
                      <a:rPr lang="ja-JP" altLang="en-US"/>
                      <a:t>（</a:t>
                    </a:r>
                    <a:r>
                      <a:rPr lang="en-US" altLang="ja-JP"/>
                      <a:t>28.1</a:t>
                    </a:r>
                    <a:r>
                      <a:rPr lang="ja-JP" alt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B2D-4003-8C67-E7EB665343AF}"/>
                </c:ext>
              </c:extLst>
            </c:dLbl>
            <c:dLbl>
              <c:idx val="5"/>
              <c:layout>
                <c:manualLayout>
                  <c:x val="4.5955882352941178E-3"/>
                  <c:y val="1.1635558090057683E-3"/>
                </c:manualLayout>
              </c:layout>
              <c:tx>
                <c:rich>
                  <a:bodyPr/>
                  <a:lstStyle/>
                  <a:p>
                    <a:r>
                      <a:rPr lang="en-US" altLang="ja-JP" dirty="0"/>
                      <a:t>3,588</a:t>
                    </a:r>
                    <a:r>
                      <a:rPr lang="ja-JP" altLang="en-US" dirty="0"/>
                      <a:t>（</a:t>
                    </a:r>
                    <a:r>
                      <a:rPr lang="en-US" altLang="ja-JP" dirty="0"/>
                      <a:t>28.4</a:t>
                    </a:r>
                    <a:r>
                      <a:rPr lang="ja-JP" altLang="en-US" dirty="0"/>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B2D-4003-8C67-E7EB665343A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Sheet1!$B$4:$B$9</c:f>
              <c:numCache>
                <c:formatCode>General</c:formatCode>
                <c:ptCount val="6"/>
                <c:pt idx="0">
                  <c:v>1970</c:v>
                </c:pt>
                <c:pt idx="1">
                  <c:v>1995</c:v>
                </c:pt>
                <c:pt idx="2">
                  <c:v>2005</c:v>
                </c:pt>
                <c:pt idx="3">
                  <c:v>2015</c:v>
                </c:pt>
                <c:pt idx="4">
                  <c:v>2018</c:v>
                </c:pt>
                <c:pt idx="5">
                  <c:v>2019</c:v>
                </c:pt>
              </c:numCache>
            </c:numRef>
          </c:cat>
          <c:val>
            <c:numRef>
              <c:f>Sheet1!$C$4:$C$9</c:f>
              <c:numCache>
                <c:formatCode>General</c:formatCode>
                <c:ptCount val="6"/>
                <c:pt idx="0">
                  <c:v>733</c:v>
                </c:pt>
                <c:pt idx="1">
                  <c:v>1828</c:v>
                </c:pt>
                <c:pt idx="2">
                  <c:v>2576</c:v>
                </c:pt>
                <c:pt idx="3">
                  <c:v>3395</c:v>
                </c:pt>
                <c:pt idx="4">
                  <c:v>3557</c:v>
                </c:pt>
                <c:pt idx="5">
                  <c:v>3588</c:v>
                </c:pt>
              </c:numCache>
            </c:numRef>
          </c:val>
          <c:extLst>
            <c:ext xmlns:c16="http://schemas.microsoft.com/office/drawing/2014/chart" uri="{C3380CC4-5D6E-409C-BE32-E72D297353CC}">
              <c16:uniqueId val="{00000006-0B2D-4003-8C67-E7EB665343AF}"/>
            </c:ext>
          </c:extLst>
        </c:ser>
        <c:dLbls>
          <c:dLblPos val="inEnd"/>
          <c:showLegendKey val="0"/>
          <c:showVal val="1"/>
          <c:showCatName val="0"/>
          <c:showSerName val="0"/>
          <c:showPercent val="0"/>
          <c:showBubbleSize val="0"/>
        </c:dLbls>
        <c:gapWidth val="100"/>
        <c:axId val="961188176"/>
        <c:axId val="961191376"/>
      </c:barChart>
      <c:catAx>
        <c:axId val="961188176"/>
        <c:scaling>
          <c:orientation val="minMax"/>
        </c:scaling>
        <c:delete val="0"/>
        <c:axPos val="l"/>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961191376"/>
        <c:crosses val="autoZero"/>
        <c:auto val="1"/>
        <c:lblAlgn val="ctr"/>
        <c:lblOffset val="100"/>
        <c:noMultiLvlLbl val="0"/>
      </c:catAx>
      <c:valAx>
        <c:axId val="961191376"/>
        <c:scaling>
          <c:orientation val="minMax"/>
        </c:scaling>
        <c:delete val="0"/>
        <c:axPos val="b"/>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961188176"/>
        <c:crosses val="autoZero"/>
        <c:crossBetween val="between"/>
      </c:valAx>
      <c:spPr>
        <a:solidFill>
          <a:schemeClr val="tx2">
            <a:lumMod val="20000"/>
            <a:lumOff val="80000"/>
          </a:schemeClr>
        </a:solid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r>
              <a:rPr lang="ja-JP" altLang="en-US" dirty="0">
                <a:latin typeface="UD デジタル 教科書体 N-R" panose="02020400000000000000" pitchFamily="17" charset="-128"/>
                <a:ea typeface="UD デジタル 教科書体 N-R" panose="02020400000000000000" pitchFamily="17" charset="-128"/>
              </a:rPr>
              <a:t>参考：厚生労働省　令和元年度　百歳以上高年齢者について</a:t>
            </a:r>
            <a:endParaRPr lang="en-US" altLang="ja-JP" dirty="0">
              <a:latin typeface="UD デジタル 教科書体 N-R" panose="02020400000000000000" pitchFamily="17" charset="-128"/>
              <a:ea typeface="UD デジタル 教科書体 N-R" panose="02020400000000000000" pitchFamily="17" charset="-128"/>
            </a:endParaRPr>
          </a:p>
        </c:rich>
      </c:tx>
      <c:layout>
        <c:manualLayout>
          <c:xMode val="edge"/>
          <c:yMode val="edge"/>
          <c:x val="0.21325169968860977"/>
          <c:y val="2.602390885572099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manualLayout>
          <c:layoutTarget val="inner"/>
          <c:xMode val="edge"/>
          <c:yMode val="edge"/>
          <c:x val="0.21977488366778813"/>
          <c:y val="0.11995690665459949"/>
          <c:w val="0.7326636061636207"/>
          <c:h val="0.82388967899273691"/>
        </c:manualLayout>
      </c:layout>
      <c:barChart>
        <c:barDir val="bar"/>
        <c:grouping val="clustered"/>
        <c:varyColors val="0"/>
        <c:ser>
          <c:idx val="0"/>
          <c:order val="0"/>
          <c:tx>
            <c:strRef>
              <c:f>Sheet1!$C$3</c:f>
              <c:strCache>
                <c:ptCount val="1"/>
              </c:strCache>
            </c:strRef>
          </c:tx>
          <c:spPr>
            <a:solidFill>
              <a:srgbClr val="2A38BA"/>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dLbls>
            <c:dLbl>
              <c:idx val="0"/>
              <c:layout>
                <c:manualLayout>
                  <c:x val="1.8739073531896386E-2"/>
                  <c:y val="-6.5419734042900697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r>
                      <a:rPr lang="en-US" altLang="ja-JP" sz="1200" dirty="0"/>
                      <a:t>​310</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4.2641847377084686E-2"/>
                      <c:h val="3.7126399452815935E-2"/>
                    </c:manualLayout>
                  </c15:layout>
                  <c15:showDataLabelsRange val="0"/>
                </c:ext>
                <c:ext xmlns:c16="http://schemas.microsoft.com/office/drawing/2014/chart" uri="{C3380CC4-5D6E-409C-BE32-E72D297353CC}">
                  <c16:uniqueId val="{00000000-AEEC-426E-A10F-C70E31466992}"/>
                </c:ext>
              </c:extLst>
            </c:dLbl>
            <c:dLbl>
              <c:idx val="1"/>
              <c:layout>
                <c:manualLayout>
                  <c:x val="2.465483234714004E-3"/>
                  <c:y val="-5.2768125187048279E-3"/>
                </c:manualLayout>
              </c:layout>
              <c:tx>
                <c:rich>
                  <a:bodyPr/>
                  <a:lstStyle/>
                  <a:p>
                    <a:r>
                      <a:rPr lang="en-US" altLang="ja-JP" dirty="0"/>
                      <a:t>​6,378</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EEC-426E-A10F-C70E31466992}"/>
                </c:ext>
              </c:extLst>
            </c:dLbl>
            <c:dLbl>
              <c:idx val="2"/>
              <c:layout>
                <c:manualLayout>
                  <c:x val="-2.465483234714004E-3"/>
                  <c:y val="-1.6064308197335987E-2"/>
                </c:manualLayout>
              </c:layout>
              <c:tx>
                <c:rich>
                  <a:bodyPr/>
                  <a:lstStyle/>
                  <a:p>
                    <a:r>
                      <a:rPr lang="en-US" altLang="ja-JP" dirty="0"/>
                      <a:t>​25,554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AEEC-426E-A10F-C70E31466992}"/>
                </c:ext>
              </c:extLst>
            </c:dLbl>
            <c:dLbl>
              <c:idx val="3"/>
              <c:layout>
                <c:manualLayout>
                  <c:x val="0"/>
                  <c:y val="-5.276812518704696E-3"/>
                </c:manualLayout>
              </c:layout>
              <c:tx>
                <c:rich>
                  <a:bodyPr/>
                  <a:lstStyle/>
                  <a:p>
                    <a:r>
                      <a:rPr lang="en-US" altLang="ja-JP" dirty="0"/>
                      <a:t>​61,568</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EEC-426E-A10F-C70E31466992}"/>
                </c:ext>
              </c:extLst>
            </c:dLbl>
            <c:dLbl>
              <c:idx val="4"/>
              <c:layout>
                <c:manualLayout>
                  <c:x val="3.6982248520709155E-3"/>
                  <c:y val="-1.6809806258276431E-3"/>
                </c:manualLayout>
              </c:layout>
              <c:tx>
                <c:rich>
                  <a:bodyPr/>
                  <a:lstStyle/>
                  <a:p>
                    <a:r>
                      <a:rPr lang="en-US" altLang="ja-JP" dirty="0"/>
                      <a:t>69,785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EEC-426E-A10F-C70E31466992}"/>
                </c:ext>
              </c:extLst>
            </c:dLbl>
            <c:dLbl>
              <c:idx val="5"/>
              <c:layout>
                <c:manualLayout>
                  <c:x val="-9.0400007630911194E-17"/>
                  <c:y val="-3.4788965722661698E-3"/>
                </c:manualLayout>
              </c:layout>
              <c:tx>
                <c:rich>
                  <a:bodyPr/>
                  <a:lstStyle/>
                  <a:p>
                    <a:r>
                      <a:rPr lang="en-US" altLang="ja-JP" dirty="0"/>
                      <a:t>71,274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EEC-426E-A10F-C70E3146699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Sheet1!$B$4:$B$9</c:f>
              <c:numCache>
                <c:formatCode>General</c:formatCode>
                <c:ptCount val="6"/>
                <c:pt idx="0">
                  <c:v>1970</c:v>
                </c:pt>
                <c:pt idx="1">
                  <c:v>1995</c:v>
                </c:pt>
                <c:pt idx="2">
                  <c:v>2005</c:v>
                </c:pt>
                <c:pt idx="3">
                  <c:v>2015</c:v>
                </c:pt>
                <c:pt idx="4">
                  <c:v>2018</c:v>
                </c:pt>
                <c:pt idx="5">
                  <c:v>2019</c:v>
                </c:pt>
              </c:numCache>
            </c:numRef>
          </c:cat>
          <c:val>
            <c:numRef>
              <c:f>Sheet1!$C$4:$C$9</c:f>
              <c:numCache>
                <c:formatCode>#,##0</c:formatCode>
                <c:ptCount val="6"/>
                <c:pt idx="0" formatCode="General">
                  <c:v>310</c:v>
                </c:pt>
                <c:pt idx="1">
                  <c:v>6378</c:v>
                </c:pt>
                <c:pt idx="2">
                  <c:v>25554</c:v>
                </c:pt>
                <c:pt idx="3">
                  <c:v>61568</c:v>
                </c:pt>
                <c:pt idx="4">
                  <c:v>69785</c:v>
                </c:pt>
                <c:pt idx="5">
                  <c:v>71724</c:v>
                </c:pt>
              </c:numCache>
            </c:numRef>
          </c:val>
          <c:extLst>
            <c:ext xmlns:c16="http://schemas.microsoft.com/office/drawing/2014/chart" uri="{C3380CC4-5D6E-409C-BE32-E72D297353CC}">
              <c16:uniqueId val="{00000006-AEEC-426E-A10F-C70E31466992}"/>
            </c:ext>
          </c:extLst>
        </c:ser>
        <c:dLbls>
          <c:dLblPos val="inEnd"/>
          <c:showLegendKey val="0"/>
          <c:showVal val="1"/>
          <c:showCatName val="0"/>
          <c:showSerName val="0"/>
          <c:showPercent val="0"/>
          <c:showBubbleSize val="0"/>
        </c:dLbls>
        <c:gapWidth val="100"/>
        <c:axId val="961188176"/>
        <c:axId val="961191376"/>
      </c:barChart>
      <c:catAx>
        <c:axId val="961188176"/>
        <c:scaling>
          <c:orientation val="minMax"/>
        </c:scaling>
        <c:delete val="0"/>
        <c:axPos val="l"/>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961191376"/>
        <c:crosses val="autoZero"/>
        <c:auto val="1"/>
        <c:lblAlgn val="ctr"/>
        <c:lblOffset val="100"/>
        <c:noMultiLvlLbl val="0"/>
      </c:catAx>
      <c:valAx>
        <c:axId val="961191376"/>
        <c:scaling>
          <c:orientation val="minMax"/>
        </c:scaling>
        <c:delete val="0"/>
        <c:axPos val="b"/>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1188176"/>
        <c:crosses val="autoZero"/>
        <c:crossBetween val="between"/>
      </c:valAx>
      <c:spPr>
        <a:solidFill>
          <a:schemeClr val="tx2">
            <a:lumMod val="20000"/>
            <a:lumOff val="80000"/>
          </a:schemeClr>
        </a:solid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sng" strike="noStrike" kern="1200" baseline="0">
                <a:solidFill>
                  <a:schemeClr val="tx2"/>
                </a:solidFill>
                <a:latin typeface="+mn-lt"/>
                <a:ea typeface="+mn-ea"/>
                <a:cs typeface="+mn-cs"/>
              </a:defRPr>
            </a:pPr>
            <a:r>
              <a:rPr lang="ja-JP" altLang="en-US" u="sng"/>
              <a:t>公正証書遺言の作成件数の推移（件）</a:t>
            </a:r>
          </a:p>
        </c:rich>
      </c:tx>
      <c:overlay val="0"/>
      <c:spPr>
        <a:noFill/>
        <a:ln>
          <a:noFill/>
        </a:ln>
        <a:effectLst/>
      </c:spPr>
      <c:txPr>
        <a:bodyPr rot="0" spcFirstLastPara="1" vertOverflow="ellipsis" vert="horz" wrap="square" anchor="ctr" anchorCtr="1"/>
        <a:lstStyle/>
        <a:p>
          <a:pPr>
            <a:defRPr sz="1600" b="1" i="0" u="sng" strike="noStrike" kern="1200" baseline="0">
              <a:solidFill>
                <a:schemeClr val="tx2"/>
              </a:solidFill>
              <a:latin typeface="+mn-lt"/>
              <a:ea typeface="+mn-ea"/>
              <a:cs typeface="+mn-cs"/>
            </a:defRPr>
          </a:pPr>
          <a:endParaRPr lang="ja-JP"/>
        </a:p>
      </c:txPr>
    </c:title>
    <c:autoTitleDeleted val="0"/>
    <c:plotArea>
      <c:layout/>
      <c:barChart>
        <c:barDir val="col"/>
        <c:grouping val="clustered"/>
        <c:varyColors val="0"/>
        <c:ser>
          <c:idx val="0"/>
          <c:order val="0"/>
          <c:tx>
            <c:strRef>
              <c:f>公正証書!$A$6</c:f>
              <c:strCache>
                <c:ptCount val="1"/>
                <c:pt idx="0">
                  <c:v>公正証書遺言作成件数</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公正証書!$B$5:$K$5</c:f>
              <c:strCache>
                <c:ptCount val="10"/>
                <c:pt idx="0">
                  <c:v>平成21年</c:v>
                </c:pt>
                <c:pt idx="1">
                  <c:v>平成22年</c:v>
                </c:pt>
                <c:pt idx="2">
                  <c:v>平成23年</c:v>
                </c:pt>
                <c:pt idx="3">
                  <c:v>平成24年</c:v>
                </c:pt>
                <c:pt idx="4">
                  <c:v>平成25年</c:v>
                </c:pt>
                <c:pt idx="5">
                  <c:v>平成26年</c:v>
                </c:pt>
                <c:pt idx="6">
                  <c:v>平成27年</c:v>
                </c:pt>
                <c:pt idx="7">
                  <c:v>平成28年</c:v>
                </c:pt>
                <c:pt idx="8">
                  <c:v>平成29年</c:v>
                </c:pt>
                <c:pt idx="9">
                  <c:v>平成30年</c:v>
                </c:pt>
              </c:strCache>
            </c:strRef>
          </c:cat>
          <c:val>
            <c:numRef>
              <c:f>公正証書!$B$6:$K$6</c:f>
              <c:numCache>
                <c:formatCode>#,##0</c:formatCode>
                <c:ptCount val="10"/>
                <c:pt idx="0">
                  <c:v>77878</c:v>
                </c:pt>
                <c:pt idx="1">
                  <c:v>81984</c:v>
                </c:pt>
                <c:pt idx="2">
                  <c:v>78754</c:v>
                </c:pt>
                <c:pt idx="3">
                  <c:v>88156</c:v>
                </c:pt>
                <c:pt idx="4">
                  <c:v>96020</c:v>
                </c:pt>
                <c:pt idx="5">
                  <c:v>104490</c:v>
                </c:pt>
                <c:pt idx="6">
                  <c:v>110778</c:v>
                </c:pt>
                <c:pt idx="7">
                  <c:v>105350</c:v>
                </c:pt>
                <c:pt idx="8">
                  <c:v>110191</c:v>
                </c:pt>
                <c:pt idx="9">
                  <c:v>110471</c:v>
                </c:pt>
              </c:numCache>
            </c:numRef>
          </c:val>
          <c:extLst>
            <c:ext xmlns:c16="http://schemas.microsoft.com/office/drawing/2014/chart" uri="{C3380CC4-5D6E-409C-BE32-E72D297353CC}">
              <c16:uniqueId val="{00000000-FC7D-40EB-A36E-87B65B9963CD}"/>
            </c:ext>
          </c:extLst>
        </c:ser>
        <c:dLbls>
          <c:dLblPos val="outEnd"/>
          <c:showLegendKey val="0"/>
          <c:showVal val="1"/>
          <c:showCatName val="0"/>
          <c:showSerName val="0"/>
          <c:showPercent val="0"/>
          <c:showBubbleSize val="0"/>
        </c:dLbls>
        <c:gapWidth val="100"/>
        <c:overlap val="-24"/>
        <c:axId val="882724920"/>
        <c:axId val="882727800"/>
      </c:barChart>
      <c:catAx>
        <c:axId val="88272492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2"/>
                </a:solidFill>
                <a:latin typeface="+mn-lt"/>
                <a:ea typeface="+mn-ea"/>
                <a:cs typeface="+mn-cs"/>
              </a:defRPr>
            </a:pPr>
            <a:endParaRPr lang="ja-JP"/>
          </a:p>
        </c:txPr>
        <c:crossAx val="882727800"/>
        <c:crosses val="autoZero"/>
        <c:auto val="1"/>
        <c:lblAlgn val="ctr"/>
        <c:lblOffset val="100"/>
        <c:noMultiLvlLbl val="0"/>
      </c:catAx>
      <c:valAx>
        <c:axId val="88272780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2"/>
                </a:solidFill>
                <a:latin typeface="+mn-lt"/>
                <a:ea typeface="+mn-ea"/>
                <a:cs typeface="+mn-cs"/>
              </a:defRPr>
            </a:pPr>
            <a:endParaRPr lang="ja-JP"/>
          </a:p>
        </c:txPr>
        <c:crossAx val="882724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sng" strike="noStrike" kern="1200" baseline="0">
                <a:solidFill>
                  <a:schemeClr val="tx1"/>
                </a:solidFill>
                <a:latin typeface="+mn-lt"/>
                <a:ea typeface="+mn-ea"/>
                <a:cs typeface="+mn-cs"/>
              </a:defRPr>
            </a:pPr>
            <a:r>
              <a:rPr kumimoji="1" lang="ja-JP" altLang="ja-JP" sz="1600" b="1" i="0" u="sng" strike="noStrike" baseline="0" dirty="0">
                <a:solidFill>
                  <a:schemeClr val="tx1"/>
                </a:solidFill>
                <a:effectLst/>
              </a:rPr>
              <a:t>家庭裁判所での遺言書の検認事件数</a:t>
            </a:r>
            <a:r>
              <a:rPr kumimoji="1" lang="ja-JP" altLang="en-US" sz="1600" b="1" i="0" u="sng" strike="noStrike" baseline="0" dirty="0">
                <a:solidFill>
                  <a:schemeClr val="tx1"/>
                </a:solidFill>
                <a:effectLst/>
              </a:rPr>
              <a:t>の推移</a:t>
            </a:r>
            <a:endParaRPr lang="ja-JP" altLang="en-US" u="sng" dirty="0">
              <a:solidFill>
                <a:schemeClr val="tx1"/>
              </a:solidFill>
            </a:endParaRPr>
          </a:p>
        </c:rich>
      </c:tx>
      <c:overlay val="0"/>
      <c:spPr>
        <a:noFill/>
        <a:ln>
          <a:noFill/>
        </a:ln>
        <a:effectLst/>
      </c:spPr>
      <c:txPr>
        <a:bodyPr rot="0" spcFirstLastPara="1" vertOverflow="ellipsis" vert="horz" wrap="square" anchor="ctr" anchorCtr="1"/>
        <a:lstStyle/>
        <a:p>
          <a:pPr>
            <a:defRPr sz="1600" b="1" i="0" u="sng" strike="noStrike" kern="1200" baseline="0">
              <a:solidFill>
                <a:schemeClr val="tx1"/>
              </a:solidFill>
              <a:latin typeface="+mn-lt"/>
              <a:ea typeface="+mn-ea"/>
              <a:cs typeface="+mn-cs"/>
            </a:defRPr>
          </a:pPr>
          <a:endParaRPr lang="ja-JP"/>
        </a:p>
      </c:txPr>
    </c:title>
    <c:autoTitleDeleted val="0"/>
    <c:plotArea>
      <c:layout>
        <c:manualLayout>
          <c:layoutTarget val="inner"/>
          <c:xMode val="edge"/>
          <c:yMode val="edge"/>
          <c:x val="5.5282276977735197E-2"/>
          <c:y val="5.0219711236660386E-2"/>
          <c:w val="0.96358821582257526"/>
          <c:h val="0.87985477803975065"/>
        </c:manualLayout>
      </c:layout>
      <c:barChart>
        <c:barDir val="col"/>
        <c:grouping val="clustered"/>
        <c:varyColors val="0"/>
        <c:ser>
          <c:idx val="0"/>
          <c:order val="0"/>
          <c:tx>
            <c:strRef>
              <c:f>Sheet2!$A$4</c:f>
              <c:strCache>
                <c:ptCount val="1"/>
                <c:pt idx="0">
                  <c:v>自筆証書遺言作成件数</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Sheet2!$B$3:$K$3</c:f>
              <c:strCache>
                <c:ptCount val="10"/>
                <c:pt idx="0">
                  <c:v>平成21年</c:v>
                </c:pt>
                <c:pt idx="1">
                  <c:v>平成22年</c:v>
                </c:pt>
                <c:pt idx="2">
                  <c:v>平成23年</c:v>
                </c:pt>
                <c:pt idx="3">
                  <c:v>平成24年</c:v>
                </c:pt>
                <c:pt idx="4">
                  <c:v>平成25年</c:v>
                </c:pt>
                <c:pt idx="5">
                  <c:v>平成26年</c:v>
                </c:pt>
                <c:pt idx="6">
                  <c:v>平成27年</c:v>
                </c:pt>
                <c:pt idx="7">
                  <c:v>平成28年</c:v>
                </c:pt>
                <c:pt idx="8">
                  <c:v>平成29年</c:v>
                </c:pt>
                <c:pt idx="9">
                  <c:v>平成30年</c:v>
                </c:pt>
              </c:strCache>
            </c:strRef>
          </c:cat>
          <c:val>
            <c:numRef>
              <c:f>Sheet2!$B$4:$K$4</c:f>
              <c:numCache>
                <c:formatCode>#,##0</c:formatCode>
                <c:ptCount val="10"/>
                <c:pt idx="0">
                  <c:v>13963</c:v>
                </c:pt>
                <c:pt idx="1">
                  <c:v>14996</c:v>
                </c:pt>
                <c:pt idx="2">
                  <c:v>15113</c:v>
                </c:pt>
                <c:pt idx="3">
                  <c:v>16014</c:v>
                </c:pt>
                <c:pt idx="4">
                  <c:v>16708</c:v>
                </c:pt>
                <c:pt idx="5">
                  <c:v>16813</c:v>
                </c:pt>
                <c:pt idx="6">
                  <c:v>16888</c:v>
                </c:pt>
                <c:pt idx="7">
                  <c:v>17205</c:v>
                </c:pt>
                <c:pt idx="8">
                  <c:v>17394</c:v>
                </c:pt>
                <c:pt idx="9">
                  <c:v>17487</c:v>
                </c:pt>
              </c:numCache>
            </c:numRef>
          </c:val>
          <c:extLst>
            <c:ext xmlns:c16="http://schemas.microsoft.com/office/drawing/2014/chart" uri="{C3380CC4-5D6E-409C-BE32-E72D297353CC}">
              <c16:uniqueId val="{00000000-C3D4-4F56-82FF-A99C1739726C}"/>
            </c:ext>
          </c:extLst>
        </c:ser>
        <c:dLbls>
          <c:dLblPos val="outEnd"/>
          <c:showLegendKey val="0"/>
          <c:showVal val="1"/>
          <c:showCatName val="0"/>
          <c:showSerName val="0"/>
          <c:showPercent val="0"/>
          <c:showBubbleSize val="0"/>
        </c:dLbls>
        <c:gapWidth val="100"/>
        <c:overlap val="-24"/>
        <c:axId val="882733880"/>
        <c:axId val="882734200"/>
      </c:barChart>
      <c:catAx>
        <c:axId val="88273388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ja-JP"/>
          </a:p>
        </c:txPr>
        <c:crossAx val="882734200"/>
        <c:crosses val="autoZero"/>
        <c:auto val="1"/>
        <c:lblAlgn val="ctr"/>
        <c:lblOffset val="100"/>
        <c:noMultiLvlLbl val="0"/>
      </c:catAx>
      <c:valAx>
        <c:axId val="88273420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ja-JP"/>
          </a:p>
        </c:txPr>
        <c:crossAx val="882733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r>
              <a:rPr kumimoji="1" lang="ja-JP" altLang="ja-JP" sz="1800" b="1">
                <a:effectLst/>
                <a:latin typeface="UD デジタル 教科書体 N-R" panose="02020400000000000000" pitchFamily="17" charset="-128"/>
                <a:ea typeface="UD デジタル 教科書体 N-R" panose="02020400000000000000" pitchFamily="17" charset="-128"/>
              </a:rPr>
              <a:t>遺産分割事件</a:t>
            </a:r>
            <a:r>
              <a:rPr kumimoji="1" lang="ja-JP" altLang="en-US" sz="1800" b="1">
                <a:effectLst/>
                <a:latin typeface="UD デジタル 教科書体 N-R" panose="02020400000000000000" pitchFamily="17" charset="-128"/>
                <a:ea typeface="UD デジタル 教科書体 N-R" panose="02020400000000000000" pitchFamily="17" charset="-128"/>
              </a:rPr>
              <a:t>（遺産の価格別）件数</a:t>
            </a:r>
            <a:endParaRPr lang="ja-JP" altLang="en-US" b="1">
              <a:latin typeface="UD デジタル 教科書体 N-R" panose="02020400000000000000" pitchFamily="17" charset="-128"/>
              <a:ea typeface="UD デジタル 教科書体 N-R" panose="02020400000000000000" pitchFamily="17" charset="-128"/>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pieChart>
        <c:varyColors val="1"/>
        <c:ser>
          <c:idx val="0"/>
          <c:order val="0"/>
          <c:tx>
            <c:strRef>
              <c:f>遺産価格別調停!$A$4</c:f>
              <c:strCache>
                <c:ptCount val="1"/>
                <c:pt idx="0">
                  <c:v>割合（％）</c:v>
                </c:pt>
              </c:strCache>
            </c:strRef>
          </c:tx>
          <c:dPt>
            <c:idx val="0"/>
            <c:bubble3D val="0"/>
            <c:spPr>
              <a:solidFill>
                <a:srgbClr val="FF6600"/>
              </a:solidFill>
              <a:ln w="19050">
                <a:solidFill>
                  <a:schemeClr val="lt1"/>
                </a:solidFill>
              </a:ln>
              <a:effectLst/>
            </c:spPr>
            <c:extLst>
              <c:ext xmlns:c16="http://schemas.microsoft.com/office/drawing/2014/chart" uri="{C3380CC4-5D6E-409C-BE32-E72D297353CC}">
                <c16:uniqueId val="{00000001-9C8C-4DD9-ADD6-435D91858CAF}"/>
              </c:ext>
            </c:extLst>
          </c:dPt>
          <c:dPt>
            <c:idx val="1"/>
            <c:bubble3D val="0"/>
            <c:spPr>
              <a:solidFill>
                <a:srgbClr val="FFCC66"/>
              </a:solidFill>
              <a:ln w="19050">
                <a:solidFill>
                  <a:schemeClr val="lt1"/>
                </a:solidFill>
              </a:ln>
              <a:effectLst/>
            </c:spPr>
            <c:extLst>
              <c:ext xmlns:c16="http://schemas.microsoft.com/office/drawing/2014/chart" uri="{C3380CC4-5D6E-409C-BE32-E72D297353CC}">
                <c16:uniqueId val="{00000003-9C8C-4DD9-ADD6-435D91858CAF}"/>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5-9C8C-4DD9-ADD6-435D91858CAF}"/>
              </c:ext>
            </c:extLst>
          </c:dPt>
          <c:dPt>
            <c:idx val="3"/>
            <c:bubble3D val="0"/>
            <c:spPr>
              <a:solidFill>
                <a:srgbClr val="66FF33"/>
              </a:solidFill>
              <a:ln w="19050">
                <a:solidFill>
                  <a:schemeClr val="lt1"/>
                </a:solidFill>
              </a:ln>
              <a:effectLst/>
            </c:spPr>
            <c:extLst>
              <c:ext xmlns:c16="http://schemas.microsoft.com/office/drawing/2014/chart" uri="{C3380CC4-5D6E-409C-BE32-E72D297353CC}">
                <c16:uniqueId val="{00000007-9C8C-4DD9-ADD6-435D91858CAF}"/>
              </c:ext>
            </c:extLst>
          </c:dPt>
          <c:dPt>
            <c:idx val="4"/>
            <c:bubble3D val="0"/>
            <c:spPr>
              <a:solidFill>
                <a:srgbClr val="009999"/>
              </a:solidFill>
              <a:ln w="19050">
                <a:solidFill>
                  <a:schemeClr val="lt1"/>
                </a:solidFill>
              </a:ln>
              <a:effectLst/>
            </c:spPr>
            <c:extLst>
              <c:ext xmlns:c16="http://schemas.microsoft.com/office/drawing/2014/chart" uri="{C3380CC4-5D6E-409C-BE32-E72D297353CC}">
                <c16:uniqueId val="{00000009-9C8C-4DD9-ADD6-435D91858CA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C8C-4DD9-ADD6-435D91858CAF}"/>
              </c:ext>
            </c:extLst>
          </c:dPt>
          <c:dLbls>
            <c:dLbl>
              <c:idx val="0"/>
              <c:layout>
                <c:manualLayout>
                  <c:x val="-0.12455482801025165"/>
                  <c:y val="0.15826217145392038"/>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7723493976475366"/>
                      <c:h val="0.13236828377673449"/>
                    </c:manualLayout>
                  </c15:layout>
                </c:ext>
                <c:ext xmlns:c16="http://schemas.microsoft.com/office/drawing/2014/chart" uri="{C3380CC4-5D6E-409C-BE32-E72D297353CC}">
                  <c16:uniqueId val="{00000001-9C8C-4DD9-ADD6-435D91858CAF}"/>
                </c:ext>
              </c:extLst>
            </c:dLbl>
            <c:dLbl>
              <c:idx val="1"/>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767327025550349"/>
                      <c:h val="0.15388628064684404"/>
                    </c:manualLayout>
                  </c15:layout>
                </c:ext>
                <c:ext xmlns:c16="http://schemas.microsoft.com/office/drawing/2014/chart" uri="{C3380CC4-5D6E-409C-BE32-E72D297353CC}">
                  <c16:uniqueId val="{00000003-9C8C-4DD9-ADD6-435D91858CAF}"/>
                </c:ext>
              </c:extLst>
            </c:dLbl>
            <c:dLbl>
              <c:idx val="2"/>
              <c:layout>
                <c:manualLayout>
                  <c:x val="0.1366085210435018"/>
                  <c:y val="9.3982148944996846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8175507465222249"/>
                      <c:h val="0.1167188315075639"/>
                    </c:manualLayout>
                  </c15:layout>
                </c:ext>
                <c:ext xmlns:c16="http://schemas.microsoft.com/office/drawing/2014/chart" uri="{C3380CC4-5D6E-409C-BE32-E72D297353CC}">
                  <c16:uniqueId val="{00000005-9C8C-4DD9-ADD6-435D91858CAF}"/>
                </c:ext>
              </c:extLst>
            </c:dLbl>
            <c:dLbl>
              <c:idx val="4"/>
              <c:layout>
                <c:manualLayout>
                  <c:x val="-9.2411646588251226E-2"/>
                  <c:y val="4.3151927018512365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fld id="{2C9FC043-C118-4913-87FA-35A8A9AB2EC4}" type="CATEGORYNAME">
                      <a:rPr lang="ja-JP" altLang="en-US" b="1" dirty="0"/>
                      <a:pPr>
                        <a:defRPr sz="1200" b="1"/>
                      </a:pPr>
                      <a:t>[分類名]</a:t>
                    </a:fld>
                    <a:r>
                      <a:rPr lang="ja-JP" altLang="en-US" b="1" baseline="0" dirty="0"/>
                      <a:t>
</a:t>
                    </a:r>
                    <a:r>
                      <a:rPr lang="en-US" altLang="ja-JP" b="1" baseline="0" dirty="0"/>
                      <a:t>0.4</a:t>
                    </a:r>
                    <a:r>
                      <a:rPr lang="ja-JP" altLang="en-US" b="1" baseline="0" dirty="0"/>
                      <a:t>％</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9637474900003385"/>
                      <c:h val="0.11997913406364111"/>
                    </c:manualLayout>
                  </c15:layout>
                  <c15:dlblFieldTable/>
                  <c15:showDataLabelsRange val="0"/>
                </c:ext>
                <c:ext xmlns:c16="http://schemas.microsoft.com/office/drawing/2014/chart" uri="{C3380CC4-5D6E-409C-BE32-E72D297353CC}">
                  <c16:uniqueId val="{00000009-9C8C-4DD9-ADD6-435D91858CA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遺産価格別調停!$B$3:$G$3</c:f>
              <c:strCache>
                <c:ptCount val="6"/>
                <c:pt idx="0">
                  <c:v>1,000万円以下</c:v>
                </c:pt>
                <c:pt idx="1">
                  <c:v>5,000万円以下</c:v>
                </c:pt>
                <c:pt idx="2">
                  <c:v>１憶円以下</c:v>
                </c:pt>
                <c:pt idx="3">
                  <c:v>５億円以下</c:v>
                </c:pt>
                <c:pt idx="4">
                  <c:v>５億円を超える</c:v>
                </c:pt>
                <c:pt idx="5">
                  <c:v>算定不能・不詳</c:v>
                </c:pt>
              </c:strCache>
            </c:strRef>
          </c:cat>
          <c:val>
            <c:numRef>
              <c:f>遺産価格別調停!$B$4:$G$4</c:f>
              <c:numCache>
                <c:formatCode>0.0%</c:formatCode>
                <c:ptCount val="6"/>
                <c:pt idx="0">
                  <c:v>0.32072226999140152</c:v>
                </c:pt>
                <c:pt idx="1">
                  <c:v>0.43790689104532615</c:v>
                </c:pt>
                <c:pt idx="2">
                  <c:v>0.1276255988207837</c:v>
                </c:pt>
                <c:pt idx="3">
                  <c:v>7.2964009335462474E-2</c:v>
                </c:pt>
                <c:pt idx="4">
                  <c:v>4.1763911067436432E-3</c:v>
                </c:pt>
                <c:pt idx="5">
                  <c:v>3.660483970028252E-2</c:v>
                </c:pt>
              </c:numCache>
            </c:numRef>
          </c:val>
          <c:extLst>
            <c:ext xmlns:c16="http://schemas.microsoft.com/office/drawing/2014/chart" uri="{C3380CC4-5D6E-409C-BE32-E72D297353CC}">
              <c16:uniqueId val="{0000000C-9C8C-4DD9-ADD6-435D91858CAF}"/>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0.01627</cdr:x>
      <cdr:y>0.9342</cdr:y>
    </cdr:from>
    <cdr:to>
      <cdr:x>0.15163</cdr:x>
      <cdr:y>0.97735</cdr:y>
    </cdr:to>
    <cdr:sp macro="" textlink="">
      <cdr:nvSpPr>
        <cdr:cNvPr id="2" name="テキスト ボックス 1">
          <a:extLst xmlns:a="http://schemas.openxmlformats.org/drawingml/2006/main">
            <a:ext uri="{FF2B5EF4-FFF2-40B4-BE49-F238E27FC236}">
              <a16:creationId xmlns:a16="http://schemas.microsoft.com/office/drawing/2014/main" id="{2AC993EC-2D63-436A-92CF-1E73DB58409B}"/>
            </a:ext>
          </a:extLst>
        </cdr:cNvPr>
        <cdr:cNvSpPr txBox="1"/>
      </cdr:nvSpPr>
      <cdr:spPr>
        <a:xfrm xmlns:a="http://schemas.openxmlformats.org/drawingml/2006/main">
          <a:off x="167640" y="6598920"/>
          <a:ext cx="139446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0.17655</cdr:x>
      <cdr:y>0.09896</cdr:y>
    </cdr:from>
    <cdr:to>
      <cdr:x>0.21479</cdr:x>
      <cdr:y>0.15653</cdr:y>
    </cdr:to>
    <cdr:sp macro="" textlink="">
      <cdr:nvSpPr>
        <cdr:cNvPr id="3" name="テキスト ボックス 2">
          <a:extLst xmlns:a="http://schemas.openxmlformats.org/drawingml/2006/main">
            <a:ext uri="{FF2B5EF4-FFF2-40B4-BE49-F238E27FC236}">
              <a16:creationId xmlns:a16="http://schemas.microsoft.com/office/drawing/2014/main" id="{983104CA-44AA-4CA1-B724-50884E142972}"/>
            </a:ext>
          </a:extLst>
        </cdr:cNvPr>
        <cdr:cNvSpPr txBox="1"/>
      </cdr:nvSpPr>
      <cdr:spPr>
        <a:xfrm xmlns:a="http://schemas.openxmlformats.org/drawingml/2006/main">
          <a:off x="1393794" y="488271"/>
          <a:ext cx="301840" cy="284085"/>
        </a:xfrm>
        <a:prstGeom xmlns:a="http://schemas.openxmlformats.org/drawingml/2006/main" prst="rect">
          <a:avLst/>
        </a:prstGeom>
        <a:noFill xmlns:a="http://schemas.openxmlformats.org/drawingml/2006/main"/>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100" b="1" dirty="0"/>
            <a:t>年</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0.84287</cdr:y>
    </cdr:from>
    <cdr:to>
      <cdr:x>0.36587</cdr:x>
      <cdr:y>0.89502</cdr:y>
    </cdr:to>
    <cdr:sp macro="" textlink="">
      <cdr:nvSpPr>
        <cdr:cNvPr id="2" name="正方形/長方形 1">
          <a:extLst xmlns:a="http://schemas.openxmlformats.org/drawingml/2006/main">
            <a:ext uri="{FF2B5EF4-FFF2-40B4-BE49-F238E27FC236}">
              <a16:creationId xmlns:a16="http://schemas.microsoft.com/office/drawing/2014/main" id="{6E0CACDF-6D02-48E9-A32E-1FBDA9A61D14}"/>
            </a:ext>
          </a:extLst>
        </cdr:cNvPr>
        <cdr:cNvSpPr/>
      </cdr:nvSpPr>
      <cdr:spPr>
        <a:xfrm xmlns:a="http://schemas.openxmlformats.org/drawingml/2006/main">
          <a:off x="0" y="4104102"/>
          <a:ext cx="2157875" cy="253916"/>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zh-TW" altLang="en-US" sz="1050" b="1" dirty="0"/>
            <a:t>（</a:t>
          </a:r>
          <a:r>
            <a:rPr kumimoji="1" lang="ja-JP" altLang="en-US" sz="1050" b="1" dirty="0"/>
            <a:t>引用</a:t>
          </a:r>
          <a:r>
            <a:rPr kumimoji="1" lang="zh-TW" altLang="en-US" sz="1050" b="1" dirty="0"/>
            <a:t>：平成 </a:t>
          </a:r>
          <a:r>
            <a:rPr kumimoji="1" lang="en-US" altLang="zh-TW" sz="1050" b="1" dirty="0"/>
            <a:t>2</a:t>
          </a:r>
          <a:r>
            <a:rPr kumimoji="1" lang="en-US" altLang="ja-JP" sz="1050" b="1" dirty="0"/>
            <a:t>7</a:t>
          </a:r>
          <a:r>
            <a:rPr kumimoji="1" lang="en-US" altLang="zh-TW" sz="1050" b="1" dirty="0"/>
            <a:t> </a:t>
          </a:r>
          <a:r>
            <a:rPr kumimoji="1" lang="zh-TW" altLang="en-US" sz="1050" b="1" dirty="0"/>
            <a:t>年度司法統計</a:t>
          </a:r>
          <a:r>
            <a:rPr kumimoji="1" lang="ja-JP" altLang="en-US" sz="1050" b="1" dirty="0"/>
            <a:t>）</a:t>
          </a:r>
          <a:endParaRPr lang="ja-JP" altLang="en-US" sz="105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1540" y="758952"/>
            <a:ext cx="817245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93791" y="4455621"/>
            <a:ext cx="817245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27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336557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088982" y="412302"/>
            <a:ext cx="2135981"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412302"/>
            <a:ext cx="6284119"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252594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155826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758952"/>
            <a:ext cx="817245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4453128"/>
            <a:ext cx="817245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25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91540" y="1845734"/>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52060" y="1845735"/>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319806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91540" y="2582334"/>
            <a:ext cx="401193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5206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2060" y="2582334"/>
            <a:ext cx="401193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134556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2063516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323254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5" y="0"/>
            <a:ext cx="329126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282557" y="0"/>
            <a:ext cx="52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594359"/>
            <a:ext cx="2600325"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900488" y="731520"/>
            <a:ext cx="5274945"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71475" y="2926080"/>
            <a:ext cx="2600325"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78229" y="6459787"/>
            <a:ext cx="2127540" cy="365125"/>
          </a:xfrm>
        </p:spPr>
        <p:txBody>
          <a:bodyPr/>
          <a:lstStyle>
            <a:lvl1pPr algn="l">
              <a:defRPr/>
            </a:lvl1pPr>
          </a:lstStyle>
          <a:p>
            <a:fld id="{E818B5E7-A391-48E9-B120-6D8F82F39B1D}" type="datetimeFigureOut">
              <a:rPr kumimoji="1" lang="ja-JP" altLang="en-US" smtClean="0"/>
              <a:t>2020/6/30</a:t>
            </a:fld>
            <a:endParaRPr kumimoji="1" lang="ja-JP" altLang="en-US"/>
          </a:p>
        </p:txBody>
      </p:sp>
      <p:sp>
        <p:nvSpPr>
          <p:cNvPr id="6" name="Footer Placeholder 5"/>
          <p:cNvSpPr>
            <a:spLocks noGrp="1"/>
          </p:cNvSpPr>
          <p:nvPr>
            <p:ph type="ftr" sz="quarter" idx="11"/>
          </p:nvPr>
        </p:nvSpPr>
        <p:spPr>
          <a:xfrm>
            <a:off x="3900487" y="6459787"/>
            <a:ext cx="3776663"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14608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90342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5074920"/>
            <a:ext cx="8217337"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4" y="0"/>
            <a:ext cx="9905988"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91540" y="5907024"/>
            <a:ext cx="822198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18B5E7-A391-48E9-B120-6D8F82F39B1D}" type="datetimeFigureOut">
              <a:rPr kumimoji="1" lang="ja-JP" altLang="en-US" smtClean="0"/>
              <a:t>2020/6/30</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0A9CEE-8827-4065-95AE-E8F04DB7847D}" type="slidenum">
              <a:rPr kumimoji="1" lang="ja-JP" altLang="en-US" smtClean="0"/>
              <a:t>‹#›</a:t>
            </a:fld>
            <a:endParaRPr kumimoji="1" lang="ja-JP" altLang="en-US"/>
          </a:p>
        </p:txBody>
      </p:sp>
    </p:spTree>
    <p:extLst>
      <p:ext uri="{BB962C8B-B14F-4D97-AF65-F5344CB8AC3E}">
        <p14:creationId xmlns:p14="http://schemas.microsoft.com/office/powerpoint/2010/main" val="318598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906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906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91540" y="286605"/>
            <a:ext cx="817245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39" y="1845734"/>
            <a:ext cx="817245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91542" y="6459787"/>
            <a:ext cx="2008720" cy="365125"/>
          </a:xfrm>
          <a:prstGeom prst="rect">
            <a:avLst/>
          </a:prstGeom>
        </p:spPr>
        <p:txBody>
          <a:bodyPr vert="horz" lIns="91440" tIns="45720" rIns="91440" bIns="45720" rtlCol="0" anchor="ctr"/>
          <a:lstStyle>
            <a:lvl1pPr algn="l">
              <a:defRPr sz="900">
                <a:solidFill>
                  <a:srgbClr val="FFFFFF"/>
                </a:solidFill>
              </a:defRPr>
            </a:lvl1pPr>
          </a:lstStyle>
          <a:p>
            <a:fld id="{E818B5E7-A391-48E9-B120-6D8F82F39B1D}" type="datetimeFigureOut">
              <a:rPr kumimoji="1" lang="ja-JP" altLang="en-US" smtClean="0"/>
              <a:t>2020/6/30</a:t>
            </a:fld>
            <a:endParaRPr kumimoji="1" lang="ja-JP" altLang="en-US"/>
          </a:p>
        </p:txBody>
      </p:sp>
      <p:sp>
        <p:nvSpPr>
          <p:cNvPr id="5" name="Footer Placeholder 4"/>
          <p:cNvSpPr>
            <a:spLocks noGrp="1"/>
          </p:cNvSpPr>
          <p:nvPr>
            <p:ph type="ftr" sz="quarter" idx="3"/>
          </p:nvPr>
        </p:nvSpPr>
        <p:spPr>
          <a:xfrm>
            <a:off x="2995026" y="6459787"/>
            <a:ext cx="391852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4123" y="6459787"/>
            <a:ext cx="1066021" cy="365125"/>
          </a:xfrm>
          <a:prstGeom prst="rect">
            <a:avLst/>
          </a:prstGeom>
        </p:spPr>
        <p:txBody>
          <a:bodyPr vert="horz" lIns="91440" tIns="45720" rIns="91440" bIns="45720" rtlCol="0" anchor="ctr"/>
          <a:lstStyle>
            <a:lvl1pPr algn="r">
              <a:defRPr sz="1050">
                <a:solidFill>
                  <a:srgbClr val="FFFFFF"/>
                </a:solidFill>
              </a:defRPr>
            </a:lvl1pPr>
          </a:lstStyle>
          <a:p>
            <a:fld id="{270A9CEE-8827-4065-95AE-E8F04DB7847D}" type="slidenum">
              <a:rPr kumimoji="1" lang="ja-JP" altLang="en-US" smtClean="0"/>
              <a:t>‹#›</a:t>
            </a:fld>
            <a:endParaRPr kumimoji="1" lang="ja-JP" altLang="en-US"/>
          </a:p>
        </p:txBody>
      </p:sp>
      <p:cxnSp>
        <p:nvCxnSpPr>
          <p:cNvPr id="10" name="Straight Connector 9"/>
          <p:cNvCxnSpPr/>
          <p:nvPr/>
        </p:nvCxnSpPr>
        <p:spPr>
          <a:xfrm>
            <a:off x="969745" y="1737845"/>
            <a:ext cx="80981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15210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02991509-C83C-4D8C-BDD3-F8C64FFE3817}"/>
              </a:ext>
            </a:extLst>
          </p:cNvPr>
          <p:cNvSpPr/>
          <p:nvPr/>
        </p:nvSpPr>
        <p:spPr>
          <a:xfrm>
            <a:off x="807868" y="1635685"/>
            <a:ext cx="8788893" cy="2062103"/>
          </a:xfrm>
          <a:prstGeom prst="rect">
            <a:avLst/>
          </a:prstGeom>
          <a:noFill/>
        </p:spPr>
        <p:txBody>
          <a:bodyPr wrap="square" lIns="91440" tIns="45720" rIns="91440" bIns="45720">
            <a:spAutoFit/>
          </a:bodyPr>
          <a:lstStyle/>
          <a:p>
            <a:pPr algn="ctr"/>
            <a:r>
              <a:rPr kumimoji="1" lang="ja-JP" altLang="en-US" sz="5400" b="1" cap="none" spc="0" dirty="0">
                <a:ln w="22225">
                  <a:solidFill>
                    <a:schemeClr val="accent2"/>
                  </a:solidFill>
                  <a:prstDash val="solid"/>
                </a:ln>
                <a:solidFill>
                  <a:schemeClr val="accent2">
                    <a:lumMod val="40000"/>
                    <a:lumOff val="60000"/>
                  </a:schemeClr>
                </a:solidFill>
                <a:effectLst/>
                <a:latin typeface="UD デジタル 教科書体 N-R" panose="02020400000000000000" pitchFamily="17" charset="-128"/>
                <a:ea typeface="UD デジタル 教科書体 N-R" panose="02020400000000000000" pitchFamily="17" charset="-128"/>
              </a:rPr>
              <a:t>統計資料から見た</a:t>
            </a:r>
            <a:r>
              <a:rPr lang="ja-JP" altLang="en-US" sz="5400" b="1" cap="none" spc="0" dirty="0">
                <a:ln w="22225">
                  <a:solidFill>
                    <a:schemeClr val="accent2"/>
                  </a:solidFill>
                  <a:prstDash val="solid"/>
                </a:ln>
                <a:solidFill>
                  <a:schemeClr val="accent2">
                    <a:lumMod val="40000"/>
                    <a:lumOff val="60000"/>
                  </a:schemeClr>
                </a:solidFill>
                <a:effectLst/>
                <a:latin typeface="UD デジタル 教科書体 N-R" panose="02020400000000000000" pitchFamily="17" charset="-128"/>
                <a:ea typeface="UD デジタル 教科書体 N-R" panose="02020400000000000000" pitchFamily="17" charset="-128"/>
              </a:rPr>
              <a:t>高齢化と</a:t>
            </a:r>
            <a:endParaRPr lang="en-US" altLang="ja-JP" sz="5400" b="1" cap="none" spc="0" dirty="0">
              <a:ln w="22225">
                <a:solidFill>
                  <a:schemeClr val="accent2"/>
                </a:solidFill>
                <a:prstDash val="solid"/>
              </a:ln>
              <a:solidFill>
                <a:schemeClr val="accent2">
                  <a:lumMod val="40000"/>
                  <a:lumOff val="60000"/>
                </a:schemeClr>
              </a:solidFill>
              <a:effectLst/>
              <a:latin typeface="UD デジタル 教科書体 N-R" panose="02020400000000000000" pitchFamily="17" charset="-128"/>
              <a:ea typeface="UD デジタル 教科書体 N-R" panose="02020400000000000000" pitchFamily="17" charset="-128"/>
            </a:endParaRPr>
          </a:p>
          <a:p>
            <a:pPr algn="ctr"/>
            <a:endParaRPr lang="en-US" altLang="ja-JP" sz="2000" b="1" dirty="0">
              <a:ln w="22225">
                <a:solidFill>
                  <a:schemeClr val="accent2"/>
                </a:solidFill>
                <a:prstDash val="solid"/>
              </a:ln>
              <a:solidFill>
                <a:schemeClr val="accent2">
                  <a:lumMod val="40000"/>
                  <a:lumOff val="60000"/>
                </a:schemeClr>
              </a:solidFill>
              <a:latin typeface="UD デジタル 教科書体 N-R" panose="02020400000000000000" pitchFamily="17" charset="-128"/>
              <a:ea typeface="UD デジタル 教科書体 N-R" panose="02020400000000000000" pitchFamily="17" charset="-128"/>
            </a:endParaRPr>
          </a:p>
          <a:p>
            <a:pPr algn="ctr"/>
            <a:r>
              <a:rPr lang="ja-JP" altLang="en-US" sz="5400" b="1" cap="none" spc="0" dirty="0">
                <a:ln w="22225">
                  <a:solidFill>
                    <a:schemeClr val="accent2"/>
                  </a:solidFill>
                  <a:prstDash val="solid"/>
                </a:ln>
                <a:solidFill>
                  <a:schemeClr val="accent2">
                    <a:lumMod val="40000"/>
                    <a:lumOff val="60000"/>
                  </a:schemeClr>
                </a:solidFill>
                <a:effectLst/>
                <a:latin typeface="UD デジタル 教科書体 N-R" panose="02020400000000000000" pitchFamily="17" charset="-128"/>
                <a:ea typeface="UD デジタル 教科書体 N-R" panose="02020400000000000000" pitchFamily="17" charset="-128"/>
              </a:rPr>
              <a:t>遺言書作成の状況</a:t>
            </a:r>
            <a:endParaRPr lang="en-US" altLang="ja-JP" sz="5400" b="1" cap="none" spc="0" dirty="0">
              <a:ln w="22225">
                <a:solidFill>
                  <a:schemeClr val="accent2"/>
                </a:solidFill>
                <a:prstDash val="solid"/>
              </a:ln>
              <a:solidFill>
                <a:schemeClr val="accent2">
                  <a:lumMod val="40000"/>
                  <a:lumOff val="60000"/>
                </a:schemeClr>
              </a:solidFill>
              <a:effectLst/>
              <a:latin typeface="UD デジタル 教科書体 N-R" panose="02020400000000000000" pitchFamily="17" charset="-128"/>
              <a:ea typeface="UD デジタル 教科書体 N-R" panose="02020400000000000000" pitchFamily="17" charset="-128"/>
            </a:endParaRPr>
          </a:p>
        </p:txBody>
      </p:sp>
      <p:sp>
        <p:nvSpPr>
          <p:cNvPr id="4" name="正方形/長方形 3">
            <a:extLst>
              <a:ext uri="{FF2B5EF4-FFF2-40B4-BE49-F238E27FC236}">
                <a16:creationId xmlns:a16="http://schemas.microsoft.com/office/drawing/2014/main" id="{8FC883CA-2B94-4A05-8D15-E6F34C84D8DF}"/>
              </a:ext>
            </a:extLst>
          </p:cNvPr>
          <p:cNvSpPr/>
          <p:nvPr/>
        </p:nvSpPr>
        <p:spPr>
          <a:xfrm>
            <a:off x="6924724" y="6468824"/>
            <a:ext cx="2908167" cy="307777"/>
          </a:xfrm>
          <a:prstGeom prst="rect">
            <a:avLst/>
          </a:prstGeom>
          <a:noFill/>
        </p:spPr>
        <p:txBody>
          <a:bodyPr wrap="none" lIns="91440" tIns="45720" rIns="91440" bIns="45720">
            <a:spAutoFit/>
          </a:body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275097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51DDFF78-C94F-4E7F-8CC5-128BB7290C06}"/>
              </a:ext>
            </a:extLst>
          </p:cNvPr>
          <p:cNvGraphicFramePr>
            <a:graphicFrameLocks/>
          </p:cNvGraphicFramePr>
          <p:nvPr>
            <p:extLst>
              <p:ext uri="{D42A27DB-BD31-4B8C-83A1-F6EECF244321}">
                <p14:modId xmlns:p14="http://schemas.microsoft.com/office/powerpoint/2010/main" val="2154293731"/>
              </p:ext>
            </p:extLst>
          </p:nvPr>
        </p:nvGraphicFramePr>
        <p:xfrm>
          <a:off x="-1204020" y="1859111"/>
          <a:ext cx="10980600" cy="4380994"/>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AD94D871-E638-4E77-9F42-34F68C9BA326}"/>
              </a:ext>
            </a:extLst>
          </p:cNvPr>
          <p:cNvSpPr txBox="1"/>
          <p:nvPr/>
        </p:nvSpPr>
        <p:spPr>
          <a:xfrm>
            <a:off x="129419" y="0"/>
            <a:ext cx="9647161" cy="1969770"/>
          </a:xfrm>
          <a:prstGeom prst="rect">
            <a:avLst/>
          </a:prstGeom>
          <a:noFill/>
        </p:spPr>
        <p:txBody>
          <a:bodyPr wrap="square" rtlCol="0">
            <a:spAutoFit/>
          </a:bodyPr>
          <a:lstStyle/>
          <a:p>
            <a:r>
              <a:rPr kumimoji="1" lang="ja-JP" altLang="en-US" sz="2400" b="1" u="sng" dirty="0">
                <a:solidFill>
                  <a:schemeClr val="accent2"/>
                </a:solidFill>
                <a:latin typeface="UD デジタル 教科書体 N-R" panose="02020400000000000000" pitchFamily="17" charset="-128"/>
                <a:ea typeface="UD デジタル 教科書体 N-R" panose="02020400000000000000" pitchFamily="17" charset="-128"/>
              </a:rPr>
              <a:t>１．　高齢者の人口推移</a:t>
            </a:r>
            <a:endParaRPr kumimoji="1" lang="en-US" altLang="ja-JP" sz="2400" b="1" u="sng" dirty="0">
              <a:solidFill>
                <a:schemeClr val="accent2"/>
              </a:solidFill>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　我が国の総人口（</a:t>
            </a:r>
            <a:r>
              <a:rPr lang="en-US" altLang="ja-JP" b="1" dirty="0">
                <a:latin typeface="UD デジタル 教科書体 N-R" panose="02020400000000000000" pitchFamily="17" charset="-128"/>
                <a:ea typeface="UD デジタル 教科書体 N-R" panose="02020400000000000000" pitchFamily="17" charset="-128"/>
              </a:rPr>
              <a:t>2019</a:t>
            </a:r>
            <a:r>
              <a:rPr lang="ja-JP" altLang="en-US" b="1" dirty="0">
                <a:latin typeface="UD デジタル 教科書体 N-R" panose="02020400000000000000" pitchFamily="17" charset="-128"/>
                <a:ea typeface="UD デジタル 教科書体 N-R" panose="02020400000000000000" pitchFamily="17" charset="-128"/>
              </a:rPr>
              <a:t>年</a:t>
            </a:r>
            <a:r>
              <a:rPr lang="en-US" altLang="ja-JP" b="1" dirty="0">
                <a:latin typeface="UD デジタル 教科書体 N-R" panose="02020400000000000000" pitchFamily="17" charset="-128"/>
                <a:ea typeface="UD デジタル 教科書体 N-R" panose="02020400000000000000" pitchFamily="17" charset="-128"/>
              </a:rPr>
              <a:t>9</a:t>
            </a:r>
            <a:r>
              <a:rPr lang="ja-JP" altLang="en-US" b="1" dirty="0">
                <a:latin typeface="UD デジタル 教科書体 N-R" panose="02020400000000000000" pitchFamily="17" charset="-128"/>
                <a:ea typeface="UD デジタル 教科書体 N-R" panose="02020400000000000000" pitchFamily="17" charset="-128"/>
              </a:rPr>
              <a:t>月</a:t>
            </a:r>
            <a:r>
              <a:rPr lang="en-US" altLang="ja-JP" b="1" dirty="0">
                <a:latin typeface="UD デジタル 教科書体 N-R" panose="02020400000000000000" pitchFamily="17" charset="-128"/>
                <a:ea typeface="UD デジタル 教科書体 N-R" panose="02020400000000000000" pitchFamily="17" charset="-128"/>
              </a:rPr>
              <a:t>15</a:t>
            </a:r>
            <a:r>
              <a:rPr lang="ja-JP" altLang="en-US" b="1" dirty="0">
                <a:latin typeface="UD デジタル 教科書体 N-R" panose="02020400000000000000" pitchFamily="17" charset="-128"/>
                <a:ea typeface="UD デジタル 教科書体 N-R" panose="02020400000000000000" pitchFamily="17" charset="-128"/>
              </a:rPr>
              <a:t>日現在推計</a:t>
            </a:r>
            <a:r>
              <a:rPr lang="en-US" altLang="ja-JP" b="1" dirty="0">
                <a:latin typeface="UD デジタル 教科書体 N-R" panose="02020400000000000000" pitchFamily="17" charset="-128"/>
                <a:ea typeface="UD デジタル 教科書体 N-R" panose="02020400000000000000" pitchFamily="17" charset="-128"/>
              </a:rPr>
              <a:t>12,617</a:t>
            </a:r>
            <a:r>
              <a:rPr lang="ja-JP" altLang="en-US" b="1" dirty="0">
                <a:latin typeface="UD デジタル 教科書体 N-R" panose="02020400000000000000" pitchFamily="17" charset="-128"/>
                <a:ea typeface="UD デジタル 教科書体 N-R" panose="02020400000000000000" pitchFamily="17" charset="-128"/>
              </a:rPr>
              <a:t>万人）は、前年に比べ</a:t>
            </a:r>
            <a:r>
              <a:rPr lang="en-US" altLang="ja-JP" b="1" dirty="0">
                <a:latin typeface="UD デジタル 教科書体 N-R" panose="02020400000000000000" pitchFamily="17" charset="-128"/>
                <a:ea typeface="UD デジタル 教科書体 N-R" panose="02020400000000000000" pitchFamily="17" charset="-128"/>
              </a:rPr>
              <a:t>26</a:t>
            </a:r>
            <a:r>
              <a:rPr lang="ja-JP" altLang="en-US" b="1" dirty="0">
                <a:latin typeface="UD デジタル 教科書体 N-R" panose="02020400000000000000" pitchFamily="17" charset="-128"/>
                <a:ea typeface="UD デジタル 教科書体 N-R" panose="02020400000000000000" pitchFamily="17" charset="-128"/>
              </a:rPr>
              <a:t>万人減少してい　</a:t>
            </a:r>
            <a:endParaRPr lang="en-US" altLang="ja-JP" b="1"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　</a:t>
            </a:r>
            <a:r>
              <a:rPr lang="ja-JP" altLang="en-US" sz="2000" b="1" dirty="0">
                <a:latin typeface="UD デジタル 教科書体 N-R" panose="02020400000000000000" pitchFamily="17" charset="-128"/>
                <a:ea typeface="UD デジタル 教科書体 N-R" panose="02020400000000000000" pitchFamily="17" charset="-128"/>
              </a:rPr>
              <a:t>る一方、</a:t>
            </a:r>
            <a:r>
              <a:rPr lang="en-US" altLang="ja-JP" sz="2000" b="1" dirty="0">
                <a:latin typeface="UD デジタル 教科書体 N-R" panose="02020400000000000000" pitchFamily="17" charset="-128"/>
                <a:ea typeface="UD デジタル 教科書体 N-R" panose="02020400000000000000" pitchFamily="17" charset="-128"/>
              </a:rPr>
              <a:t>65</a:t>
            </a:r>
            <a:r>
              <a:rPr lang="ja-JP" altLang="en-US" sz="2000" b="1" dirty="0">
                <a:latin typeface="UD デジタル 教科書体 N-R" panose="02020400000000000000" pitchFamily="17" charset="-128"/>
                <a:ea typeface="UD デジタル 教科書体 N-R" panose="02020400000000000000" pitchFamily="17" charset="-128"/>
              </a:rPr>
              <a:t>歳以上の高齢者（以下「高齢者」といいます。）人口は、</a:t>
            </a:r>
            <a:r>
              <a:rPr lang="en-US" altLang="ja-JP" sz="2000" b="1" dirty="0">
                <a:latin typeface="UD デジタル 教科書体 N-R" panose="02020400000000000000" pitchFamily="17" charset="-128"/>
                <a:ea typeface="UD デジタル 教科書体 N-R" panose="02020400000000000000" pitchFamily="17" charset="-128"/>
              </a:rPr>
              <a:t>3588</a:t>
            </a:r>
            <a:r>
              <a:rPr lang="ja-JP" altLang="en-US" sz="2000" b="1" dirty="0">
                <a:latin typeface="UD デジタル 教科書体 N-R" panose="02020400000000000000" pitchFamily="17" charset="-128"/>
                <a:ea typeface="UD デジタル 教科書体 N-R" panose="02020400000000000000" pitchFamily="17" charset="-128"/>
              </a:rPr>
              <a:t>万人と、</a:t>
            </a:r>
            <a:endParaRPr lang="en-US" altLang="ja-JP" sz="2000" b="1" dirty="0">
              <a:latin typeface="UD デジタル 教科書体 N-R" panose="02020400000000000000" pitchFamily="17" charset="-128"/>
              <a:ea typeface="UD デジタル 教科書体 N-R" panose="02020400000000000000" pitchFamily="17" charset="-128"/>
            </a:endParaRPr>
          </a:p>
          <a:p>
            <a:r>
              <a:rPr lang="ja-JP" altLang="en-US" sz="2000" b="1" dirty="0">
                <a:latin typeface="UD デジタル 教科書体 N-R" panose="02020400000000000000" pitchFamily="17" charset="-128"/>
                <a:ea typeface="UD デジタル 教科書体 N-R" panose="02020400000000000000" pitchFamily="17" charset="-128"/>
              </a:rPr>
              <a:t>　前年（</a:t>
            </a:r>
            <a:r>
              <a:rPr lang="en-US" altLang="ja-JP" sz="2000" b="1" dirty="0">
                <a:latin typeface="UD デジタル 教科書体 N-R" panose="02020400000000000000" pitchFamily="17" charset="-128"/>
                <a:ea typeface="UD デジタル 教科書体 N-R" panose="02020400000000000000" pitchFamily="17" charset="-128"/>
              </a:rPr>
              <a:t>3556</a:t>
            </a:r>
            <a:r>
              <a:rPr lang="ja-JP" altLang="en-US" sz="2000" b="1" dirty="0">
                <a:latin typeface="UD デジタル 教科書体 N-R" panose="02020400000000000000" pitchFamily="17" charset="-128"/>
                <a:ea typeface="UD デジタル 教科書体 N-R" panose="02020400000000000000" pitchFamily="17" charset="-128"/>
              </a:rPr>
              <a:t>万人）に比べ</a:t>
            </a:r>
            <a:r>
              <a:rPr lang="en-US" altLang="ja-JP" sz="2000" b="1" dirty="0">
                <a:latin typeface="UD デジタル 教科書体 N-R" panose="02020400000000000000" pitchFamily="17" charset="-128"/>
                <a:ea typeface="UD デジタル 教科書体 N-R" panose="02020400000000000000" pitchFamily="17" charset="-128"/>
              </a:rPr>
              <a:t>32</a:t>
            </a:r>
            <a:r>
              <a:rPr lang="ja-JP" altLang="en-US" sz="2000" b="1" dirty="0">
                <a:latin typeface="UD デジタル 教科書体 N-R" panose="02020400000000000000" pitchFamily="17" charset="-128"/>
                <a:ea typeface="UD デジタル 教科書体 N-R" panose="02020400000000000000" pitchFamily="17" charset="-128"/>
              </a:rPr>
              <a:t>万人増加し、過去最多となりました。</a:t>
            </a:r>
            <a:r>
              <a:rPr lang="ja-JP" altLang="en-US" sz="2000" b="1" dirty="0">
                <a:solidFill>
                  <a:srgbClr val="FF0000"/>
                </a:solidFill>
                <a:latin typeface="UD デジタル 教科書体 N-R" panose="02020400000000000000" pitchFamily="17" charset="-128"/>
                <a:ea typeface="UD デジタル 教科書体 N-R" panose="02020400000000000000" pitchFamily="17" charset="-128"/>
              </a:rPr>
              <a:t>（４人に１人が</a:t>
            </a:r>
            <a:endParaRPr lang="en-US" altLang="ja-JP" sz="2000" b="1" dirty="0">
              <a:solidFill>
                <a:srgbClr val="FF0000"/>
              </a:solidFill>
              <a:latin typeface="UD デジタル 教科書体 N-R" panose="02020400000000000000" pitchFamily="17" charset="-128"/>
              <a:ea typeface="UD デジタル 教科書体 N-R" panose="02020400000000000000" pitchFamily="17" charset="-128"/>
            </a:endParaRPr>
          </a:p>
          <a:p>
            <a:r>
              <a:rPr lang="ja-JP" altLang="en-US" sz="2000" b="1" dirty="0">
                <a:solidFill>
                  <a:srgbClr val="FF0000"/>
                </a:solidFill>
                <a:latin typeface="UD デジタル 教科書体 N-R" panose="02020400000000000000" pitchFamily="17" charset="-128"/>
                <a:ea typeface="UD デジタル 教科書体 N-R" panose="02020400000000000000" pitchFamily="17" charset="-128"/>
              </a:rPr>
              <a:t>　高齢者）　</a:t>
            </a:r>
            <a:endParaRPr lang="en-US" altLang="ja-JP" sz="2000" b="1" dirty="0">
              <a:solidFill>
                <a:srgbClr val="FF0000"/>
              </a:solidFill>
              <a:latin typeface="UD デジタル 教科書体 N-R" panose="02020400000000000000" pitchFamily="17" charset="-128"/>
              <a:ea typeface="UD デジタル 教科書体 N-R" panose="02020400000000000000" pitchFamily="17" charset="-128"/>
            </a:endParaRPr>
          </a:p>
          <a:p>
            <a:r>
              <a:rPr lang="ja-JP" altLang="en-US" sz="2000" b="1" dirty="0">
                <a:latin typeface="UD デジタル 教科書体 N-R" panose="02020400000000000000" pitchFamily="17" charset="-128"/>
                <a:ea typeface="UD デジタル 教科書体 N-R" panose="02020400000000000000" pitchFamily="17" charset="-128"/>
              </a:rPr>
              <a:t>　</a:t>
            </a:r>
            <a:endParaRPr kumimoji="1" lang="ja-JP" altLang="en-US" sz="2000" b="1"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84612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60FDE8C7-4F32-4CDD-B5B6-8C2A0F6FBFF2}"/>
              </a:ext>
            </a:extLst>
          </p:cNvPr>
          <p:cNvGraphicFramePr>
            <a:graphicFrameLocks/>
          </p:cNvGraphicFramePr>
          <p:nvPr>
            <p:extLst>
              <p:ext uri="{D42A27DB-BD31-4B8C-83A1-F6EECF244321}">
                <p14:modId xmlns:p14="http://schemas.microsoft.com/office/powerpoint/2010/main" val="2625998438"/>
              </p:ext>
            </p:extLst>
          </p:nvPr>
        </p:nvGraphicFramePr>
        <p:xfrm>
          <a:off x="1065321" y="1748900"/>
          <a:ext cx="7905968" cy="4414131"/>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188418B7-6D61-4891-987C-6173B654DE7A}"/>
              </a:ext>
            </a:extLst>
          </p:cNvPr>
          <p:cNvSpPr txBox="1"/>
          <p:nvPr/>
        </p:nvSpPr>
        <p:spPr>
          <a:xfrm>
            <a:off x="176996" y="229351"/>
            <a:ext cx="9427798" cy="1569660"/>
          </a:xfrm>
          <a:prstGeom prst="rect">
            <a:avLst/>
          </a:prstGeom>
          <a:noFill/>
        </p:spPr>
        <p:txBody>
          <a:bodyPr wrap="square" rtlCol="0">
            <a:spAutoFit/>
          </a:bodyPr>
          <a:lstStyle/>
          <a:p>
            <a:r>
              <a:rPr kumimoji="1" lang="ja-JP" altLang="en-US" sz="2400" b="1" u="sng" dirty="0">
                <a:solidFill>
                  <a:schemeClr val="accent2"/>
                </a:solidFill>
                <a:latin typeface="UD デジタル 教科書体 N-R" panose="02020400000000000000" pitchFamily="17" charset="-128"/>
                <a:ea typeface="UD デジタル 教科書体 N-R" panose="02020400000000000000" pitchFamily="17" charset="-128"/>
              </a:rPr>
              <a:t>２．百歳以上の高齢者人口推移</a:t>
            </a:r>
            <a:endParaRPr kumimoji="1" lang="en-US" altLang="ja-JP" sz="2400" b="1" u="sng" dirty="0">
              <a:solidFill>
                <a:schemeClr val="accent2"/>
              </a:solidFill>
              <a:latin typeface="UD デジタル 教科書体 N-R" panose="02020400000000000000" pitchFamily="17" charset="-128"/>
              <a:ea typeface="UD デジタル 教科書体 N-R" panose="02020400000000000000" pitchFamily="17" charset="-128"/>
            </a:endParaRPr>
          </a:p>
          <a:p>
            <a:r>
              <a:rPr kumimoji="1" lang="ja-JP" altLang="en-US" sz="1400" b="1" dirty="0">
                <a:latin typeface="UD デジタル 教科書体 N-R" panose="02020400000000000000" pitchFamily="17" charset="-128"/>
                <a:ea typeface="UD デジタル 教科書体 N-R" panose="02020400000000000000" pitchFamily="17" charset="-128"/>
              </a:rPr>
              <a:t>　</a:t>
            </a:r>
            <a:r>
              <a:rPr kumimoji="1" lang="ja-JP" altLang="en-US" b="1" dirty="0">
                <a:latin typeface="UD デジタル 教科書体 N-R" panose="02020400000000000000" pitchFamily="17" charset="-128"/>
                <a:ea typeface="UD デジタル 教科書体 N-R" panose="02020400000000000000" pitchFamily="17" charset="-128"/>
              </a:rPr>
              <a:t>　</a:t>
            </a:r>
            <a:r>
              <a:rPr lang="ja-JP" altLang="en-US" b="1" dirty="0">
                <a:latin typeface="UD デジタル 教科書体 N-R" panose="02020400000000000000" pitchFamily="17" charset="-128"/>
                <a:ea typeface="UD デジタル 教科書体 N-R" panose="02020400000000000000" pitchFamily="17" charset="-128"/>
              </a:rPr>
              <a:t>厚生労働省は</a:t>
            </a:r>
            <a:r>
              <a:rPr lang="en-US" altLang="ja-JP" b="1" dirty="0">
                <a:latin typeface="UD デジタル 教科書体 N-R" panose="02020400000000000000" pitchFamily="17" charset="-128"/>
                <a:ea typeface="UD デジタル 教科書体 N-R" panose="02020400000000000000" pitchFamily="17" charset="-128"/>
              </a:rPr>
              <a:t>13</a:t>
            </a:r>
            <a:r>
              <a:rPr lang="ja-JP" altLang="en-US" b="1" dirty="0">
                <a:latin typeface="UD デジタル 教科書体 N-R" panose="02020400000000000000" pitchFamily="17" charset="-128"/>
                <a:ea typeface="UD デジタル 教科書体 N-R" panose="02020400000000000000" pitchFamily="17" charset="-128"/>
              </a:rPr>
              <a:t>日、全国で</a:t>
            </a:r>
            <a:r>
              <a:rPr lang="en-US" altLang="ja-JP" b="1" dirty="0">
                <a:latin typeface="UD デジタル 教科書体 N-R" panose="02020400000000000000" pitchFamily="17" charset="-128"/>
                <a:ea typeface="UD デジタル 教科書体 N-R" panose="02020400000000000000" pitchFamily="17" charset="-128"/>
              </a:rPr>
              <a:t>100</a:t>
            </a:r>
            <a:r>
              <a:rPr lang="ja-JP" altLang="en-US" b="1" dirty="0">
                <a:latin typeface="UD デジタル 教科書体 N-R" panose="02020400000000000000" pitchFamily="17" charset="-128"/>
                <a:ea typeface="UD デジタル 教科書体 N-R" panose="02020400000000000000" pitchFamily="17" charset="-128"/>
              </a:rPr>
              <a:t>歳以上の高齢者が</a:t>
            </a:r>
            <a:r>
              <a:rPr lang="en-US" altLang="ja-JP" b="1" dirty="0">
                <a:latin typeface="UD デジタル 教科書体 N-R" panose="02020400000000000000" pitchFamily="17" charset="-128"/>
                <a:ea typeface="UD デジタル 教科書体 N-R" panose="02020400000000000000" pitchFamily="17" charset="-128"/>
              </a:rPr>
              <a:t>7</a:t>
            </a:r>
            <a:r>
              <a:rPr lang="ja-JP" altLang="en-US" b="1" dirty="0">
                <a:latin typeface="UD デジタル 教科書体 N-R" panose="02020400000000000000" pitchFamily="17" charset="-128"/>
                <a:ea typeface="UD デジタル 教科書体 N-R" panose="02020400000000000000" pitchFamily="17" charset="-128"/>
              </a:rPr>
              <a:t>万</a:t>
            </a:r>
            <a:r>
              <a:rPr lang="en-US" altLang="ja-JP" b="1" dirty="0">
                <a:latin typeface="UD デジタル 教科書体 N-R" panose="02020400000000000000" pitchFamily="17" charset="-128"/>
                <a:ea typeface="UD デジタル 教科書体 N-R" panose="02020400000000000000" pitchFamily="17" charset="-128"/>
              </a:rPr>
              <a:t>1238</a:t>
            </a:r>
            <a:r>
              <a:rPr lang="ja-JP" altLang="en-US" b="1" dirty="0">
                <a:latin typeface="UD デジタル 教科書体 N-R" panose="02020400000000000000" pitchFamily="17" charset="-128"/>
                <a:ea typeface="UD デジタル 教科書体 N-R" panose="02020400000000000000" pitchFamily="17" charset="-128"/>
              </a:rPr>
              <a:t>人に上ると発表した。</a:t>
            </a:r>
            <a:endParaRPr lang="en-US" altLang="ja-JP" b="1"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　　</a:t>
            </a:r>
            <a:r>
              <a:rPr lang="en-US" altLang="ja-JP" b="1" dirty="0">
                <a:latin typeface="UD デジタル 教科書体 N-R" panose="02020400000000000000" pitchFamily="17" charset="-128"/>
                <a:ea typeface="UD デジタル 教科書体 N-R" panose="02020400000000000000" pitchFamily="17" charset="-128"/>
              </a:rPr>
              <a:t>2018</a:t>
            </a:r>
            <a:r>
              <a:rPr lang="ja-JP" altLang="en-US" b="1" dirty="0">
                <a:latin typeface="UD デジタル 教科書体 N-R" panose="02020400000000000000" pitchFamily="17" charset="-128"/>
                <a:ea typeface="UD デジタル 教科書体 N-R" panose="02020400000000000000" pitchFamily="17" charset="-128"/>
              </a:rPr>
              <a:t>年から</a:t>
            </a:r>
            <a:r>
              <a:rPr lang="en-US" altLang="ja-JP" b="1" dirty="0">
                <a:latin typeface="UD デジタル 教科書体 N-R" panose="02020400000000000000" pitchFamily="17" charset="-128"/>
                <a:ea typeface="UD デジタル 教科書体 N-R" panose="02020400000000000000" pitchFamily="17" charset="-128"/>
              </a:rPr>
              <a:t>1453</a:t>
            </a:r>
            <a:r>
              <a:rPr lang="ja-JP" altLang="en-US" b="1" dirty="0">
                <a:latin typeface="UD デジタル 教科書体 N-R" panose="02020400000000000000" pitchFamily="17" charset="-128"/>
                <a:ea typeface="UD デジタル 教科書体 N-R" panose="02020400000000000000" pitchFamily="17" charset="-128"/>
              </a:rPr>
              <a:t>人増え、</a:t>
            </a:r>
            <a:r>
              <a:rPr lang="en-US" altLang="ja-JP" b="1" dirty="0">
                <a:latin typeface="UD デジタル 教科書体 N-R" panose="02020400000000000000" pitchFamily="17" charset="-128"/>
                <a:ea typeface="UD デジタル 教科書体 N-R" panose="02020400000000000000" pitchFamily="17" charset="-128"/>
              </a:rPr>
              <a:t>49</a:t>
            </a:r>
            <a:r>
              <a:rPr lang="ja-JP" altLang="en-US" b="1" dirty="0">
                <a:latin typeface="UD デジタル 教科書体 N-R" panose="02020400000000000000" pitchFamily="17" charset="-128"/>
                <a:ea typeface="UD デジタル 教科書体 N-R" panose="02020400000000000000" pitchFamily="17" charset="-128"/>
              </a:rPr>
              <a:t>年連続で過去最高を更新。</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初めて</a:t>
            </a:r>
            <a:r>
              <a:rPr lang="en-US" altLang="ja-JP" b="1" dirty="0">
                <a:solidFill>
                  <a:srgbClr val="FF0000"/>
                </a:solidFill>
                <a:latin typeface="UD デジタル 教科書体 N-R" panose="02020400000000000000" pitchFamily="17" charset="-128"/>
                <a:ea typeface="UD デジタル 教科書体 N-R" panose="02020400000000000000" pitchFamily="17" charset="-128"/>
              </a:rPr>
              <a:t>7</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万人を突破した</a:t>
            </a:r>
            <a:r>
              <a:rPr lang="ja-JP" altLang="en-US" b="1" dirty="0">
                <a:latin typeface="UD デジタル 教科書体 N-R" panose="02020400000000000000" pitchFamily="17" charset="-128"/>
                <a:ea typeface="UD デジタル 教科書体 N-R" panose="02020400000000000000" pitchFamily="17" charset="-128"/>
              </a:rPr>
              <a:t>。</a:t>
            </a:r>
            <a:endParaRPr lang="en-US" altLang="ja-JP" b="1"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　　医療技術の進歩などが背景にあるが、高齢者の増加は社会保障の給付と負担の見直し</a:t>
            </a:r>
            <a:endParaRPr lang="en-US" altLang="ja-JP" b="1"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　を政府に強く迫る。</a:t>
            </a:r>
            <a:endParaRPr kumimoji="1" lang="ja-JP" altLang="en-US" b="1"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09320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B24B682-79BF-4BD6-8A80-DA70B5B8C2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5016" y="1474179"/>
            <a:ext cx="7627017" cy="4416639"/>
          </a:xfrm>
          <a:prstGeom prst="rect">
            <a:avLst/>
          </a:prstGeom>
        </p:spPr>
      </p:pic>
      <p:sp>
        <p:nvSpPr>
          <p:cNvPr id="3" name="テキスト ボックス 2">
            <a:extLst>
              <a:ext uri="{FF2B5EF4-FFF2-40B4-BE49-F238E27FC236}">
                <a16:creationId xmlns:a16="http://schemas.microsoft.com/office/drawing/2014/main" id="{F6CEB72B-7CDB-41AA-AEFA-46034E43BBC2}"/>
              </a:ext>
            </a:extLst>
          </p:cNvPr>
          <p:cNvSpPr txBox="1"/>
          <p:nvPr/>
        </p:nvSpPr>
        <p:spPr>
          <a:xfrm>
            <a:off x="452760" y="5840648"/>
            <a:ext cx="9197265" cy="646331"/>
          </a:xfrm>
          <a:prstGeom prst="rect">
            <a:avLst/>
          </a:prstGeom>
          <a:noFill/>
        </p:spPr>
        <p:txBody>
          <a:bodyPr wrap="square" rtlCol="0">
            <a:spAutoFit/>
          </a:bodyPr>
          <a:lstStyle/>
          <a:p>
            <a:r>
              <a:rPr lang="en-US" altLang="ja-JP" sz="1200" b="1" dirty="0"/>
              <a:t>※</a:t>
            </a:r>
            <a:r>
              <a:rPr lang="ja-JP" altLang="en-US" sz="1200" b="1" dirty="0"/>
              <a:t>各年齢の認知症有病率が上昇する場合の将来推計</a:t>
            </a:r>
          </a:p>
          <a:p>
            <a:r>
              <a:rPr lang="ja-JP" altLang="en-US" sz="1200" b="1" dirty="0"/>
              <a:t>　出典：認知症施策推進総合戦略（新オレンジプラン）～認知症高齢者等にやさしい地域づくりに向けて～の概要（厚生労働省）を基に作成</a:t>
            </a:r>
          </a:p>
          <a:p>
            <a:endParaRPr kumimoji="1" lang="ja-JP" altLang="en-US" sz="1200" b="1" dirty="0"/>
          </a:p>
        </p:txBody>
      </p:sp>
      <p:sp>
        <p:nvSpPr>
          <p:cNvPr id="4" name="テキスト ボックス 3">
            <a:extLst>
              <a:ext uri="{FF2B5EF4-FFF2-40B4-BE49-F238E27FC236}">
                <a16:creationId xmlns:a16="http://schemas.microsoft.com/office/drawing/2014/main" id="{1F2F7079-9492-4C08-A0F0-007369627B89}"/>
              </a:ext>
            </a:extLst>
          </p:cNvPr>
          <p:cNvSpPr txBox="1"/>
          <p:nvPr/>
        </p:nvSpPr>
        <p:spPr>
          <a:xfrm>
            <a:off x="288562" y="403458"/>
            <a:ext cx="9476875" cy="1200329"/>
          </a:xfrm>
          <a:prstGeom prst="rect">
            <a:avLst/>
          </a:prstGeom>
          <a:noFill/>
        </p:spPr>
        <p:txBody>
          <a:bodyPr wrap="square" rtlCol="0">
            <a:spAutoFit/>
          </a:bodyPr>
          <a:lstStyle/>
          <a:p>
            <a:r>
              <a:rPr lang="ja-JP" altLang="en-US" sz="1700" b="1" dirty="0">
                <a:latin typeface="UD デジタル 教科書体 N-R" panose="02020400000000000000" pitchFamily="17" charset="-128"/>
                <a:ea typeface="UD デジタル 教科書体 N-R" panose="02020400000000000000" pitchFamily="17" charset="-128"/>
              </a:rPr>
              <a:t>　</a:t>
            </a:r>
            <a:r>
              <a:rPr lang="en-US" altLang="ja-JP" b="1" dirty="0">
                <a:latin typeface="UD デジタル 教科書体 N-R" panose="02020400000000000000" pitchFamily="17" charset="-128"/>
                <a:ea typeface="UD デジタル 教科書体 N-R" panose="02020400000000000000" pitchFamily="17" charset="-128"/>
              </a:rPr>
              <a:t> 2012</a:t>
            </a:r>
            <a:r>
              <a:rPr lang="ja-JP" altLang="en-US" b="1" dirty="0">
                <a:latin typeface="UD デジタル 教科書体 N-R" panose="02020400000000000000" pitchFamily="17" charset="-128"/>
                <a:ea typeface="UD デジタル 教科書体 N-R" panose="02020400000000000000" pitchFamily="17" charset="-128"/>
              </a:rPr>
              <a:t>年時点で</a:t>
            </a:r>
            <a:r>
              <a:rPr lang="en-US" altLang="ja-JP" b="1" dirty="0">
                <a:latin typeface="UD デジタル 教科書体 N-R" panose="02020400000000000000" pitchFamily="17" charset="-128"/>
                <a:ea typeface="UD デジタル 教科書体 N-R" panose="02020400000000000000" pitchFamily="17" charset="-128"/>
              </a:rPr>
              <a:t>65</a:t>
            </a:r>
            <a:r>
              <a:rPr lang="ja-JP" altLang="en-US" b="1" dirty="0">
                <a:latin typeface="UD デジタル 教科書体 N-R" panose="02020400000000000000" pitchFamily="17" charset="-128"/>
                <a:ea typeface="UD デジタル 教科書体 N-R" panose="02020400000000000000" pitchFamily="17" charset="-128"/>
              </a:rPr>
              <a:t>歳以上の高齢者のうち認知症を発症している人は推計</a:t>
            </a:r>
            <a:r>
              <a:rPr lang="en-US" altLang="ja-JP" b="1" dirty="0">
                <a:latin typeface="UD デジタル 教科書体 N-R" panose="02020400000000000000" pitchFamily="17" charset="-128"/>
                <a:ea typeface="UD デジタル 教科書体 N-R" panose="02020400000000000000" pitchFamily="17" charset="-128"/>
              </a:rPr>
              <a:t>15</a:t>
            </a:r>
            <a:r>
              <a:rPr lang="ja-JP" altLang="en-US" b="1" dirty="0">
                <a:latin typeface="UD デジタル 教科書体 N-R" panose="02020400000000000000" pitchFamily="17" charset="-128"/>
                <a:ea typeface="UD デジタル 教科書体 N-R" panose="02020400000000000000" pitchFamily="17" charset="-128"/>
              </a:rPr>
              <a:t>％で、約</a:t>
            </a:r>
            <a:r>
              <a:rPr lang="en-US" altLang="ja-JP" b="1" dirty="0">
                <a:latin typeface="UD デジタル 教科書体 N-R" panose="02020400000000000000" pitchFamily="17" charset="-128"/>
                <a:ea typeface="UD デジタル 教科書体 N-R" panose="02020400000000000000" pitchFamily="17" charset="-128"/>
              </a:rPr>
              <a:t>462</a:t>
            </a:r>
            <a:r>
              <a:rPr lang="ja-JP" altLang="en-US" b="1" dirty="0">
                <a:latin typeface="UD デジタル 教科書体 N-R" panose="02020400000000000000" pitchFamily="17" charset="-128"/>
                <a:ea typeface="UD デジタル 教科書体 N-R" panose="02020400000000000000" pitchFamily="17" charset="-128"/>
              </a:rPr>
              <a:t>万人に上ることが厚生労働省研究班の調査で明らかになっています。</a:t>
            </a:r>
            <a:br>
              <a:rPr lang="ja-JP" altLang="en-US" b="1" dirty="0">
                <a:latin typeface="UD デジタル 教科書体 N-R" panose="02020400000000000000" pitchFamily="17" charset="-128"/>
                <a:ea typeface="UD デジタル 教科書体 N-R" panose="02020400000000000000" pitchFamily="17" charset="-128"/>
              </a:rPr>
            </a:br>
            <a:r>
              <a:rPr lang="ja-JP" altLang="en-US" b="1" dirty="0">
                <a:latin typeface="UD デジタル 教科書体 N-R" panose="02020400000000000000" pitchFamily="17" charset="-128"/>
                <a:ea typeface="UD デジタル 教科書体 N-R" panose="02020400000000000000" pitchFamily="17" charset="-128"/>
              </a:rPr>
              <a:t>　そして、その数が</a:t>
            </a:r>
            <a:r>
              <a:rPr lang="en-US" altLang="ja-JP" b="1" dirty="0">
                <a:solidFill>
                  <a:srgbClr val="FF0000"/>
                </a:solidFill>
                <a:latin typeface="UD デジタル 教科書体 N-R" panose="02020400000000000000" pitchFamily="17" charset="-128"/>
                <a:ea typeface="UD デジタル 教科書体 N-R" panose="02020400000000000000" pitchFamily="17" charset="-128"/>
              </a:rPr>
              <a:t>2025</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年には</a:t>
            </a:r>
            <a:r>
              <a:rPr lang="en-US" altLang="ja-JP" b="1" dirty="0">
                <a:solidFill>
                  <a:srgbClr val="FF0000"/>
                </a:solidFill>
                <a:latin typeface="UD デジタル 教科書体 N-R" panose="02020400000000000000" pitchFamily="17" charset="-128"/>
                <a:ea typeface="UD デジタル 教科書体 N-R" panose="02020400000000000000" pitchFamily="17" charset="-128"/>
              </a:rPr>
              <a:t>730</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万人へ増加し、</a:t>
            </a:r>
            <a:r>
              <a:rPr lang="en-US" altLang="ja-JP" b="1" dirty="0">
                <a:solidFill>
                  <a:srgbClr val="FF0000"/>
                </a:solidFill>
                <a:latin typeface="UD デジタル 教科書体 N-R" panose="02020400000000000000" pitchFamily="17" charset="-128"/>
                <a:ea typeface="UD デジタル 教科書体 N-R" panose="02020400000000000000" pitchFamily="17" charset="-128"/>
              </a:rPr>
              <a:t>65</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歳以上の</a:t>
            </a:r>
            <a:r>
              <a:rPr lang="en-US" altLang="ja-JP" b="1" dirty="0">
                <a:solidFill>
                  <a:srgbClr val="FF0000"/>
                </a:solidFill>
                <a:latin typeface="UD デジタル 教科書体 N-R" panose="02020400000000000000" pitchFamily="17" charset="-128"/>
                <a:ea typeface="UD デジタル 教科書体 N-R" panose="02020400000000000000" pitchFamily="17" charset="-128"/>
              </a:rPr>
              <a:t>5</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人に</a:t>
            </a:r>
            <a:r>
              <a:rPr lang="en-US" altLang="ja-JP" b="1" dirty="0">
                <a:solidFill>
                  <a:srgbClr val="FF0000"/>
                </a:solidFill>
                <a:latin typeface="UD デジタル 教科書体 N-R" panose="02020400000000000000" pitchFamily="17" charset="-128"/>
                <a:ea typeface="UD デジタル 教科書体 N-R" panose="02020400000000000000" pitchFamily="17" charset="-128"/>
              </a:rPr>
              <a:t>1</a:t>
            </a:r>
            <a:r>
              <a:rPr lang="ja-JP" altLang="en-US" b="1" dirty="0">
                <a:solidFill>
                  <a:srgbClr val="FF0000"/>
                </a:solidFill>
                <a:latin typeface="UD デジタル 教科書体 N-R" panose="02020400000000000000" pitchFamily="17" charset="-128"/>
                <a:ea typeface="UD デジタル 教科書体 N-R" panose="02020400000000000000" pitchFamily="17" charset="-128"/>
              </a:rPr>
              <a:t>人</a:t>
            </a:r>
            <a:r>
              <a:rPr lang="ja-JP" altLang="en-US" b="1" dirty="0">
                <a:latin typeface="UD デジタル 教科書体 N-R" panose="02020400000000000000" pitchFamily="17" charset="-128"/>
                <a:ea typeface="UD デジタル 教科書体 N-R" panose="02020400000000000000" pitchFamily="17" charset="-128"/>
              </a:rPr>
              <a:t>が認知症を発症すると推計されています。</a:t>
            </a:r>
            <a:endParaRPr kumimoji="1" lang="ja-JP" altLang="en-US" b="1" dirty="0">
              <a:latin typeface="UD デジタル 教科書体 N-R" panose="02020400000000000000" pitchFamily="17" charset="-128"/>
              <a:ea typeface="UD デジタル 教科書体 N-R" panose="02020400000000000000" pitchFamily="17" charset="-128"/>
            </a:endParaRPr>
          </a:p>
        </p:txBody>
      </p:sp>
      <p:sp>
        <p:nvSpPr>
          <p:cNvPr id="5" name="正方形/長方形 4">
            <a:extLst>
              <a:ext uri="{FF2B5EF4-FFF2-40B4-BE49-F238E27FC236}">
                <a16:creationId xmlns:a16="http://schemas.microsoft.com/office/drawing/2014/main" id="{596DC174-F040-4E35-BE88-D4911413427B}"/>
              </a:ext>
            </a:extLst>
          </p:cNvPr>
          <p:cNvSpPr/>
          <p:nvPr/>
        </p:nvSpPr>
        <p:spPr>
          <a:xfrm>
            <a:off x="211891" y="45682"/>
            <a:ext cx="5731473" cy="430887"/>
          </a:xfrm>
          <a:prstGeom prst="rect">
            <a:avLst/>
          </a:prstGeom>
        </p:spPr>
        <p:txBody>
          <a:bodyPr wrap="square">
            <a:spAutoFit/>
          </a:bodyPr>
          <a:lstStyle/>
          <a:p>
            <a:r>
              <a:rPr lang="ja-JP" altLang="en-US" sz="2200" b="1" u="sng" dirty="0">
                <a:solidFill>
                  <a:schemeClr val="accent2"/>
                </a:solidFill>
              </a:rPr>
              <a:t>３．　日本における認知症の人の将来推計</a:t>
            </a:r>
            <a:endParaRPr lang="ja-JP" altLang="en-US" sz="2200" u="sng" dirty="0">
              <a:solidFill>
                <a:schemeClr val="accent2"/>
              </a:solidFill>
            </a:endParaRPr>
          </a:p>
        </p:txBody>
      </p:sp>
    </p:spTree>
    <p:extLst>
      <p:ext uri="{BB962C8B-B14F-4D97-AF65-F5344CB8AC3E}">
        <p14:creationId xmlns:p14="http://schemas.microsoft.com/office/powerpoint/2010/main" val="33428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715B682C-6B93-471E-995F-2EBD5FA7FED7}"/>
              </a:ext>
            </a:extLst>
          </p:cNvPr>
          <p:cNvGraphicFramePr>
            <a:graphicFrameLocks/>
          </p:cNvGraphicFramePr>
          <p:nvPr>
            <p:extLst>
              <p:ext uri="{D42A27DB-BD31-4B8C-83A1-F6EECF244321}">
                <p14:modId xmlns:p14="http://schemas.microsoft.com/office/powerpoint/2010/main" val="1975037104"/>
              </p:ext>
            </p:extLst>
          </p:nvPr>
        </p:nvGraphicFramePr>
        <p:xfrm>
          <a:off x="594804" y="1438185"/>
          <a:ext cx="9019713" cy="4545366"/>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a:extLst>
              <a:ext uri="{FF2B5EF4-FFF2-40B4-BE49-F238E27FC236}">
                <a16:creationId xmlns:a16="http://schemas.microsoft.com/office/drawing/2014/main" id="{D1209174-38E8-453D-BCEE-18471FE10008}"/>
              </a:ext>
            </a:extLst>
          </p:cNvPr>
          <p:cNvSpPr txBox="1"/>
          <p:nvPr/>
        </p:nvSpPr>
        <p:spPr>
          <a:xfrm>
            <a:off x="275207" y="150145"/>
            <a:ext cx="8318376" cy="461665"/>
          </a:xfrm>
          <a:prstGeom prst="rect">
            <a:avLst/>
          </a:prstGeom>
          <a:noFill/>
        </p:spPr>
        <p:txBody>
          <a:bodyPr wrap="square" rtlCol="0">
            <a:spAutoFit/>
          </a:bodyPr>
          <a:lstStyle/>
          <a:p>
            <a:r>
              <a:rPr kumimoji="1" lang="ja-JP" altLang="en-US" sz="2400" b="1" dirty="0">
                <a:solidFill>
                  <a:schemeClr val="accent1">
                    <a:lumMod val="75000"/>
                  </a:schemeClr>
                </a:solidFill>
                <a:latin typeface="UD デジタル 教科書体 N-R" panose="02020400000000000000" pitchFamily="17" charset="-128"/>
                <a:ea typeface="UD デジタル 教科書体 N-R" panose="02020400000000000000" pitchFamily="17" charset="-128"/>
              </a:rPr>
              <a:t>４．公正証書遺言の作成件数</a:t>
            </a:r>
          </a:p>
        </p:txBody>
      </p:sp>
      <p:sp>
        <p:nvSpPr>
          <p:cNvPr id="4" name="正方形/長方形 3">
            <a:extLst>
              <a:ext uri="{FF2B5EF4-FFF2-40B4-BE49-F238E27FC236}">
                <a16:creationId xmlns:a16="http://schemas.microsoft.com/office/drawing/2014/main" id="{48AB28B1-EC72-4FF0-9F46-56893CB35390}"/>
              </a:ext>
            </a:extLst>
          </p:cNvPr>
          <p:cNvSpPr/>
          <p:nvPr/>
        </p:nvSpPr>
        <p:spPr>
          <a:xfrm>
            <a:off x="594804" y="6058555"/>
            <a:ext cx="2672526" cy="276999"/>
          </a:xfrm>
          <a:prstGeom prst="rect">
            <a:avLst/>
          </a:prstGeom>
        </p:spPr>
        <p:txBody>
          <a:bodyPr wrap="none">
            <a:spAutoFit/>
          </a:bodyPr>
          <a:lstStyle/>
          <a:p>
            <a:r>
              <a:rPr kumimoji="1" lang="ja-JP" altLang="en-US" sz="1200" b="1" dirty="0"/>
              <a:t>引用：日本公証人連合会ホームページ</a:t>
            </a:r>
          </a:p>
        </p:txBody>
      </p:sp>
      <p:sp>
        <p:nvSpPr>
          <p:cNvPr id="5" name="テキスト ボックス 4">
            <a:extLst>
              <a:ext uri="{FF2B5EF4-FFF2-40B4-BE49-F238E27FC236}">
                <a16:creationId xmlns:a16="http://schemas.microsoft.com/office/drawing/2014/main" id="{B2D6D69D-2127-443A-A12D-160C7C1DDCFB}"/>
              </a:ext>
            </a:extLst>
          </p:cNvPr>
          <p:cNvSpPr txBox="1"/>
          <p:nvPr/>
        </p:nvSpPr>
        <p:spPr>
          <a:xfrm>
            <a:off x="914399" y="611810"/>
            <a:ext cx="8700118" cy="646331"/>
          </a:xfrm>
          <a:prstGeom prst="rect">
            <a:avLst/>
          </a:prstGeom>
          <a:noFill/>
        </p:spPr>
        <p:txBody>
          <a:bodyPr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平成３０年の公正証書作成件数は、１１０，４７１となり、過去１０年間（</a:t>
            </a:r>
            <a:r>
              <a:rPr kumimoji="1" lang="en-US" altLang="ja-JP" b="1" dirty="0">
                <a:latin typeface="UD デジタル 教科書体 N-R" panose="02020400000000000000" pitchFamily="17" charset="-128"/>
                <a:ea typeface="UD デジタル 教科書体 N-R" panose="02020400000000000000" pitchFamily="17" charset="-128"/>
              </a:rPr>
              <a:t>H21</a:t>
            </a:r>
            <a:r>
              <a:rPr kumimoji="1" lang="ja-JP" altLang="en-US" b="1" dirty="0">
                <a:latin typeface="UD デジタル 教科書体 N-R" panose="02020400000000000000" pitchFamily="17" charset="-128"/>
                <a:ea typeface="UD デジタル 教科書体 N-R" panose="02020400000000000000" pitchFamily="17" charset="-128"/>
              </a:rPr>
              <a:t>～</a:t>
            </a:r>
            <a:r>
              <a:rPr kumimoji="1" lang="en-US" altLang="ja-JP" b="1" dirty="0">
                <a:latin typeface="UD デジタル 教科書体 N-R" panose="02020400000000000000" pitchFamily="17" charset="-128"/>
                <a:ea typeface="UD デジタル 教科書体 N-R" panose="02020400000000000000" pitchFamily="17" charset="-128"/>
              </a:rPr>
              <a:t>H30</a:t>
            </a:r>
            <a:r>
              <a:rPr kumimoji="1" lang="ja-JP" altLang="en-US" b="1" dirty="0">
                <a:latin typeface="UD デジタル 教科書体 N-R" panose="02020400000000000000" pitchFamily="17" charset="-128"/>
                <a:ea typeface="UD デジタル 教科書体 N-R" panose="02020400000000000000" pitchFamily="17" charset="-128"/>
              </a:rPr>
              <a:t>）で、約１．４倍となっている。</a:t>
            </a:r>
          </a:p>
        </p:txBody>
      </p:sp>
      <p:sp>
        <p:nvSpPr>
          <p:cNvPr id="6" name="正方形/長方形 5">
            <a:extLst>
              <a:ext uri="{FF2B5EF4-FFF2-40B4-BE49-F238E27FC236}">
                <a16:creationId xmlns:a16="http://schemas.microsoft.com/office/drawing/2014/main" id="{77563C0D-7730-4400-B708-9EFF22746645}"/>
              </a:ext>
            </a:extLst>
          </p:cNvPr>
          <p:cNvSpPr/>
          <p:nvPr/>
        </p:nvSpPr>
        <p:spPr>
          <a:xfrm>
            <a:off x="6924724" y="6468824"/>
            <a:ext cx="2908167" cy="307777"/>
          </a:xfrm>
          <a:prstGeom prst="rect">
            <a:avLst/>
          </a:prstGeom>
          <a:noFill/>
        </p:spPr>
        <p:txBody>
          <a:bodyPr wrap="none" lIns="91440" tIns="45720" rIns="91440" bIns="45720">
            <a:spAutoFit/>
          </a:body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57015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F644A5AD-B204-4159-912C-87A56A538B8B}"/>
              </a:ext>
            </a:extLst>
          </p:cNvPr>
          <p:cNvGraphicFramePr>
            <a:graphicFrameLocks/>
          </p:cNvGraphicFramePr>
          <p:nvPr>
            <p:extLst>
              <p:ext uri="{D42A27DB-BD31-4B8C-83A1-F6EECF244321}">
                <p14:modId xmlns:p14="http://schemas.microsoft.com/office/powerpoint/2010/main" val="1112582771"/>
              </p:ext>
            </p:extLst>
          </p:nvPr>
        </p:nvGraphicFramePr>
        <p:xfrm>
          <a:off x="426128" y="2148395"/>
          <a:ext cx="9250531" cy="3923931"/>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31CDB787-F683-421D-A627-C8A63AAB3E6F}"/>
              </a:ext>
            </a:extLst>
          </p:cNvPr>
          <p:cNvSpPr txBox="1"/>
          <p:nvPr/>
        </p:nvSpPr>
        <p:spPr>
          <a:xfrm>
            <a:off x="239698" y="64313"/>
            <a:ext cx="8131946" cy="461665"/>
          </a:xfrm>
          <a:prstGeom prst="rect">
            <a:avLst/>
          </a:prstGeom>
          <a:noFill/>
        </p:spPr>
        <p:txBody>
          <a:bodyPr wrap="square" rtlCol="0">
            <a:spAutoFit/>
          </a:bodyPr>
          <a:lstStyle/>
          <a:p>
            <a:r>
              <a:rPr kumimoji="1" lang="ja-JP" altLang="en-US" sz="2400" b="1" dirty="0">
                <a:solidFill>
                  <a:schemeClr val="accent1">
                    <a:lumMod val="75000"/>
                  </a:schemeClr>
                </a:solidFill>
                <a:latin typeface="UD デジタル 教科書体 N-R" panose="02020400000000000000" pitchFamily="17" charset="-128"/>
                <a:ea typeface="UD デジタル 教科書体 N-R" panose="02020400000000000000" pitchFamily="17" charset="-128"/>
              </a:rPr>
              <a:t>５．</a:t>
            </a:r>
            <a:r>
              <a:rPr kumimoji="1" lang="ja-JP" altLang="ja-JP" sz="2400" b="1" dirty="0">
                <a:solidFill>
                  <a:schemeClr val="accent1">
                    <a:lumMod val="75000"/>
                  </a:schemeClr>
                </a:solidFill>
                <a:latin typeface="UD デジタル 教科書体 N-R" panose="02020400000000000000" pitchFamily="17" charset="-128"/>
                <a:ea typeface="UD デジタル 教科書体 N-R" panose="02020400000000000000" pitchFamily="17" charset="-128"/>
              </a:rPr>
              <a:t>家庭裁判所での遺言書の検認事件数</a:t>
            </a:r>
            <a:endParaRPr kumimoji="1" lang="ja-JP" altLang="en-US" sz="2400" b="1" dirty="0">
              <a:solidFill>
                <a:schemeClr val="accent1">
                  <a:lumMod val="75000"/>
                </a:schemeClr>
              </a:solidFill>
              <a:latin typeface="UD デジタル 教科書体 N-R" panose="02020400000000000000" pitchFamily="17" charset="-128"/>
              <a:ea typeface="UD デジタル 教科書体 N-R" panose="02020400000000000000" pitchFamily="17" charset="-128"/>
            </a:endParaRPr>
          </a:p>
        </p:txBody>
      </p:sp>
      <p:sp>
        <p:nvSpPr>
          <p:cNvPr id="7" name="テキスト ボックス 6">
            <a:extLst>
              <a:ext uri="{FF2B5EF4-FFF2-40B4-BE49-F238E27FC236}">
                <a16:creationId xmlns:a16="http://schemas.microsoft.com/office/drawing/2014/main" id="{4815CC42-F470-4BF3-ABC5-80F24DE9F1A6}"/>
              </a:ext>
            </a:extLst>
          </p:cNvPr>
          <p:cNvSpPr txBox="1"/>
          <p:nvPr/>
        </p:nvSpPr>
        <p:spPr>
          <a:xfrm>
            <a:off x="426127" y="495302"/>
            <a:ext cx="9348187" cy="1631216"/>
          </a:xfrm>
          <a:prstGeom prst="rect">
            <a:avLst/>
          </a:prstGeom>
          <a:noFill/>
        </p:spPr>
        <p:txBody>
          <a:bodyPr wrap="square" rtlCol="0">
            <a:spAutoFit/>
          </a:bodyPr>
          <a:lstStyle/>
          <a:p>
            <a:r>
              <a:rPr lang="ja-JP" altLang="en-US" sz="2000" b="1" dirty="0">
                <a:latin typeface="UD デジタル 教科書体 N-R" panose="02020400000000000000" pitchFamily="17" charset="-128"/>
                <a:ea typeface="UD デジタル 教科書体 N-R" panose="02020400000000000000" pitchFamily="17" charset="-128"/>
              </a:rPr>
              <a:t>　自筆証書遺言は個人で自由に作成することができますので年間に何通作成されているかの統計はありません。ただし、自筆証書遺言を見つけた相続人はその遺言書を家庭裁判所に提出して検認手続きを受けなければならないとされています。</a:t>
            </a:r>
          </a:p>
          <a:p>
            <a:r>
              <a:rPr kumimoji="1" lang="ja-JP" altLang="en-US" sz="2000" b="1" dirty="0">
                <a:latin typeface="UD デジタル 教科書体 N-R" panose="02020400000000000000" pitchFamily="17" charset="-128"/>
                <a:ea typeface="UD デジタル 教科書体 N-R" panose="02020400000000000000" pitchFamily="17" charset="-128"/>
              </a:rPr>
              <a:t>　</a:t>
            </a:r>
            <a:r>
              <a:rPr kumimoji="1" lang="ja-JP" altLang="ja-JP" sz="2000" b="1" dirty="0">
                <a:latin typeface="UD デジタル 教科書体 N-R" panose="02020400000000000000" pitchFamily="17" charset="-128"/>
                <a:ea typeface="UD デジタル 教科書体 N-R" panose="02020400000000000000" pitchFamily="17" charset="-128"/>
              </a:rPr>
              <a:t>家庭裁判所での遺言書の検認事件数</a:t>
            </a:r>
            <a:r>
              <a:rPr kumimoji="1" lang="ja-JP" altLang="en-US" sz="2000" b="1" dirty="0">
                <a:latin typeface="UD デジタル 教科書体 N-R" panose="02020400000000000000" pitchFamily="17" charset="-128"/>
                <a:ea typeface="UD デジタル 教科書体 N-R" panose="02020400000000000000" pitchFamily="17" charset="-128"/>
              </a:rPr>
              <a:t>は、１７，４８７件で過去１０年間で約</a:t>
            </a:r>
            <a:endParaRPr kumimoji="1" lang="en-US" altLang="ja-JP" sz="2000" b="1" dirty="0">
              <a:latin typeface="UD デジタル 教科書体 N-R" panose="02020400000000000000" pitchFamily="17" charset="-128"/>
              <a:ea typeface="UD デジタル 教科書体 N-R" panose="02020400000000000000" pitchFamily="17" charset="-128"/>
            </a:endParaRPr>
          </a:p>
          <a:p>
            <a:r>
              <a:rPr kumimoji="1" lang="ja-JP" altLang="en-US" sz="2000" b="1" dirty="0">
                <a:latin typeface="UD デジタル 教科書体 N-R" panose="02020400000000000000" pitchFamily="17" charset="-128"/>
                <a:ea typeface="UD デジタル 教科書体 N-R" panose="02020400000000000000" pitchFamily="17" charset="-128"/>
              </a:rPr>
              <a:t>１．２５倍となっている。（公正証書遺言の約６分の１）</a:t>
            </a:r>
          </a:p>
        </p:txBody>
      </p:sp>
      <p:sp>
        <p:nvSpPr>
          <p:cNvPr id="8" name="正方形/長方形 7">
            <a:extLst>
              <a:ext uri="{FF2B5EF4-FFF2-40B4-BE49-F238E27FC236}">
                <a16:creationId xmlns:a16="http://schemas.microsoft.com/office/drawing/2014/main" id="{404E465C-67F8-41E7-BD98-F13A2F91B31B}"/>
              </a:ext>
            </a:extLst>
          </p:cNvPr>
          <p:cNvSpPr/>
          <p:nvPr/>
        </p:nvSpPr>
        <p:spPr>
          <a:xfrm>
            <a:off x="6924724" y="6468824"/>
            <a:ext cx="2908167" cy="307777"/>
          </a:xfrm>
          <a:prstGeom prst="rect">
            <a:avLst/>
          </a:prstGeom>
          <a:noFill/>
        </p:spPr>
        <p:txBody>
          <a:bodyPr wrap="none" lIns="91440" tIns="45720" rIns="91440" bIns="45720">
            <a:spAutoFit/>
          </a:body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345784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5D43DBCF-75BA-4820-B859-4ABE64DBB4D7}"/>
              </a:ext>
            </a:extLst>
          </p:cNvPr>
          <p:cNvGraphicFramePr>
            <a:graphicFrameLocks/>
          </p:cNvGraphicFramePr>
          <p:nvPr>
            <p:extLst>
              <p:ext uri="{D42A27DB-BD31-4B8C-83A1-F6EECF244321}">
                <p14:modId xmlns:p14="http://schemas.microsoft.com/office/powerpoint/2010/main" val="3324031855"/>
              </p:ext>
            </p:extLst>
          </p:nvPr>
        </p:nvGraphicFramePr>
        <p:xfrm>
          <a:off x="1509204" y="1775650"/>
          <a:ext cx="6321714" cy="486918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A3A8DBBF-EB0C-4D6D-B731-34EB41F65EDD}"/>
              </a:ext>
            </a:extLst>
          </p:cNvPr>
          <p:cNvSpPr txBox="1"/>
          <p:nvPr/>
        </p:nvSpPr>
        <p:spPr>
          <a:xfrm>
            <a:off x="-8879" y="142253"/>
            <a:ext cx="10076154" cy="461665"/>
          </a:xfrm>
          <a:prstGeom prst="rect">
            <a:avLst/>
          </a:prstGeom>
          <a:noFill/>
        </p:spPr>
        <p:txBody>
          <a:bodyPr wrap="square" rtlCol="0">
            <a:spAutoFit/>
          </a:bodyPr>
          <a:lstStyle/>
          <a:p>
            <a:r>
              <a:rPr kumimoji="1" lang="ja-JP" altLang="en-US" sz="2400" b="1" dirty="0">
                <a:solidFill>
                  <a:schemeClr val="accent1">
                    <a:lumMod val="75000"/>
                  </a:schemeClr>
                </a:solidFill>
                <a:latin typeface="UD デジタル 教科書体 N-R" panose="02020400000000000000" pitchFamily="17" charset="-128"/>
                <a:ea typeface="UD デジタル 教科書体 N-R" panose="02020400000000000000" pitchFamily="17" charset="-128"/>
              </a:rPr>
              <a:t>６．平成２７年度遺産分割事件（価格別）のうち認容・調停成立件数</a:t>
            </a:r>
          </a:p>
        </p:txBody>
      </p:sp>
      <p:sp>
        <p:nvSpPr>
          <p:cNvPr id="4" name="テキスト ボックス 3">
            <a:extLst>
              <a:ext uri="{FF2B5EF4-FFF2-40B4-BE49-F238E27FC236}">
                <a16:creationId xmlns:a16="http://schemas.microsoft.com/office/drawing/2014/main" id="{0DCE3C9B-0847-442B-8162-5CC33B97FF18}"/>
              </a:ext>
            </a:extLst>
          </p:cNvPr>
          <p:cNvSpPr txBox="1"/>
          <p:nvPr/>
        </p:nvSpPr>
        <p:spPr>
          <a:xfrm>
            <a:off x="239697" y="763480"/>
            <a:ext cx="9490229" cy="923330"/>
          </a:xfrm>
          <a:prstGeom prst="rect">
            <a:avLst/>
          </a:prstGeom>
          <a:noFill/>
        </p:spPr>
        <p:txBody>
          <a:bodyPr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　平成２７年度の遺産分割事件のうち土地、建物、現金、動産等を対象とした価格別の家庭裁判所の遺産分割事件の件数をみると、１０００万円以下の遺産分割事件が３２％を占めており、財産が少ないからこそ、その財産をどう分けるかは難しくなってきます。</a:t>
            </a:r>
          </a:p>
        </p:txBody>
      </p:sp>
      <p:sp>
        <p:nvSpPr>
          <p:cNvPr id="5" name="正方形/長方形 4">
            <a:extLst>
              <a:ext uri="{FF2B5EF4-FFF2-40B4-BE49-F238E27FC236}">
                <a16:creationId xmlns:a16="http://schemas.microsoft.com/office/drawing/2014/main" id="{6AF189F8-023E-4479-9A24-AA5DEF7C7C5B}"/>
              </a:ext>
            </a:extLst>
          </p:cNvPr>
          <p:cNvSpPr/>
          <p:nvPr/>
        </p:nvSpPr>
        <p:spPr>
          <a:xfrm>
            <a:off x="6924724" y="6468824"/>
            <a:ext cx="2908167" cy="307777"/>
          </a:xfrm>
          <a:prstGeom prst="rect">
            <a:avLst/>
          </a:prstGeom>
          <a:noFill/>
        </p:spPr>
        <p:txBody>
          <a:bodyPr wrap="none" lIns="91440" tIns="45720" rIns="91440" bIns="45720">
            <a:spAutoFit/>
          </a:body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387160165"/>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990</TotalTime>
  <Words>692</Words>
  <Application>Microsoft Office PowerPoint</Application>
  <PresentationFormat>A4 210 x 297 mm</PresentationFormat>
  <Paragraphs>54</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UD デジタル 教科書体 N-R</vt:lpstr>
      <vt:lpstr>Calibri</vt:lpstr>
      <vt:lpstr>Calibri Light</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tsugamura-m@outlook.jp</cp:lastModifiedBy>
  <cp:revision>121</cp:revision>
  <dcterms:created xsi:type="dcterms:W3CDTF">2020-02-04T12:55:23Z</dcterms:created>
  <dcterms:modified xsi:type="dcterms:W3CDTF">2020-06-30T02:05:58Z</dcterms:modified>
</cp:coreProperties>
</file>