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66" r:id="rId2"/>
    <p:sldId id="268" r:id="rId3"/>
    <p:sldId id="269" r:id="rId4"/>
    <p:sldId id="293" r:id="rId5"/>
    <p:sldId id="270" r:id="rId6"/>
    <p:sldId id="271" r:id="rId7"/>
    <p:sldId id="272" r:id="rId8"/>
    <p:sldId id="275" r:id="rId9"/>
    <p:sldId id="288" r:id="rId10"/>
    <p:sldId id="294" r:id="rId11"/>
    <p:sldId id="273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7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52DCF-C33C-4E37-BCAA-10D9DBA19E59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43D6A-2174-42DC-B8BE-DC66B87D63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13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96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87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41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17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8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44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570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36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63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78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69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05DA8A-C0C8-4D43-A28B-A8336B20DB33}" type="datetimeFigureOut">
              <a:rPr kumimoji="1" lang="ja-JP" altLang="en-US" smtClean="0"/>
              <a:t>2020/8/8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35E93D3-5C6D-4B19-9719-EAEF45F00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211E09-3C7B-4093-BD18-08E2060443D3}"/>
              </a:ext>
            </a:extLst>
          </p:cNvPr>
          <p:cNvSpPr/>
          <p:nvPr/>
        </p:nvSpPr>
        <p:spPr>
          <a:xfrm>
            <a:off x="705683" y="2023389"/>
            <a:ext cx="84946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家族信託の検討から</a:t>
            </a:r>
            <a:endParaRPr lang="en-US" altLang="ja-JP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実行まで</a:t>
            </a:r>
            <a:endParaRPr lang="ja-JP" alt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C6CFA90-2C94-4F0F-AFD6-062738C3C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8039" y="161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40841E-980A-411B-B402-945EA6D55A4E}"/>
              </a:ext>
            </a:extLst>
          </p:cNvPr>
          <p:cNvSpPr txBox="1"/>
          <p:nvPr/>
        </p:nvSpPr>
        <p:spPr>
          <a:xfrm>
            <a:off x="304208" y="249758"/>
            <a:ext cx="96322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⑫　信託設計に基づく契約書作成（公正証書）の流れ　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27DF26E-CC30-49D8-A963-4811C927F40C}"/>
              </a:ext>
            </a:extLst>
          </p:cNvPr>
          <p:cNvSpPr/>
          <p:nvPr/>
        </p:nvSpPr>
        <p:spPr>
          <a:xfrm>
            <a:off x="1069642" y="1205571"/>
            <a:ext cx="505158" cy="48714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家族信託の目的を定める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BEECEBD-4028-4140-AD43-4E9723054E0F}"/>
              </a:ext>
            </a:extLst>
          </p:cNvPr>
          <p:cNvSpPr/>
          <p:nvPr/>
        </p:nvSpPr>
        <p:spPr>
          <a:xfrm>
            <a:off x="1894692" y="1156864"/>
            <a:ext cx="526590" cy="49687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98C6292-BDDE-4623-B8A5-F0ED9FF5D97A}"/>
              </a:ext>
            </a:extLst>
          </p:cNvPr>
          <p:cNvSpPr/>
          <p:nvPr/>
        </p:nvSpPr>
        <p:spPr>
          <a:xfrm>
            <a:off x="2727127" y="1158245"/>
            <a:ext cx="531768" cy="49214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信託財産を決める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64FF370-4500-476B-AF76-C28F47ABEE4C}"/>
              </a:ext>
            </a:extLst>
          </p:cNvPr>
          <p:cNvSpPr/>
          <p:nvPr/>
        </p:nvSpPr>
        <p:spPr>
          <a:xfrm>
            <a:off x="3598918" y="1136372"/>
            <a:ext cx="539929" cy="49687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受益者を決める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5AC009C-9746-4DFA-B235-756EB7E7DB37}"/>
              </a:ext>
            </a:extLst>
          </p:cNvPr>
          <p:cNvSpPr/>
          <p:nvPr/>
        </p:nvSpPr>
        <p:spPr>
          <a:xfrm>
            <a:off x="4416530" y="1146508"/>
            <a:ext cx="531768" cy="49687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信託監督人の指定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39A5F1F-0AEF-422F-9F96-5B02AB331950}"/>
              </a:ext>
            </a:extLst>
          </p:cNvPr>
          <p:cNvSpPr/>
          <p:nvPr/>
        </p:nvSpPr>
        <p:spPr>
          <a:xfrm>
            <a:off x="5271496" y="1119410"/>
            <a:ext cx="531768" cy="49795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⑥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受益者代理人の指定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554294A-3094-46A7-9158-10E108A769A7}"/>
              </a:ext>
            </a:extLst>
          </p:cNvPr>
          <p:cNvSpPr/>
          <p:nvPr/>
        </p:nvSpPr>
        <p:spPr>
          <a:xfrm>
            <a:off x="6098219" y="1119188"/>
            <a:ext cx="531768" cy="49871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⑦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信託終了事由を決める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04F40D09-14AB-4946-B80C-0D877B006326}"/>
              </a:ext>
            </a:extLst>
          </p:cNvPr>
          <p:cNvSpPr/>
          <p:nvPr/>
        </p:nvSpPr>
        <p:spPr>
          <a:xfrm>
            <a:off x="6934319" y="1136824"/>
            <a:ext cx="531768" cy="49532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⑧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残余財産の帰属先を決める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9CFA0C1-7F99-4D36-A1FD-B01B2E3573A2}"/>
              </a:ext>
            </a:extLst>
          </p:cNvPr>
          <p:cNvSpPr/>
          <p:nvPr/>
        </p:nvSpPr>
        <p:spPr>
          <a:xfrm>
            <a:off x="7763994" y="1118608"/>
            <a:ext cx="531768" cy="50069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⑨金融機関に相談する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B7710A9-C11E-403E-B387-B1F920408917}"/>
              </a:ext>
            </a:extLst>
          </p:cNvPr>
          <p:cNvSpPr/>
          <p:nvPr/>
        </p:nvSpPr>
        <p:spPr>
          <a:xfrm>
            <a:off x="8544169" y="1102334"/>
            <a:ext cx="531768" cy="50069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⑩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公正証書として信託契約作成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68A1DB6-5087-420C-8ABB-5D9742B54A7A}"/>
              </a:ext>
            </a:extLst>
          </p:cNvPr>
          <p:cNvSpPr txBox="1"/>
          <p:nvPr/>
        </p:nvSpPr>
        <p:spPr>
          <a:xfrm>
            <a:off x="1885467" y="1262278"/>
            <a:ext cx="523220" cy="4784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②財産管理人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を決める</a:t>
            </a:r>
          </a:p>
        </p:txBody>
      </p:sp>
      <p:sp>
        <p:nvSpPr>
          <p:cNvPr id="39" name="矢印: 五方向 38">
            <a:extLst>
              <a:ext uri="{FF2B5EF4-FFF2-40B4-BE49-F238E27FC236}">
                <a16:creationId xmlns:a16="http://schemas.microsoft.com/office/drawing/2014/main" id="{72C139B9-F5DF-4F87-9C06-0F782AEC8C5D}"/>
              </a:ext>
            </a:extLst>
          </p:cNvPr>
          <p:cNvSpPr/>
          <p:nvPr/>
        </p:nvSpPr>
        <p:spPr>
          <a:xfrm>
            <a:off x="331523" y="1249112"/>
            <a:ext cx="531768" cy="4784229"/>
          </a:xfrm>
          <a:prstGeom prst="homePlate">
            <a:avLst>
              <a:gd name="adj" fmla="val 355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10B3E2B-60D8-48AE-A9DC-5154A60D82E2}"/>
              </a:ext>
            </a:extLst>
          </p:cNvPr>
          <p:cNvSpPr txBox="1"/>
          <p:nvPr/>
        </p:nvSpPr>
        <p:spPr>
          <a:xfrm>
            <a:off x="279164" y="1477539"/>
            <a:ext cx="523220" cy="4526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信託設計に基づき</a:t>
            </a:r>
          </a:p>
        </p:txBody>
      </p:sp>
      <p:sp>
        <p:nvSpPr>
          <p:cNvPr id="41" name="矢印: 五方向 40">
            <a:extLst>
              <a:ext uri="{FF2B5EF4-FFF2-40B4-BE49-F238E27FC236}">
                <a16:creationId xmlns:a16="http://schemas.microsoft.com/office/drawing/2014/main" id="{FD5EA840-BEDA-48A9-8965-A131895D0E05}"/>
              </a:ext>
            </a:extLst>
          </p:cNvPr>
          <p:cNvSpPr/>
          <p:nvPr/>
        </p:nvSpPr>
        <p:spPr>
          <a:xfrm>
            <a:off x="9216443" y="1188152"/>
            <a:ext cx="531768" cy="4784229"/>
          </a:xfrm>
          <a:prstGeom prst="homePlate">
            <a:avLst>
              <a:gd name="adj" fmla="val 355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0A67BA4-1851-43D8-B7DE-5F9310F71FDE}"/>
              </a:ext>
            </a:extLst>
          </p:cNvPr>
          <p:cNvSpPr txBox="1"/>
          <p:nvPr/>
        </p:nvSpPr>
        <p:spPr>
          <a:xfrm>
            <a:off x="9164084" y="1416579"/>
            <a:ext cx="523220" cy="4526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信託登記・信託口座開設等の手続</a:t>
            </a:r>
          </a:p>
        </p:txBody>
      </p:sp>
      <p:sp>
        <p:nvSpPr>
          <p:cNvPr id="43" name="二等辺三角形 42">
            <a:extLst>
              <a:ext uri="{FF2B5EF4-FFF2-40B4-BE49-F238E27FC236}">
                <a16:creationId xmlns:a16="http://schemas.microsoft.com/office/drawing/2014/main" id="{B1005E82-150E-4FD9-A9A9-B1BA9422B2E4}"/>
              </a:ext>
            </a:extLst>
          </p:cNvPr>
          <p:cNvSpPr/>
          <p:nvPr/>
        </p:nvSpPr>
        <p:spPr>
          <a:xfrm rot="5400000">
            <a:off x="1410019" y="354301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B52DC27D-6BD5-48D0-A1A2-4FF8B5065382}"/>
              </a:ext>
            </a:extLst>
          </p:cNvPr>
          <p:cNvSpPr/>
          <p:nvPr/>
        </p:nvSpPr>
        <p:spPr>
          <a:xfrm rot="5400000">
            <a:off x="2258379" y="354301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369F883A-9C87-40C6-88D0-0AF0A196217A}"/>
              </a:ext>
            </a:extLst>
          </p:cNvPr>
          <p:cNvSpPr/>
          <p:nvPr/>
        </p:nvSpPr>
        <p:spPr>
          <a:xfrm rot="5400000">
            <a:off x="3081339" y="357349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E2B6F453-439A-42A4-A2AE-205D60E1EE07}"/>
              </a:ext>
            </a:extLst>
          </p:cNvPr>
          <p:cNvSpPr/>
          <p:nvPr/>
        </p:nvSpPr>
        <p:spPr>
          <a:xfrm rot="5400000">
            <a:off x="3937319" y="357349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0B25DB18-96F1-4D4A-B44B-630AD9F8A7FB}"/>
              </a:ext>
            </a:extLst>
          </p:cNvPr>
          <p:cNvSpPr/>
          <p:nvPr/>
        </p:nvSpPr>
        <p:spPr>
          <a:xfrm rot="5400000">
            <a:off x="4798379" y="357349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30D934FB-9DC2-489E-B508-CAF26D3C2F2A}"/>
              </a:ext>
            </a:extLst>
          </p:cNvPr>
          <p:cNvSpPr/>
          <p:nvPr/>
        </p:nvSpPr>
        <p:spPr>
          <a:xfrm rot="5400000">
            <a:off x="5636579" y="358111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B510F779-DD9E-45E9-937F-919742C8CEF7}"/>
              </a:ext>
            </a:extLst>
          </p:cNvPr>
          <p:cNvSpPr/>
          <p:nvPr/>
        </p:nvSpPr>
        <p:spPr>
          <a:xfrm rot="5400000">
            <a:off x="6434040" y="3573500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C33F2F56-987D-40FD-95A6-EE2F1658C1C7}"/>
              </a:ext>
            </a:extLst>
          </p:cNvPr>
          <p:cNvSpPr/>
          <p:nvPr/>
        </p:nvSpPr>
        <p:spPr>
          <a:xfrm rot="5400000">
            <a:off x="7282499" y="358111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5EDC72DA-F7D2-4EB8-8F9E-07EE2506448B}"/>
              </a:ext>
            </a:extLst>
          </p:cNvPr>
          <p:cNvSpPr/>
          <p:nvPr/>
        </p:nvSpPr>
        <p:spPr>
          <a:xfrm rot="5400000">
            <a:off x="8064819" y="3581119"/>
            <a:ext cx="685800" cy="175705"/>
          </a:xfrm>
          <a:prstGeom prst="triangle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0F9071D-7FF3-49D2-B9A6-51FB6890EBB3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4C726E7-A4F7-4496-80C3-8F008092E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7719" y="208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CC396F-B966-4A73-94D1-0EAC9B14BF08}"/>
              </a:ext>
            </a:extLst>
          </p:cNvPr>
          <p:cNvSpPr txBox="1"/>
          <p:nvPr/>
        </p:nvSpPr>
        <p:spPr>
          <a:xfrm>
            <a:off x="328473" y="204186"/>
            <a:ext cx="946523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３．不動産の信託登記を行う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信託財産に不動産がある場合には、その不動産の登記簿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謄本に信託財産である旨の登記を入れます。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４．銀行で信託専用口座を作成する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なぜ、信託口座を開設するかというと、受託者の口座と分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別管理するためで、特に信託専用口座は倒産隔離機能（受託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者が破産しても差押ができない）があるからです。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公正証書を作成する前の案段階の契約書で口座開設可能で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あることを確認を取った後、信託口座を開設する。口座開設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には費用がかかります。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1A0B530-954C-4953-BFDE-45B6774D9C20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A5E4543-C2E4-4254-8443-8E9B5896B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4645" y="239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ACF67-37DA-4262-A28A-D8D4D04FC44A}"/>
              </a:ext>
            </a:extLst>
          </p:cNvPr>
          <p:cNvSpPr txBox="1"/>
          <p:nvPr/>
        </p:nvSpPr>
        <p:spPr>
          <a:xfrm>
            <a:off x="0" y="138965"/>
            <a:ext cx="9906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１．信託内容を検討する（信託設計：基本検討事項の決定）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（１）検討すべき内容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信託の目的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何の為に信託をするのか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財産を誰に託したいのか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財産を託せる信頼できる人がいるか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　どの財産を託すのか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財産全てか一部の特定財産か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受益者を誰にするのか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利益の恩恵を受ける人を誰にするのか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6953F5-2445-4713-8FED-59895B87EC80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C78DA19-166D-484F-A3EA-A0727FF4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8967" y="99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64014F-F1F4-4C15-99FC-B6EC97FF3618}"/>
              </a:ext>
            </a:extLst>
          </p:cNvPr>
          <p:cNvSpPr txBox="1"/>
          <p:nvPr/>
        </p:nvSpPr>
        <p:spPr>
          <a:xfrm>
            <a:off x="665366" y="292963"/>
            <a:ext cx="88516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信託監督人を指定するのか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⇒　託された人の管理をチェックする人を指定するのか　　</a:t>
            </a:r>
            <a:endParaRPr kumimoji="1" lang="ja-JP" altLang="en-US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⑥　信託の終了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⇒　信託の終了をどのような場合にするのか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⑦　残余財産の帰属先　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⇒　終了した場合、誰に残余財産を帰属させるのか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⑧　家族の同意を得ておく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⇒　家族の協力と受託者の権限などについて理解を得ること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F14948-0E18-4A09-8B16-15AAF4AFE8B3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F6CDEC-3F78-4F4D-ADD0-A8CB60BF9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560" y="149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1DF3DC8-FC1D-4C7E-A5B7-E32A04BA2761}"/>
              </a:ext>
            </a:extLst>
          </p:cNvPr>
          <p:cNvSpPr/>
          <p:nvPr/>
        </p:nvSpPr>
        <p:spPr>
          <a:xfrm>
            <a:off x="1189470" y="1047575"/>
            <a:ext cx="629741" cy="50158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C31D85-023D-4499-8B1F-A43FB0C89F43}"/>
              </a:ext>
            </a:extLst>
          </p:cNvPr>
          <p:cNvSpPr txBox="1"/>
          <p:nvPr/>
        </p:nvSpPr>
        <p:spPr>
          <a:xfrm>
            <a:off x="1243334" y="1128937"/>
            <a:ext cx="523220" cy="43944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①何の為に信託をするのか</a:t>
            </a:r>
            <a:endParaRPr kumimoji="1"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2CEE45D-3546-4D51-93C1-B38F67BD2498}"/>
              </a:ext>
            </a:extLst>
          </p:cNvPr>
          <p:cNvSpPr/>
          <p:nvPr/>
        </p:nvSpPr>
        <p:spPr>
          <a:xfrm>
            <a:off x="2200446" y="1038688"/>
            <a:ext cx="612740" cy="50158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0F7872-A14C-405A-9CD2-F13566284496}"/>
              </a:ext>
            </a:extLst>
          </p:cNvPr>
          <p:cNvSpPr txBox="1"/>
          <p:nvPr/>
        </p:nvSpPr>
        <p:spPr>
          <a:xfrm>
            <a:off x="2272643" y="1123023"/>
            <a:ext cx="523220" cy="43633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②財産を託せる人がいるか</a:t>
            </a:r>
            <a:endParaRPr kumimoji="1" lang="ja-JP" altLang="en-US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1618F2C-918A-4272-831F-D4264E8DDB58}"/>
              </a:ext>
            </a:extLst>
          </p:cNvPr>
          <p:cNvSpPr/>
          <p:nvPr/>
        </p:nvSpPr>
        <p:spPr>
          <a:xfrm>
            <a:off x="3275342" y="1038687"/>
            <a:ext cx="559538" cy="50247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　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託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81CDE74D-88DB-4066-B030-38BAD9E2D090}"/>
              </a:ext>
            </a:extLst>
          </p:cNvPr>
          <p:cNvSpPr/>
          <p:nvPr/>
        </p:nvSpPr>
        <p:spPr>
          <a:xfrm>
            <a:off x="4240377" y="1038688"/>
            <a:ext cx="559539" cy="50247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益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恩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恵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け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誰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B3CC2E7D-FDBB-4418-BEB9-7CD5DD15F20F}"/>
              </a:ext>
            </a:extLst>
          </p:cNvPr>
          <p:cNvSpPr/>
          <p:nvPr/>
        </p:nvSpPr>
        <p:spPr>
          <a:xfrm>
            <a:off x="5247760" y="1020932"/>
            <a:ext cx="596940" cy="5033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託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監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督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指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定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BEFCB1FF-2D3B-49E4-A273-0D134EA16436}"/>
              </a:ext>
            </a:extLst>
          </p:cNvPr>
          <p:cNvSpPr/>
          <p:nvPr/>
        </p:nvSpPr>
        <p:spPr>
          <a:xfrm>
            <a:off x="6261768" y="994298"/>
            <a:ext cx="559539" cy="51046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⑥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託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了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何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時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BC658CF-65F3-4F22-A044-1D907A941886}"/>
              </a:ext>
            </a:extLst>
          </p:cNvPr>
          <p:cNvSpPr/>
          <p:nvPr/>
        </p:nvSpPr>
        <p:spPr>
          <a:xfrm>
            <a:off x="7238263" y="958787"/>
            <a:ext cx="559537" cy="51372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⑦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余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属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先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誰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矢印: 五方向 30">
            <a:extLst>
              <a:ext uri="{FF2B5EF4-FFF2-40B4-BE49-F238E27FC236}">
                <a16:creationId xmlns:a16="http://schemas.microsoft.com/office/drawing/2014/main" id="{EE5630F2-2DC1-436E-BD24-BF79CC90EC9F}"/>
              </a:ext>
            </a:extLst>
          </p:cNvPr>
          <p:cNvSpPr/>
          <p:nvPr/>
        </p:nvSpPr>
        <p:spPr>
          <a:xfrm>
            <a:off x="350585" y="1047575"/>
            <a:ext cx="696858" cy="4927097"/>
          </a:xfrm>
          <a:prstGeom prst="homePlate">
            <a:avLst>
              <a:gd name="adj" fmla="val 355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33A510-C398-4170-B597-AE0F72F004DC}"/>
              </a:ext>
            </a:extLst>
          </p:cNvPr>
          <p:cNvSpPr txBox="1"/>
          <p:nvPr/>
        </p:nvSpPr>
        <p:spPr>
          <a:xfrm>
            <a:off x="329069" y="1362721"/>
            <a:ext cx="553998" cy="43944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現状・課題から家族信託が最適</a:t>
            </a:r>
          </a:p>
        </p:txBody>
      </p:sp>
      <p:sp>
        <p:nvSpPr>
          <p:cNvPr id="33" name="矢印: 五方向 32">
            <a:extLst>
              <a:ext uri="{FF2B5EF4-FFF2-40B4-BE49-F238E27FC236}">
                <a16:creationId xmlns:a16="http://schemas.microsoft.com/office/drawing/2014/main" id="{44D992DC-C335-48B4-A3F7-3DF9DF01B6B0}"/>
              </a:ext>
            </a:extLst>
          </p:cNvPr>
          <p:cNvSpPr/>
          <p:nvPr/>
        </p:nvSpPr>
        <p:spPr>
          <a:xfrm>
            <a:off x="8991542" y="1013545"/>
            <a:ext cx="696858" cy="4927097"/>
          </a:xfrm>
          <a:prstGeom prst="homePlate">
            <a:avLst>
              <a:gd name="adj" fmla="val 355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AB25F97-C3CA-4E6D-9199-3FFFA5AEA8F3}"/>
              </a:ext>
            </a:extLst>
          </p:cNvPr>
          <p:cNvSpPr txBox="1"/>
          <p:nvPr/>
        </p:nvSpPr>
        <p:spPr>
          <a:xfrm>
            <a:off x="8944626" y="1328691"/>
            <a:ext cx="553998" cy="43944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信託契約書作成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詳細検討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D8FA5FB-52EE-42A6-9BB3-3228C779B41D}"/>
              </a:ext>
            </a:extLst>
          </p:cNvPr>
          <p:cNvSpPr txBox="1"/>
          <p:nvPr/>
        </p:nvSpPr>
        <p:spPr>
          <a:xfrm>
            <a:off x="-103708" y="234200"/>
            <a:ext cx="93585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（２）信託内容の検討（基本検討・信託設計）の流れ</a:t>
            </a:r>
          </a:p>
        </p:txBody>
      </p:sp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5AEC1502-8DF2-4390-BDC0-190CA435AFAE}"/>
              </a:ext>
            </a:extLst>
          </p:cNvPr>
          <p:cNvSpPr/>
          <p:nvPr/>
        </p:nvSpPr>
        <p:spPr>
          <a:xfrm rot="5400000">
            <a:off x="1652909" y="3271613"/>
            <a:ext cx="767765" cy="19361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>
            <a:extLst>
              <a:ext uri="{FF2B5EF4-FFF2-40B4-BE49-F238E27FC236}">
                <a16:creationId xmlns:a16="http://schemas.microsoft.com/office/drawing/2014/main" id="{36094069-7BAD-4184-90B1-FB314FB4A5AE}"/>
              </a:ext>
            </a:extLst>
          </p:cNvPr>
          <p:cNvSpPr/>
          <p:nvPr/>
        </p:nvSpPr>
        <p:spPr>
          <a:xfrm rot="5400000">
            <a:off x="2694052" y="3244128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0894CAD6-D4A8-4DE2-8D42-A1317108E9B0}"/>
              </a:ext>
            </a:extLst>
          </p:cNvPr>
          <p:cNvSpPr/>
          <p:nvPr/>
        </p:nvSpPr>
        <p:spPr>
          <a:xfrm rot="5400000">
            <a:off x="3664309" y="3245603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B2174919-2856-46BB-B5AC-51E5C30693EF}"/>
              </a:ext>
            </a:extLst>
          </p:cNvPr>
          <p:cNvSpPr/>
          <p:nvPr/>
        </p:nvSpPr>
        <p:spPr>
          <a:xfrm rot="5400000">
            <a:off x="4656143" y="3202693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>
            <a:extLst>
              <a:ext uri="{FF2B5EF4-FFF2-40B4-BE49-F238E27FC236}">
                <a16:creationId xmlns:a16="http://schemas.microsoft.com/office/drawing/2014/main" id="{0E608D0B-0BDF-4D0C-9A40-3F0DDC44EE66}"/>
              </a:ext>
            </a:extLst>
          </p:cNvPr>
          <p:cNvSpPr/>
          <p:nvPr/>
        </p:nvSpPr>
        <p:spPr>
          <a:xfrm rot="5400000">
            <a:off x="5701240" y="3204173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A1032A18-CD23-4054-B299-64FFA3A29E44}"/>
              </a:ext>
            </a:extLst>
          </p:cNvPr>
          <p:cNvSpPr/>
          <p:nvPr/>
        </p:nvSpPr>
        <p:spPr>
          <a:xfrm rot="5400000">
            <a:off x="6654972" y="3196770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499F3791-FC05-4194-8568-3903FBCFFF04}"/>
              </a:ext>
            </a:extLst>
          </p:cNvPr>
          <p:cNvSpPr/>
          <p:nvPr/>
        </p:nvSpPr>
        <p:spPr>
          <a:xfrm>
            <a:off x="8165363" y="958787"/>
            <a:ext cx="559537" cy="51372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 anchorCtr="0"/>
          <a:lstStyle/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⑧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2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家族の同意を得ておく</a:t>
            </a:r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22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4BBEF6E4-AA5F-4AB4-851F-81743EC26805}"/>
              </a:ext>
            </a:extLst>
          </p:cNvPr>
          <p:cNvSpPr/>
          <p:nvPr/>
        </p:nvSpPr>
        <p:spPr>
          <a:xfrm rot="5400000">
            <a:off x="7632872" y="3196770"/>
            <a:ext cx="767765" cy="25154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8B7A83-3195-4727-8DC9-B957CA397585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B59A4E5-5E82-41F5-A729-285E5B14B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5347" y="151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A0423F-D9F1-49EB-8F4D-6EFE71BE497B}"/>
              </a:ext>
            </a:extLst>
          </p:cNvPr>
          <p:cNvSpPr txBox="1"/>
          <p:nvPr/>
        </p:nvSpPr>
        <p:spPr>
          <a:xfrm>
            <a:off x="301840" y="104776"/>
            <a:ext cx="939561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２．信託契約書（条文化）を作成する。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（１）家族信託の目的を定める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家族信託では、信託契約に定めた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信託目的に応じて、財</a:t>
            </a:r>
            <a:endParaRPr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産の管理人（受託者）が財産を運営する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ことになります。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家族信託を成功させるためにはこの目的の設定が最も重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要なパートとなります。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（例）・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認知症の両親の介護費用を工面するための財産管理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障害をもつ子どもの財産管理と生活費の支給のため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遺産分割のトラブル防止のため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（２）財産管理人（受託者）を決める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受託者は、信頼できる子供等が多い。大切なことは、財産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を預ける親族だけでなく、家族全員が納得のできる人を選ぶ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ことです。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D4F10A4-52F5-4D48-99F0-943669F1DBA5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DE0F488-62AA-4367-AA50-E19C21351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446" y="104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59CDDE-26CF-46F3-8683-7F3981918B7D}"/>
              </a:ext>
            </a:extLst>
          </p:cNvPr>
          <p:cNvSpPr txBox="1"/>
          <p:nvPr/>
        </p:nvSpPr>
        <p:spPr>
          <a:xfrm>
            <a:off x="216568" y="123935"/>
            <a:ext cx="96894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（３）信託財産を決める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財産の管理人（受託者）に委託する財産の金額、種類を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定めます。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（４）利益を受け取る人（受益者）を定める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財産から得られる利益を受け取る人を決める。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財産から得られる利益を受け取る人（受益者）が亡く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なった後も、次の利益の受け取る人をあらかじめ定めておけ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ば、家族信託を継続することが可能です。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（５）信託監督人の指定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財産管理人（受託者）の財産管理状況の監視・監督を、財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産を預けた委託者に代わって行う者（信託監督人）を指定で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きます。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70D894-66BF-415C-A8C8-69AD288EEC09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539F14-7ED9-411E-BED8-76F4F8F1D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7" y="112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D25582-39AF-45BB-9AFA-172599EA831D}"/>
              </a:ext>
            </a:extLst>
          </p:cNvPr>
          <p:cNvSpPr txBox="1"/>
          <p:nvPr/>
        </p:nvSpPr>
        <p:spPr>
          <a:xfrm>
            <a:off x="310718" y="34607"/>
            <a:ext cx="959528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（６）受益者代理人の指定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預けた財産から生じる利益を受け取る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受益者が権利を行使</a:t>
            </a:r>
            <a:endParaRPr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できない時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に、受益者にかわって権利を行使する権限を与え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れた者（受益者代理人）を指定できます。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（７）信託の終了事由を決める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通常、財産から得られる利益を受け取る人が亡くなった時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点で終了とすることが多いのですが、利益を受け取る権利を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引き継がせる場合は、次順位に定められた受益者に引き継が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れ、最終的な利益を受け取る権利を有する者が亡くなった時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点で終了とさせます。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（８）信託終了時の残余財産の帰属者の指定</a:t>
            </a:r>
            <a:endParaRPr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残余財産受益者及び帰属権利者を指定します。この場合、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遺留分にも配慮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することが望ましい。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信託契約に残余財産が誰に帰属するのかが規定されていな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い場合には，委託者（またはその相続人）に帰属します。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94FC88-8CA9-4783-B7D1-AEBE3CFE1733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169A2CF-F7E9-4284-8D13-FE0B3391E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7" y="86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3B6012-4DDE-419C-A87C-1E7618B91743}"/>
              </a:ext>
            </a:extLst>
          </p:cNvPr>
          <p:cNvSpPr/>
          <p:nvPr/>
        </p:nvSpPr>
        <p:spPr>
          <a:xfrm>
            <a:off x="245618" y="120126"/>
            <a:ext cx="9414763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（９）家族の同意を得る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家族信託を検討するにあたっては、家族全員の同意を得る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ことが欠かせません。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契約後のトラブルを避けるため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にも同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意を取ることが必要です。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）金融機関に相談する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信託口座を開設するにあたって、契約（案）を提示し、確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認をとること。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信託財産に現金がある場合には、現金を管理する信託口座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を作成します。契約書（案）が出来上がった段階で、銀行に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契約内容案をチェックしてもらい、口座作成が可能かどうか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打診します。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公正証書にする前に銀行に相談し、確認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を取っておくこと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が必要です。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1C3EA7F-B046-43C1-BEB5-A13CA7BB60FA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63B228-7C2E-4529-A3D6-F969572A8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9477" y="120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2C5A9B-CF2F-4571-922D-CD17A1296FCD}"/>
              </a:ext>
            </a:extLst>
          </p:cNvPr>
          <p:cNvSpPr/>
          <p:nvPr/>
        </p:nvSpPr>
        <p:spPr>
          <a:xfrm>
            <a:off x="115409" y="85140"/>
            <a:ext cx="9675181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信託する不動産に担保が設定されている場合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金融機関に借入れをした際に抵当権を設定されている場合、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信託不動産の名義を変更することとなるため、あらかじめ相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談し、確認を取ることが必要です。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）公正証書として信託契約書を作成する。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公正証書（案）を作成する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必要な書類を準備する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公証役場に出向いて公正証書を作成する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＊費用（財産価格に応じて手数料が決定）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例えば不動産の場合、固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定資産税評価額が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万円の不動産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の場合、手数料は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43,000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円となります。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AD5ADC-07E9-438E-BD92-D49EDB931C6F}"/>
              </a:ext>
            </a:extLst>
          </p:cNvPr>
          <p:cNvSpPr/>
          <p:nvPr/>
        </p:nvSpPr>
        <p:spPr>
          <a:xfrm>
            <a:off x="278978" y="647079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F4DB6EF-67CC-426E-90C9-896E8C4D4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9308" y="133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2318</TotalTime>
  <Words>1788</Words>
  <Application>Microsoft Office PowerPoint</Application>
  <PresentationFormat>A4 210 x 297 mm</PresentationFormat>
  <Paragraphs>224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239</cp:revision>
  <dcterms:created xsi:type="dcterms:W3CDTF">2020-02-24T06:04:11Z</dcterms:created>
  <dcterms:modified xsi:type="dcterms:W3CDTF">2020-08-08T02:28:23Z</dcterms:modified>
</cp:coreProperties>
</file>