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79" r:id="rId2"/>
    <p:sldId id="282" r:id="rId3"/>
    <p:sldId id="283" r:id="rId4"/>
    <p:sldId id="284" r:id="rId5"/>
    <p:sldId id="285" r:id="rId6"/>
    <p:sldId id="286" r:id="rId7"/>
    <p:sldId id="287" r:id="rId8"/>
    <p:sldId id="296" r:id="rId9"/>
    <p:sldId id="297" r:id="rId10"/>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CC9900"/>
    <a:srgbClr val="FF66FF"/>
    <a:srgbClr val="CC3300"/>
    <a:srgbClr val="FF9900"/>
    <a:srgbClr val="FF9933"/>
    <a:srgbClr val="0066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650" autoAdjust="0"/>
    <p:restoredTop sz="94660"/>
  </p:normalViewPr>
  <p:slideViewPr>
    <p:cSldViewPr snapToGrid="0">
      <p:cViewPr varScale="1">
        <p:scale>
          <a:sx n="86" d="100"/>
          <a:sy n="86" d="100"/>
        </p:scale>
        <p:origin x="165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23A5514-FF35-4A7A-8B73-ADB76B26A500}" type="datetimeFigureOut">
              <a:rPr kumimoji="1" lang="ja-JP" altLang="en-US" smtClean="0"/>
              <a:t>2020/7/16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219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3A5514-FF35-4A7A-8B73-ADB76B26A500}" type="datetimeFigureOut">
              <a:rPr kumimoji="1" lang="ja-JP" altLang="en-US" smtClean="0"/>
              <a:t>2020/7/16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3548852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3A5514-FF35-4A7A-8B73-ADB76B26A500}" type="datetimeFigureOut">
              <a:rPr kumimoji="1" lang="ja-JP" altLang="en-US" smtClean="0"/>
              <a:t>2020/7/16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3127510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3A5514-FF35-4A7A-8B73-ADB76B26A500}" type="datetimeFigureOut">
              <a:rPr kumimoji="1" lang="ja-JP" altLang="en-US" smtClean="0"/>
              <a:t>2020/7/16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3918057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23A5514-FF35-4A7A-8B73-ADB76B26A500}" type="datetimeFigureOut">
              <a:rPr kumimoji="1" lang="ja-JP" altLang="en-US" smtClean="0"/>
              <a:t>2020/7/16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8721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23A5514-FF35-4A7A-8B73-ADB76B26A500}" type="datetimeFigureOut">
              <a:rPr kumimoji="1" lang="ja-JP" altLang="en-US" smtClean="0"/>
              <a:t>2020/7/16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2874144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23A5514-FF35-4A7A-8B73-ADB76B26A500}" type="datetimeFigureOut">
              <a:rPr kumimoji="1" lang="ja-JP" altLang="en-US" smtClean="0"/>
              <a:t>2020/7/16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2816210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23A5514-FF35-4A7A-8B73-ADB76B26A500}" type="datetimeFigureOut">
              <a:rPr kumimoji="1" lang="ja-JP" altLang="en-US" smtClean="0"/>
              <a:t>2020/7/16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3278665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23A5514-FF35-4A7A-8B73-ADB76B26A500}" type="datetimeFigureOut">
              <a:rPr kumimoji="1" lang="ja-JP" altLang="en-US" smtClean="0"/>
              <a:t>2020/7/16</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2423952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F23A5514-FF35-4A7A-8B73-ADB76B26A500}" type="datetimeFigureOut">
              <a:rPr kumimoji="1" lang="ja-JP" altLang="en-US" smtClean="0"/>
              <a:t>2020/7/16</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1966420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23A5514-FF35-4A7A-8B73-ADB76B26A500}" type="datetimeFigureOut">
              <a:rPr kumimoji="1" lang="ja-JP" altLang="en-US" smtClean="0"/>
              <a:t>2020/7/16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2681468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F23A5514-FF35-4A7A-8B73-ADB76B26A500}" type="datetimeFigureOut">
              <a:rPr kumimoji="1" lang="ja-JP" altLang="en-US" smtClean="0"/>
              <a:t>2020/7/16</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EDA3430C-5C45-482B-9D29-47937D2C6F3C}"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637820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AD0C348E-69CA-4472-BEA5-B2CC2BD30AF8}"/>
              </a:ext>
            </a:extLst>
          </p:cNvPr>
          <p:cNvSpPr/>
          <p:nvPr/>
        </p:nvSpPr>
        <p:spPr>
          <a:xfrm>
            <a:off x="1398180" y="2505670"/>
            <a:ext cx="7109640" cy="923330"/>
          </a:xfrm>
          <a:prstGeom prst="rect">
            <a:avLst/>
          </a:prstGeom>
          <a:noFill/>
        </p:spPr>
        <p:txBody>
          <a:bodyPr wrap="none" lIns="91440" tIns="45720" rIns="91440" bIns="45720">
            <a:spAutoFit/>
          </a:bodyPr>
          <a:lstStyle/>
          <a:p>
            <a:pPr algn="ctr"/>
            <a:r>
              <a:rPr lang="ja-JP" altLang="en-US" sz="5400" b="1" cap="none" spc="0" dirty="0">
                <a:ln w="22225">
                  <a:solidFill>
                    <a:schemeClr val="accent2"/>
                  </a:solidFill>
                  <a:prstDash val="solid"/>
                </a:ln>
                <a:solidFill>
                  <a:schemeClr val="accent2">
                    <a:lumMod val="40000"/>
                    <a:lumOff val="60000"/>
                  </a:schemeClr>
                </a:solidFill>
                <a:effectLst/>
                <a:latin typeface="UD デジタル 教科書体 N-R" panose="02020400000000000000" pitchFamily="17" charset="-128"/>
                <a:ea typeface="UD デジタル 教科書体 N-R" panose="02020400000000000000" pitchFamily="17" charset="-128"/>
              </a:rPr>
              <a:t>任意後見制度の手続き</a:t>
            </a:r>
          </a:p>
        </p:txBody>
      </p:sp>
      <p:sp>
        <p:nvSpPr>
          <p:cNvPr id="4" name="正方形/長方形 3">
            <a:extLst>
              <a:ext uri="{FF2B5EF4-FFF2-40B4-BE49-F238E27FC236}">
                <a16:creationId xmlns:a16="http://schemas.microsoft.com/office/drawing/2014/main" id="{8805EDC0-4FB9-4937-9AAB-C873DAF8A32C}"/>
              </a:ext>
            </a:extLst>
          </p:cNvPr>
          <p:cNvSpPr/>
          <p:nvPr/>
        </p:nvSpPr>
        <p:spPr>
          <a:xfrm>
            <a:off x="278978" y="647996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06B631BB-E18D-4003-9845-EA5B3B979C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7820" y="2621084"/>
            <a:ext cx="487363" cy="487363"/>
          </a:xfrm>
          <a:prstGeom prst="rect">
            <a:avLst/>
          </a:prstGeom>
        </p:spPr>
      </p:pic>
    </p:spTree>
    <p:extLst>
      <p:ext uri="{BB962C8B-B14F-4D97-AF65-F5344CB8AC3E}">
        <p14:creationId xmlns:p14="http://schemas.microsoft.com/office/powerpoint/2010/main" val="373768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E7E3047-0384-49D3-8637-4FAAD3886965}"/>
              </a:ext>
            </a:extLst>
          </p:cNvPr>
          <p:cNvSpPr txBox="1"/>
          <p:nvPr/>
        </p:nvSpPr>
        <p:spPr>
          <a:xfrm>
            <a:off x="248574" y="204186"/>
            <a:ext cx="9490229" cy="6432530"/>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１．どんな場合に任意後見制度を利用するのか</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en-US" altLang="ja-JP" sz="2400" b="1" u="sng" dirty="0">
                <a:solidFill>
                  <a:srgbClr val="FF0000"/>
                </a:solidFill>
                <a:latin typeface="UD デジタル 教科書体 N-R" panose="02020400000000000000" pitchFamily="17" charset="-128"/>
                <a:ea typeface="UD デジタル 教科書体 N-R" panose="02020400000000000000" pitchFamily="17" charset="-128"/>
              </a:rPr>
              <a:t>1</a:t>
            </a:r>
            <a:r>
              <a:rPr kumimoji="1" lang="ja-JP" altLang="en-US" sz="2400" b="1" u="sng" dirty="0">
                <a:solidFill>
                  <a:srgbClr val="FF0000"/>
                </a:solidFill>
                <a:latin typeface="UD デジタル 教科書体 N-R" panose="02020400000000000000" pitchFamily="17" charset="-128"/>
                <a:ea typeface="UD デジタル 教科書体 N-R" panose="02020400000000000000" pitchFamily="17" charset="-128"/>
              </a:rPr>
              <a:t>）</a:t>
            </a:r>
            <a:r>
              <a:rPr lang="ja-JP" altLang="en-US" sz="2400" b="1" u="sng" dirty="0">
                <a:solidFill>
                  <a:srgbClr val="FF0000"/>
                </a:solidFill>
                <a:latin typeface="UD デジタル 教科書体 N-R" panose="02020400000000000000" pitchFamily="17" charset="-128"/>
                <a:ea typeface="UD デジタル 教科書体 N-R" panose="02020400000000000000" pitchFamily="17" charset="-128"/>
              </a:rPr>
              <a:t>元気なうちに自分の老後のことを決めておきたい。</a:t>
            </a:r>
            <a:endParaRPr lang="en-US" altLang="ja-JP" sz="2400" b="1" u="sng"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latin typeface="UD デジタル 教科書体 N-R" panose="02020400000000000000" pitchFamily="17" charset="-128"/>
                <a:ea typeface="UD デジタル 教科書体 N-R" panose="02020400000000000000" pitchFamily="17" charset="-128"/>
              </a:rPr>
              <a:t>任意後見制度では、制度を利用するかどうか、任意後見人を</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誰にするのか、どんなことを依頼するのか、は全て本人が決め</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ることができます。</a:t>
            </a:r>
          </a:p>
          <a:p>
            <a:r>
              <a:rPr lang="ja-JP" altLang="en-US" sz="2400" b="1" dirty="0">
                <a:latin typeface="UD デジタル 教科書体 N-R" panose="02020400000000000000" pitchFamily="17" charset="-128"/>
                <a:ea typeface="UD デジタル 教科書体 N-R" panose="02020400000000000000" pitchFamily="17" charset="-128"/>
              </a:rPr>
              <a:t>　　　そのため、判断能力低下後も、これまでの生活スタイルを維</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持できるというメリットがあります。</a:t>
            </a:r>
            <a:endParaRPr lang="en-US" altLang="ja-JP" sz="2400" b="1" dirty="0">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a:t>
            </a:r>
            <a:r>
              <a:rPr lang="en-US" altLang="ja-JP" sz="2400" b="1" u="sng" dirty="0">
                <a:solidFill>
                  <a:srgbClr val="FF0000"/>
                </a:solidFill>
                <a:latin typeface="UD デジタル 教科書体 N-R" panose="02020400000000000000" pitchFamily="17" charset="-128"/>
                <a:ea typeface="UD デジタル 教科書体 N-R" panose="02020400000000000000" pitchFamily="17" charset="-128"/>
              </a:rPr>
              <a:t>2</a:t>
            </a:r>
            <a:r>
              <a:rPr lang="ja-JP" altLang="en-US" sz="2400" b="1" u="sng" dirty="0">
                <a:solidFill>
                  <a:srgbClr val="FF0000"/>
                </a:solidFill>
                <a:latin typeface="UD デジタル 教科書体 N-R" panose="02020400000000000000" pitchFamily="17" charset="-128"/>
                <a:ea typeface="UD デジタル 教科書体 N-R" panose="02020400000000000000" pitchFamily="17" charset="-128"/>
              </a:rPr>
              <a:t>）身寄りない方の施設入所等に備えたい。</a:t>
            </a:r>
          </a:p>
          <a:p>
            <a:r>
              <a:rPr lang="ja-JP" altLang="en-US" sz="2400" b="1" dirty="0">
                <a:latin typeface="UD デジタル 教科書体 N-R" panose="02020400000000000000" pitchFamily="17" charset="-128"/>
                <a:ea typeface="UD デジタル 教科書体 N-R" panose="02020400000000000000" pitchFamily="17" charset="-128"/>
              </a:rPr>
              <a:t>　　　施設入所契約を締結する際、身元保証人が必要になります。</a:t>
            </a:r>
          </a:p>
          <a:p>
            <a:r>
              <a:rPr lang="ja-JP" altLang="en-US" sz="2400" b="1" dirty="0">
                <a:latin typeface="UD デジタル 教科書体 N-R" panose="02020400000000000000" pitchFamily="17" charset="-128"/>
                <a:ea typeface="UD デジタル 教科書体 N-R" panose="02020400000000000000" pitchFamily="17" charset="-128"/>
              </a:rPr>
              <a:t>　　　身寄りがなく、身元保証人が立てられない場合は、身元保証</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会社との契約、または任意後見人を定めることを前提とする施</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設もあります。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そのためにはご本人に判断能力があることが必要です。</a:t>
            </a:r>
          </a:p>
          <a:p>
            <a:endParaRPr lang="ja-JP" altLang="en-US" sz="2400" b="1" dirty="0">
              <a:latin typeface="UD デジタル 教科書体 N-R" panose="02020400000000000000" pitchFamily="17" charset="-128"/>
              <a:ea typeface="UD デジタル 教科書体 N-R" panose="02020400000000000000" pitchFamily="17" charset="-128"/>
            </a:endParaRPr>
          </a:p>
          <a:p>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3BC137A1-8DDF-4C8E-8E9B-073ED39E3586}"/>
              </a:ext>
            </a:extLst>
          </p:cNvPr>
          <p:cNvSpPr/>
          <p:nvPr/>
        </p:nvSpPr>
        <p:spPr>
          <a:xfrm>
            <a:off x="278978" y="647996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656B2ABC-EFBC-4F34-AAE5-ED615A72A0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04486" y="204186"/>
            <a:ext cx="487363" cy="487363"/>
          </a:xfrm>
          <a:prstGeom prst="rect">
            <a:avLst/>
          </a:prstGeom>
        </p:spPr>
      </p:pic>
    </p:spTree>
    <p:extLst>
      <p:ext uri="{BB962C8B-B14F-4D97-AF65-F5344CB8AC3E}">
        <p14:creationId xmlns:p14="http://schemas.microsoft.com/office/powerpoint/2010/main" val="217958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4824B06-B389-4F55-885F-DB09E4182BE8}"/>
              </a:ext>
            </a:extLst>
          </p:cNvPr>
          <p:cNvSpPr txBox="1"/>
          <p:nvPr/>
        </p:nvSpPr>
        <p:spPr>
          <a:xfrm>
            <a:off x="255973" y="115410"/>
            <a:ext cx="9571608" cy="523220"/>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２．任意後見制度の手続き（任意後見契約の関する法律）</a:t>
            </a:r>
          </a:p>
        </p:txBody>
      </p:sp>
      <p:sp>
        <p:nvSpPr>
          <p:cNvPr id="3" name="正方形/長方形 2">
            <a:extLst>
              <a:ext uri="{FF2B5EF4-FFF2-40B4-BE49-F238E27FC236}">
                <a16:creationId xmlns:a16="http://schemas.microsoft.com/office/drawing/2014/main" id="{C334B71E-CB0D-48E4-94F3-32242F8AF32E}"/>
              </a:ext>
            </a:extLst>
          </p:cNvPr>
          <p:cNvSpPr/>
          <p:nvPr/>
        </p:nvSpPr>
        <p:spPr>
          <a:xfrm>
            <a:off x="433137" y="2196078"/>
            <a:ext cx="9394444" cy="13008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kumimoji="1" lang="ja-JP" altLang="en-US" sz="2300" b="1" dirty="0">
                <a:solidFill>
                  <a:schemeClr val="tx1"/>
                </a:solidFill>
                <a:latin typeface="UD デジタル 教科書体 N-R" panose="02020400000000000000" pitchFamily="17" charset="-128"/>
                <a:ea typeface="UD デジタル 教科書体 N-R" panose="02020400000000000000" pitchFamily="17" charset="-128"/>
              </a:rPr>
              <a:t>①　任意後見受任者</a:t>
            </a:r>
            <a:r>
              <a:rPr kumimoji="1" lang="en-US" altLang="ja-JP" sz="2300" b="1" dirty="0">
                <a:solidFill>
                  <a:schemeClr val="tx1"/>
                </a:solidFill>
                <a:latin typeface="UD デジタル 教科書体 N-R" panose="02020400000000000000" pitchFamily="17" charset="-128"/>
                <a:ea typeface="UD デジタル 教科書体 N-R" panose="02020400000000000000" pitchFamily="17" charset="-128"/>
              </a:rPr>
              <a:t>(</a:t>
            </a:r>
            <a:r>
              <a:rPr kumimoji="1" lang="ja-JP" altLang="en-US" sz="2300" b="1" dirty="0">
                <a:solidFill>
                  <a:schemeClr val="tx1"/>
                </a:solidFill>
                <a:latin typeface="UD デジタル 教科書体 N-R" panose="02020400000000000000" pitchFamily="17" charset="-128"/>
                <a:ea typeface="UD デジタル 教科書体 N-R" panose="02020400000000000000" pitchFamily="17" charset="-128"/>
              </a:rPr>
              <a:t>将来の任意後見人）を誰にするのか</a:t>
            </a:r>
            <a:endParaRPr kumimoji="1" lang="en-US" altLang="ja-JP" sz="23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300" b="1" dirty="0">
                <a:solidFill>
                  <a:schemeClr val="tx1"/>
                </a:solidFill>
                <a:latin typeface="UD デジタル 教科書体 N-R" panose="02020400000000000000" pitchFamily="17" charset="-128"/>
                <a:ea typeface="UD デジタル 教科書体 N-R" panose="02020400000000000000" pitchFamily="17" charset="-128"/>
              </a:rPr>
              <a:t>②　任意後見契約の内容を決める（</a:t>
            </a:r>
            <a:r>
              <a:rPr kumimoji="1" lang="ja-JP" altLang="en-US" sz="2300" b="1" u="sng" dirty="0">
                <a:solidFill>
                  <a:srgbClr val="FF0000"/>
                </a:solidFill>
                <a:latin typeface="UD デジタル 教科書体 N-R" panose="02020400000000000000" pitchFamily="17" charset="-128"/>
                <a:ea typeface="UD デジタル 教科書体 N-R" panose="02020400000000000000" pitchFamily="17" charset="-128"/>
              </a:rPr>
              <a:t>公正証書にしなければならない</a:t>
            </a:r>
            <a:r>
              <a:rPr kumimoji="1" lang="ja-JP" altLang="en-US" sz="2300" b="1" dirty="0">
                <a:solidFill>
                  <a:schemeClr val="tx1"/>
                </a:solidFill>
                <a:latin typeface="UD デジタル 教科書体 N-R" panose="02020400000000000000" pitchFamily="17" charset="-128"/>
                <a:ea typeface="UD デジタル 教科書体 N-R" panose="02020400000000000000" pitchFamily="17" charset="-128"/>
              </a:rPr>
              <a:t>）</a:t>
            </a:r>
            <a:endParaRPr kumimoji="1" lang="en-US" altLang="ja-JP" sz="23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300" b="1" dirty="0">
                <a:solidFill>
                  <a:schemeClr val="tx1"/>
                </a:solidFill>
                <a:latin typeface="UD デジタル 教科書体 N-R" panose="02020400000000000000" pitchFamily="17" charset="-128"/>
                <a:ea typeface="UD デジタル 教科書体 N-R" panose="02020400000000000000" pitchFamily="17" charset="-128"/>
              </a:rPr>
              <a:t>③　契約の種類は「</a:t>
            </a:r>
            <a:r>
              <a:rPr kumimoji="1" lang="ja-JP" altLang="en-US" sz="2300" b="1" dirty="0">
                <a:solidFill>
                  <a:srgbClr val="FF0000"/>
                </a:solidFill>
                <a:latin typeface="UD デジタル 教科書体 N-R" panose="02020400000000000000" pitchFamily="17" charset="-128"/>
                <a:ea typeface="UD デジタル 教科書体 N-R" panose="02020400000000000000" pitchFamily="17" charset="-128"/>
              </a:rPr>
              <a:t>即効型</a:t>
            </a:r>
            <a:r>
              <a:rPr kumimoji="1" lang="ja-JP" altLang="en-US" sz="2300" b="1" dirty="0">
                <a:solidFill>
                  <a:schemeClr val="tx1"/>
                </a:solidFill>
                <a:latin typeface="UD デジタル 教科書体 N-R" panose="02020400000000000000" pitchFamily="17" charset="-128"/>
                <a:ea typeface="UD デジタル 教科書体 N-R" panose="02020400000000000000" pitchFamily="17" charset="-128"/>
              </a:rPr>
              <a:t>」「</a:t>
            </a:r>
            <a:r>
              <a:rPr kumimoji="1" lang="ja-JP" altLang="en-US" sz="2300" b="1" dirty="0">
                <a:solidFill>
                  <a:srgbClr val="FF0000"/>
                </a:solidFill>
                <a:latin typeface="UD デジタル 教科書体 N-R" panose="02020400000000000000" pitchFamily="17" charset="-128"/>
                <a:ea typeface="UD デジタル 教科書体 N-R" panose="02020400000000000000" pitchFamily="17" charset="-128"/>
              </a:rPr>
              <a:t>将来型</a:t>
            </a:r>
            <a:r>
              <a:rPr kumimoji="1" lang="ja-JP" altLang="en-US" sz="2300" b="1" dirty="0">
                <a:solidFill>
                  <a:schemeClr val="tx1"/>
                </a:solidFill>
                <a:latin typeface="UD デジタル 教科書体 N-R" panose="02020400000000000000" pitchFamily="17" charset="-128"/>
                <a:ea typeface="UD デジタル 教科書体 N-R" panose="02020400000000000000" pitchFamily="17" charset="-128"/>
              </a:rPr>
              <a:t>」「</a:t>
            </a:r>
            <a:r>
              <a:rPr kumimoji="1" lang="ja-JP" altLang="en-US" sz="2300" b="1" dirty="0">
                <a:solidFill>
                  <a:srgbClr val="FF0000"/>
                </a:solidFill>
                <a:latin typeface="UD デジタル 教科書体 N-R" panose="02020400000000000000" pitchFamily="17" charset="-128"/>
                <a:ea typeface="UD デジタル 教科書体 N-R" panose="02020400000000000000" pitchFamily="17" charset="-128"/>
              </a:rPr>
              <a:t>移行型</a:t>
            </a:r>
            <a:r>
              <a:rPr kumimoji="1" lang="ja-JP" altLang="en-US" sz="2300" b="1" dirty="0">
                <a:solidFill>
                  <a:schemeClr val="tx1"/>
                </a:solidFill>
                <a:latin typeface="UD デジタル 教科書体 N-R" panose="02020400000000000000" pitchFamily="17" charset="-128"/>
                <a:ea typeface="UD デジタル 教科書体 N-R" panose="02020400000000000000" pitchFamily="17" charset="-128"/>
              </a:rPr>
              <a:t>」のどれにするのか</a:t>
            </a:r>
            <a:endParaRPr kumimoji="1" lang="ja-JP" altLang="en-US" sz="2300" b="1" dirty="0">
              <a:latin typeface="UD デジタル 教科書体 N-R" panose="02020400000000000000" pitchFamily="17" charset="-128"/>
              <a:ea typeface="UD デジタル 教科書体 N-R" panose="02020400000000000000" pitchFamily="17" charset="-128"/>
            </a:endParaRPr>
          </a:p>
        </p:txBody>
      </p:sp>
      <p:sp>
        <p:nvSpPr>
          <p:cNvPr id="4" name="テキスト ボックス 3">
            <a:extLst>
              <a:ext uri="{FF2B5EF4-FFF2-40B4-BE49-F238E27FC236}">
                <a16:creationId xmlns:a16="http://schemas.microsoft.com/office/drawing/2014/main" id="{F953E2CF-F004-44F6-9393-D98815EF8A19}"/>
              </a:ext>
            </a:extLst>
          </p:cNvPr>
          <p:cNvSpPr txBox="1"/>
          <p:nvPr/>
        </p:nvSpPr>
        <p:spPr>
          <a:xfrm>
            <a:off x="637713" y="724389"/>
            <a:ext cx="9189868" cy="830997"/>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　本人の意向等を確認した後、公正証書による任意後見契約締結及び任意後見登記までの手続きは次のとおりです。</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5" name="テキスト ボックス 4">
            <a:extLst>
              <a:ext uri="{FF2B5EF4-FFF2-40B4-BE49-F238E27FC236}">
                <a16:creationId xmlns:a16="http://schemas.microsoft.com/office/drawing/2014/main" id="{44D85002-E60F-43B6-A0E3-3563D1869182}"/>
              </a:ext>
            </a:extLst>
          </p:cNvPr>
          <p:cNvSpPr txBox="1"/>
          <p:nvPr/>
        </p:nvSpPr>
        <p:spPr>
          <a:xfrm>
            <a:off x="472974" y="1730282"/>
            <a:ext cx="3376010" cy="461665"/>
          </a:xfrm>
          <a:prstGeom prst="rect">
            <a:avLst/>
          </a:prstGeom>
          <a:noFill/>
        </p:spPr>
        <p:txBody>
          <a:bodyPr wrap="square" rtlCol="0">
            <a:spAutoFit/>
          </a:bodyPr>
          <a:lstStyle/>
          <a:p>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本人の意向確認</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endPar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6" name="テキスト ボックス 5">
            <a:extLst>
              <a:ext uri="{FF2B5EF4-FFF2-40B4-BE49-F238E27FC236}">
                <a16:creationId xmlns:a16="http://schemas.microsoft.com/office/drawing/2014/main" id="{6EC0F363-4467-415D-B9FD-E2DD4A755DC6}"/>
              </a:ext>
            </a:extLst>
          </p:cNvPr>
          <p:cNvSpPr txBox="1"/>
          <p:nvPr/>
        </p:nvSpPr>
        <p:spPr>
          <a:xfrm>
            <a:off x="480995" y="3582631"/>
            <a:ext cx="3376010" cy="461665"/>
          </a:xfrm>
          <a:prstGeom prst="rect">
            <a:avLst/>
          </a:prstGeom>
          <a:noFill/>
        </p:spPr>
        <p:txBody>
          <a:bodyPr wrap="square" rtlCol="0">
            <a:spAutoFit/>
          </a:bodyPr>
          <a:lstStyle/>
          <a:p>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契約能力の確認</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endPar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7" name="正方形/長方形 6">
            <a:extLst>
              <a:ext uri="{FF2B5EF4-FFF2-40B4-BE49-F238E27FC236}">
                <a16:creationId xmlns:a16="http://schemas.microsoft.com/office/drawing/2014/main" id="{DD0E84FE-8635-4B37-90CD-415E78107069}"/>
              </a:ext>
            </a:extLst>
          </p:cNvPr>
          <p:cNvSpPr/>
          <p:nvPr/>
        </p:nvSpPr>
        <p:spPr>
          <a:xfrm>
            <a:off x="438055" y="4015038"/>
            <a:ext cx="9394444" cy="226777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kumimoji="1" lang="ja-JP" altLang="en-US" sz="2300" b="1" dirty="0">
                <a:solidFill>
                  <a:schemeClr val="tx1"/>
                </a:solidFill>
                <a:latin typeface="UD デジタル 教科書体 N-R" panose="02020400000000000000" pitchFamily="17" charset="-128"/>
                <a:ea typeface="UD デジタル 教科書体 N-R" panose="02020400000000000000" pitchFamily="17" charset="-128"/>
              </a:rPr>
              <a:t>①　本人が契約の内容を理解でき、契約をする意思があるかを確認</a:t>
            </a:r>
            <a:endParaRPr kumimoji="1" lang="en-US" altLang="ja-JP" sz="23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300" b="1" dirty="0">
                <a:solidFill>
                  <a:schemeClr val="tx1"/>
                </a:solidFill>
                <a:latin typeface="UD デジタル 教科書体 N-R" panose="02020400000000000000" pitchFamily="17" charset="-128"/>
                <a:ea typeface="UD デジタル 教科書体 N-R" panose="02020400000000000000" pitchFamily="17" charset="-128"/>
              </a:rPr>
              <a:t>　　</a:t>
            </a:r>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＊必要に応じて、契約時における医師の診断書を用意すること）</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300" b="1" dirty="0">
                <a:solidFill>
                  <a:schemeClr val="tx1"/>
                </a:solidFill>
                <a:latin typeface="UD デジタル 教科書体 N-R" panose="02020400000000000000" pitchFamily="17" charset="-128"/>
                <a:ea typeface="UD デジタル 教科書体 N-R" panose="02020400000000000000" pitchFamily="17" charset="-128"/>
              </a:rPr>
              <a:t>②　自分で署名（自筆）できるか</a:t>
            </a:r>
            <a:endParaRPr kumimoji="1" lang="en-US" altLang="ja-JP" sz="23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300" b="1" dirty="0">
                <a:solidFill>
                  <a:schemeClr val="tx1"/>
                </a:solidFill>
                <a:latin typeface="UD デジタル 教科書体 N-R" panose="02020400000000000000" pitchFamily="17" charset="-128"/>
                <a:ea typeface="UD デジタル 教科書体 N-R" panose="02020400000000000000" pitchFamily="17" charset="-128"/>
              </a:rPr>
              <a:t>　　</a:t>
            </a:r>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＊署名することが困難な場合には、あらかじめ公証人に伝えること</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③　印鑑登録の有無を確認</a:t>
            </a:r>
            <a:endParaRPr kumimoji="1" lang="en-US" altLang="ja-JP" sz="24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300" b="1" dirty="0">
                <a:solidFill>
                  <a:schemeClr val="tx1"/>
                </a:solidFill>
                <a:latin typeface="UD デジタル 教科書体 N-R" panose="02020400000000000000" pitchFamily="17" charset="-128"/>
                <a:ea typeface="UD デジタル 教科書体 N-R" panose="02020400000000000000" pitchFamily="17" charset="-128"/>
              </a:rPr>
              <a:t>　　</a:t>
            </a:r>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＊任意後見契約（公正証書）の作成には、実印と印鑑証明が必要</a:t>
            </a:r>
            <a:endParaRPr kumimoji="1" lang="ja-JP" altLang="en-US" sz="2200" b="1" dirty="0">
              <a:latin typeface="UD デジタル 教科書体 N-R" panose="02020400000000000000" pitchFamily="17" charset="-128"/>
              <a:ea typeface="UD デジタル 教科書体 N-R" panose="02020400000000000000" pitchFamily="17" charset="-128"/>
            </a:endParaRPr>
          </a:p>
        </p:txBody>
      </p:sp>
      <p:sp>
        <p:nvSpPr>
          <p:cNvPr id="8" name="二等辺三角形 7">
            <a:extLst>
              <a:ext uri="{FF2B5EF4-FFF2-40B4-BE49-F238E27FC236}">
                <a16:creationId xmlns:a16="http://schemas.microsoft.com/office/drawing/2014/main" id="{D6E5B57A-9D52-49FF-ACA3-10F709AF3A66}"/>
              </a:ext>
            </a:extLst>
          </p:cNvPr>
          <p:cNvSpPr/>
          <p:nvPr/>
        </p:nvSpPr>
        <p:spPr>
          <a:xfrm rot="10800000">
            <a:off x="4615035" y="3596089"/>
            <a:ext cx="773395" cy="319596"/>
          </a:xfrm>
          <a:prstGeom prst="triangle">
            <a:avLst>
              <a:gd name="adj" fmla="val 5000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7698CD5-0179-4D00-84AB-A58818EA439B}"/>
              </a:ext>
            </a:extLst>
          </p:cNvPr>
          <p:cNvSpPr/>
          <p:nvPr/>
        </p:nvSpPr>
        <p:spPr>
          <a:xfrm>
            <a:off x="278978" y="647996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9" name="録音したサウンド">
            <a:hlinkClick r:id="" action="ppaction://media"/>
            <a:extLst>
              <a:ext uri="{FF2B5EF4-FFF2-40B4-BE49-F238E27FC236}">
                <a16:creationId xmlns:a16="http://schemas.microsoft.com/office/drawing/2014/main" id="{F9D824E0-8ADA-49A0-806D-5C18767A20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4688" y="1158495"/>
            <a:ext cx="487363" cy="487363"/>
          </a:xfrm>
          <a:prstGeom prst="rect">
            <a:avLst/>
          </a:prstGeom>
        </p:spPr>
      </p:pic>
    </p:spTree>
    <p:extLst>
      <p:ext uri="{BB962C8B-B14F-4D97-AF65-F5344CB8AC3E}">
        <p14:creationId xmlns:p14="http://schemas.microsoft.com/office/powerpoint/2010/main" val="368626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89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3C74B94-15DE-46A9-9E8F-7BD5FB574B25}"/>
              </a:ext>
            </a:extLst>
          </p:cNvPr>
          <p:cNvSpPr/>
          <p:nvPr/>
        </p:nvSpPr>
        <p:spPr>
          <a:xfrm>
            <a:off x="433137" y="588507"/>
            <a:ext cx="9394444" cy="93057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当事者（本人と任意後見受任者）が納得するまでじっくりと契約内容を話し合い、その後、文案を作成</a:t>
            </a:r>
          </a:p>
        </p:txBody>
      </p:sp>
      <p:sp>
        <p:nvSpPr>
          <p:cNvPr id="3" name="テキスト ボックス 2">
            <a:extLst>
              <a:ext uri="{FF2B5EF4-FFF2-40B4-BE49-F238E27FC236}">
                <a16:creationId xmlns:a16="http://schemas.microsoft.com/office/drawing/2014/main" id="{201956A4-576A-4BFE-A053-9DF87EB414CA}"/>
              </a:ext>
            </a:extLst>
          </p:cNvPr>
          <p:cNvSpPr txBox="1"/>
          <p:nvPr/>
        </p:nvSpPr>
        <p:spPr>
          <a:xfrm>
            <a:off x="472974" y="122711"/>
            <a:ext cx="3376010" cy="461665"/>
          </a:xfrm>
          <a:prstGeom prst="rect">
            <a:avLst/>
          </a:prstGeom>
          <a:noFill/>
        </p:spPr>
        <p:txBody>
          <a:bodyPr wrap="square" rtlCol="0">
            <a:spAutoFit/>
          </a:bodyPr>
          <a:lstStyle/>
          <a:p>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契約書（案）作成</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endPar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DC851C5D-BB5E-47C6-97F8-EF1F0F6D0F69}"/>
              </a:ext>
            </a:extLst>
          </p:cNvPr>
          <p:cNvSpPr/>
          <p:nvPr/>
        </p:nvSpPr>
        <p:spPr>
          <a:xfrm>
            <a:off x="467553" y="2132689"/>
            <a:ext cx="9394444" cy="20907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①　公証役場へ任意後見契約の内容提示確認。</a:t>
            </a:r>
            <a:endParaRPr kumimoji="1" lang="en-US" altLang="ja-JP" sz="24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300" b="1" dirty="0">
                <a:solidFill>
                  <a:schemeClr val="tx1"/>
                </a:solidFill>
                <a:latin typeface="UD デジタル 教科書体 N-R" panose="02020400000000000000" pitchFamily="17" charset="-128"/>
                <a:ea typeface="UD デジタル 教科書体 N-R" panose="02020400000000000000" pitchFamily="17" charset="-128"/>
              </a:rPr>
              <a:t>　</a:t>
            </a:r>
            <a:r>
              <a:rPr kumimoji="1" lang="ja-JP" altLang="en-US" sz="2000" b="1" dirty="0">
                <a:solidFill>
                  <a:schemeClr val="tx1"/>
                </a:solidFill>
                <a:latin typeface="UD デジタル 教科書体 N-R" panose="02020400000000000000" pitchFamily="17" charset="-128"/>
                <a:ea typeface="UD デジタル 教科書体 N-R" panose="02020400000000000000" pitchFamily="17" charset="-128"/>
              </a:rPr>
              <a:t>＊本人が病院や施設に入所している等の理由で外出が困難な場合には、公証</a:t>
            </a:r>
            <a:endParaRPr kumimoji="1" lang="en-US" altLang="ja-JP" sz="20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000" b="1" dirty="0">
                <a:solidFill>
                  <a:schemeClr val="tx1"/>
                </a:solidFill>
                <a:latin typeface="UD デジタル 教科書体 N-R" panose="02020400000000000000" pitchFamily="17" charset="-128"/>
                <a:ea typeface="UD デジタル 教科書体 N-R" panose="02020400000000000000" pitchFamily="17" charset="-128"/>
              </a:rPr>
              <a:t>　　人に出張してもらうことが可能（別途費用が必要）</a:t>
            </a:r>
            <a:endParaRPr kumimoji="1" lang="en-US" altLang="ja-JP" sz="20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②　公証役場へ提出する書類の確認・準備</a:t>
            </a:r>
            <a:endParaRPr kumimoji="1" lang="en-US" altLang="ja-JP" sz="24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000" b="1" dirty="0">
                <a:solidFill>
                  <a:schemeClr val="tx1"/>
                </a:solidFill>
                <a:latin typeface="UD デジタル 教科書体 N-R" panose="02020400000000000000" pitchFamily="17" charset="-128"/>
                <a:ea typeface="UD デジタル 教科書体 N-R" panose="02020400000000000000" pitchFamily="17" charset="-128"/>
              </a:rPr>
              <a:t>　＊本人　　　　　：戸籍謄本・住民票・印鑑証明書</a:t>
            </a:r>
            <a:endParaRPr kumimoji="1" lang="en-US" altLang="ja-JP" sz="20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000" b="1" dirty="0">
                <a:solidFill>
                  <a:schemeClr val="tx1"/>
                </a:solidFill>
                <a:latin typeface="UD デジタル 教科書体 N-R" panose="02020400000000000000" pitchFamily="17" charset="-128"/>
                <a:ea typeface="UD デジタル 教科書体 N-R" panose="02020400000000000000" pitchFamily="17" charset="-128"/>
              </a:rPr>
              <a:t>　　任意後見受任者：住民票・印鑑証明書</a:t>
            </a:r>
          </a:p>
        </p:txBody>
      </p:sp>
      <p:sp>
        <p:nvSpPr>
          <p:cNvPr id="5" name="テキスト ボックス 4">
            <a:extLst>
              <a:ext uri="{FF2B5EF4-FFF2-40B4-BE49-F238E27FC236}">
                <a16:creationId xmlns:a16="http://schemas.microsoft.com/office/drawing/2014/main" id="{88DFAB3A-B3DB-4C70-B7EF-89C25772EAA5}"/>
              </a:ext>
            </a:extLst>
          </p:cNvPr>
          <p:cNvSpPr txBox="1"/>
          <p:nvPr/>
        </p:nvSpPr>
        <p:spPr>
          <a:xfrm>
            <a:off x="507390" y="1666894"/>
            <a:ext cx="3376010" cy="461665"/>
          </a:xfrm>
          <a:prstGeom prst="rect">
            <a:avLst/>
          </a:prstGeom>
          <a:noFill/>
        </p:spPr>
        <p:txBody>
          <a:bodyPr wrap="square" rtlCol="0">
            <a:spAutoFit/>
          </a:bodyPr>
          <a:lstStyle/>
          <a:p>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公証役場へ連絡</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endPar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40865879-DE7C-42E3-9AB8-49825B590568}"/>
              </a:ext>
            </a:extLst>
          </p:cNvPr>
          <p:cNvSpPr/>
          <p:nvPr/>
        </p:nvSpPr>
        <p:spPr>
          <a:xfrm>
            <a:off x="511797" y="5032684"/>
            <a:ext cx="9394444" cy="12368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①　必要書類と公証役場へ支払う費用を持参</a:t>
            </a:r>
            <a:endParaRPr kumimoji="1" lang="en-US" altLang="ja-JP" sz="24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　</a:t>
            </a:r>
            <a:r>
              <a:rPr kumimoji="1" lang="ja-JP" altLang="en-US" sz="2000" b="1" dirty="0">
                <a:solidFill>
                  <a:schemeClr val="tx1"/>
                </a:solidFill>
                <a:latin typeface="UD デジタル 教科書体 N-R" panose="02020400000000000000" pitchFamily="17" charset="-128"/>
                <a:ea typeface="UD デジタル 教科書体 N-R" panose="02020400000000000000" pitchFamily="17" charset="-128"/>
              </a:rPr>
              <a:t>＊費用は事前に公証役場で確認できる</a:t>
            </a:r>
            <a:endParaRPr kumimoji="1" lang="en-US" altLang="ja-JP" sz="20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②　公証役場から法務局への登記依頼</a:t>
            </a:r>
          </a:p>
        </p:txBody>
      </p:sp>
      <p:sp>
        <p:nvSpPr>
          <p:cNvPr id="7" name="テキスト ボックス 6">
            <a:extLst>
              <a:ext uri="{FF2B5EF4-FFF2-40B4-BE49-F238E27FC236}">
                <a16:creationId xmlns:a16="http://schemas.microsoft.com/office/drawing/2014/main" id="{0B123A74-E958-4B9C-8B66-1680041898FF}"/>
              </a:ext>
            </a:extLst>
          </p:cNvPr>
          <p:cNvSpPr txBox="1"/>
          <p:nvPr/>
        </p:nvSpPr>
        <p:spPr>
          <a:xfrm>
            <a:off x="507390" y="4601498"/>
            <a:ext cx="9105842" cy="461665"/>
          </a:xfrm>
          <a:prstGeom prst="rect">
            <a:avLst/>
          </a:prstGeom>
          <a:noFill/>
        </p:spPr>
        <p:txBody>
          <a:bodyPr wrap="square" rtlCol="0">
            <a:spAutoFit/>
          </a:bodyPr>
          <a:lstStyle/>
          <a:p>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公証役場で任意後見契約の締結及び公正証書作成と登記依頼</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endPar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8" name="二等辺三角形 7">
            <a:extLst>
              <a:ext uri="{FF2B5EF4-FFF2-40B4-BE49-F238E27FC236}">
                <a16:creationId xmlns:a16="http://schemas.microsoft.com/office/drawing/2014/main" id="{6CECB3F0-257D-4841-8486-6EEC556AE355}"/>
              </a:ext>
            </a:extLst>
          </p:cNvPr>
          <p:cNvSpPr/>
          <p:nvPr/>
        </p:nvSpPr>
        <p:spPr>
          <a:xfrm rot="10800000">
            <a:off x="4615035" y="1669634"/>
            <a:ext cx="773395" cy="319596"/>
          </a:xfrm>
          <a:prstGeom prst="triangle">
            <a:avLst>
              <a:gd name="adj" fmla="val 5000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二等辺三角形 8">
            <a:extLst>
              <a:ext uri="{FF2B5EF4-FFF2-40B4-BE49-F238E27FC236}">
                <a16:creationId xmlns:a16="http://schemas.microsoft.com/office/drawing/2014/main" id="{6EC5585A-4066-4625-9443-7BB23712CFE6}"/>
              </a:ext>
            </a:extLst>
          </p:cNvPr>
          <p:cNvSpPr/>
          <p:nvPr/>
        </p:nvSpPr>
        <p:spPr>
          <a:xfrm rot="10800000">
            <a:off x="4589881" y="4307784"/>
            <a:ext cx="773395" cy="319596"/>
          </a:xfrm>
          <a:prstGeom prst="triangle">
            <a:avLst>
              <a:gd name="adj" fmla="val 5000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B605446C-2E07-4766-ACEC-E0B50CADF518}"/>
              </a:ext>
            </a:extLst>
          </p:cNvPr>
          <p:cNvSpPr/>
          <p:nvPr/>
        </p:nvSpPr>
        <p:spPr>
          <a:xfrm>
            <a:off x="278978" y="647996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10" name="録音したサウンド">
            <a:hlinkClick r:id="" action="ppaction://media"/>
            <a:extLst>
              <a:ext uri="{FF2B5EF4-FFF2-40B4-BE49-F238E27FC236}">
                <a16:creationId xmlns:a16="http://schemas.microsoft.com/office/drawing/2014/main" id="{04BB3A58-D2F0-4D4F-BA47-72E8050500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731981" y="129233"/>
            <a:ext cx="487363" cy="487363"/>
          </a:xfrm>
          <a:prstGeom prst="rect">
            <a:avLst/>
          </a:prstGeom>
        </p:spPr>
      </p:pic>
    </p:spTree>
    <p:extLst>
      <p:ext uri="{BB962C8B-B14F-4D97-AF65-F5344CB8AC3E}">
        <p14:creationId xmlns:p14="http://schemas.microsoft.com/office/powerpoint/2010/main" val="198682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47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E6678FA-F6FE-4204-9EF3-C1F7AA89A67B}"/>
              </a:ext>
            </a:extLst>
          </p:cNvPr>
          <p:cNvSpPr txBox="1"/>
          <p:nvPr/>
        </p:nvSpPr>
        <p:spPr>
          <a:xfrm>
            <a:off x="158859" y="95313"/>
            <a:ext cx="9188388" cy="523220"/>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３．任意後見監督人の選任申立て手続き</a:t>
            </a:r>
          </a:p>
        </p:txBody>
      </p:sp>
      <p:sp>
        <p:nvSpPr>
          <p:cNvPr id="3" name="正方形/長方形 2">
            <a:extLst>
              <a:ext uri="{FF2B5EF4-FFF2-40B4-BE49-F238E27FC236}">
                <a16:creationId xmlns:a16="http://schemas.microsoft.com/office/drawing/2014/main" id="{0B9820A1-1ACC-49A0-AF4D-585788BAD4BD}"/>
              </a:ext>
            </a:extLst>
          </p:cNvPr>
          <p:cNvSpPr/>
          <p:nvPr/>
        </p:nvSpPr>
        <p:spPr>
          <a:xfrm>
            <a:off x="657452" y="762917"/>
            <a:ext cx="9188388" cy="461665"/>
          </a:xfrm>
          <a:prstGeom prst="rect">
            <a:avLst/>
          </a:prstGeom>
        </p:spPr>
        <p:txBody>
          <a:bodyPr wrap="square">
            <a:spAutoFit/>
          </a:bodyPr>
          <a:lstStyle/>
          <a:p>
            <a:r>
              <a:rPr lang="ja-JP" altLang="en-US" sz="2400" dirty="0">
                <a:latin typeface="UD デジタル 教科書体 N-R" panose="02020400000000000000" pitchFamily="17" charset="-128"/>
                <a:ea typeface="UD デジタル 教科書体 N-R" panose="02020400000000000000" pitchFamily="17" charset="-128"/>
              </a:rPr>
              <a:t>　</a:t>
            </a:r>
          </a:p>
        </p:txBody>
      </p:sp>
      <p:sp>
        <p:nvSpPr>
          <p:cNvPr id="7" name="テキスト ボックス 6">
            <a:extLst>
              <a:ext uri="{FF2B5EF4-FFF2-40B4-BE49-F238E27FC236}">
                <a16:creationId xmlns:a16="http://schemas.microsoft.com/office/drawing/2014/main" id="{FC175073-ABBD-4401-9D31-3BF72D4964C9}"/>
              </a:ext>
            </a:extLst>
          </p:cNvPr>
          <p:cNvSpPr txBox="1"/>
          <p:nvPr/>
        </p:nvSpPr>
        <p:spPr>
          <a:xfrm>
            <a:off x="399494" y="847094"/>
            <a:ext cx="9394443" cy="3785652"/>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　　前項の任意後見契約が登記された後、精神上の障害により</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本人　</a:t>
            </a:r>
            <a:endPar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の判断能力が不十分な状況になった場合</a:t>
            </a:r>
            <a:r>
              <a:rPr kumimoji="1" lang="ja-JP" altLang="en-US" sz="2400" b="1" dirty="0">
                <a:latin typeface="UD デジタル 教科書体 N-R" panose="02020400000000000000" pitchFamily="17" charset="-128"/>
                <a:ea typeface="UD デジタル 教科書体 N-R" panose="02020400000000000000" pitchFamily="17" charset="-128"/>
              </a:rPr>
              <a:t>、本人、配偶者、四親等</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内の親族又は任意後見受任者等は家庭裁判所に対し、</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任意後見監</a:t>
            </a:r>
            <a:endPar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督人の選任申立て</a:t>
            </a:r>
            <a:r>
              <a:rPr kumimoji="1" lang="ja-JP" altLang="en-US" sz="2400" b="1" dirty="0">
                <a:latin typeface="UD デジタル 教科書体 N-R" panose="02020400000000000000" pitchFamily="17" charset="-128"/>
                <a:ea typeface="UD デジタル 教科書体 N-R" panose="02020400000000000000" pitchFamily="17" charset="-128"/>
              </a:rPr>
              <a:t>を行います。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家庭裁判所は、本人の判断能力が不十分な状況にあると認める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ときは、任意後見契約の効力を発生させることとなります。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なお、任意後見受任者又は任意後見人の配偶者及び兄弟姉妹は、</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任意後見監督人になることができない。</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D0462A60-0C18-4831-BDAA-67B320890E58}"/>
              </a:ext>
            </a:extLst>
          </p:cNvPr>
          <p:cNvSpPr/>
          <p:nvPr/>
        </p:nvSpPr>
        <p:spPr>
          <a:xfrm>
            <a:off x="278978" y="647996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5" name="録音したサウンド">
            <a:hlinkClick r:id="" action="ppaction://media"/>
            <a:extLst>
              <a:ext uri="{FF2B5EF4-FFF2-40B4-BE49-F238E27FC236}">
                <a16:creationId xmlns:a16="http://schemas.microsoft.com/office/drawing/2014/main" id="{C3219750-B732-49A1-82E5-96DCAF29A8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30288" y="203362"/>
            <a:ext cx="487363" cy="487363"/>
          </a:xfrm>
          <a:prstGeom prst="rect">
            <a:avLst/>
          </a:prstGeom>
        </p:spPr>
      </p:pic>
    </p:spTree>
    <p:extLst>
      <p:ext uri="{BB962C8B-B14F-4D97-AF65-F5344CB8AC3E}">
        <p14:creationId xmlns:p14="http://schemas.microsoft.com/office/powerpoint/2010/main" val="126274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矢印: 五方向 3">
            <a:extLst>
              <a:ext uri="{FF2B5EF4-FFF2-40B4-BE49-F238E27FC236}">
                <a16:creationId xmlns:a16="http://schemas.microsoft.com/office/drawing/2014/main" id="{1E0D36A5-D68D-44F3-8C10-F9762A01621A}"/>
              </a:ext>
            </a:extLst>
          </p:cNvPr>
          <p:cNvSpPr/>
          <p:nvPr/>
        </p:nvSpPr>
        <p:spPr>
          <a:xfrm>
            <a:off x="474132" y="1387876"/>
            <a:ext cx="9104871" cy="466974"/>
          </a:xfrm>
          <a:prstGeom prst="homePlate">
            <a:avLst>
              <a:gd name="adj" fmla="val 290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任意後見の手続きの流れ</a:t>
            </a:r>
          </a:p>
        </p:txBody>
      </p:sp>
      <p:sp>
        <p:nvSpPr>
          <p:cNvPr id="5" name="テキスト ボックス 4">
            <a:extLst>
              <a:ext uri="{FF2B5EF4-FFF2-40B4-BE49-F238E27FC236}">
                <a16:creationId xmlns:a16="http://schemas.microsoft.com/office/drawing/2014/main" id="{F738C4AD-A052-4BE5-AB42-B9886DFEF063}"/>
              </a:ext>
            </a:extLst>
          </p:cNvPr>
          <p:cNvSpPr txBox="1"/>
          <p:nvPr/>
        </p:nvSpPr>
        <p:spPr>
          <a:xfrm>
            <a:off x="0" y="102800"/>
            <a:ext cx="9906000" cy="492443"/>
          </a:xfrm>
          <a:prstGeom prst="rect">
            <a:avLst/>
          </a:prstGeom>
          <a:noFill/>
        </p:spPr>
        <p:txBody>
          <a:bodyPr wrap="square" rtlCol="0">
            <a:spAutoFit/>
          </a:bodyPr>
          <a:lstStyle/>
          <a:p>
            <a:r>
              <a:rPr kumimoji="1" lang="ja-JP" altLang="en-US" sz="2600" b="1" dirty="0">
                <a:latin typeface="UD デジタル 教科書体 N-R" panose="02020400000000000000" pitchFamily="17" charset="-128"/>
                <a:ea typeface="UD デジタル 教科書体 N-R" panose="02020400000000000000" pitchFamily="17" charset="-128"/>
              </a:rPr>
              <a:t>４．任意後見契約から契約の効力発生及び任意後見人の業務開始</a:t>
            </a:r>
          </a:p>
        </p:txBody>
      </p:sp>
      <p:sp>
        <p:nvSpPr>
          <p:cNvPr id="6" name="四角形: 角を丸くする 5">
            <a:extLst>
              <a:ext uri="{FF2B5EF4-FFF2-40B4-BE49-F238E27FC236}">
                <a16:creationId xmlns:a16="http://schemas.microsoft.com/office/drawing/2014/main" id="{84DA6053-9393-4FBA-8E04-8960C8AAE847}"/>
              </a:ext>
            </a:extLst>
          </p:cNvPr>
          <p:cNvSpPr/>
          <p:nvPr/>
        </p:nvSpPr>
        <p:spPr>
          <a:xfrm>
            <a:off x="538248" y="2050741"/>
            <a:ext cx="731257" cy="407485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kumimoji="1" lang="en-US" altLang="ja-JP" b="1" dirty="0">
              <a:solidFill>
                <a:schemeClr val="tx1"/>
              </a:solidFill>
            </a:endParaRPr>
          </a:p>
          <a:p>
            <a:pPr algn="ctr"/>
            <a:endParaRPr kumimoji="1" lang="en-US" altLang="ja-JP" b="1" dirty="0">
              <a:solidFill>
                <a:schemeClr val="tx1"/>
              </a:solidFill>
            </a:endParaRPr>
          </a:p>
        </p:txBody>
      </p:sp>
      <p:sp>
        <p:nvSpPr>
          <p:cNvPr id="7" name="四角形: 角を丸くする 6">
            <a:extLst>
              <a:ext uri="{FF2B5EF4-FFF2-40B4-BE49-F238E27FC236}">
                <a16:creationId xmlns:a16="http://schemas.microsoft.com/office/drawing/2014/main" id="{8663916C-F001-49D3-9E60-D593E28820DB}"/>
              </a:ext>
            </a:extLst>
          </p:cNvPr>
          <p:cNvSpPr/>
          <p:nvPr/>
        </p:nvSpPr>
        <p:spPr>
          <a:xfrm>
            <a:off x="541196" y="2043341"/>
            <a:ext cx="738664" cy="35362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tx1"/>
                </a:solidFill>
              </a:rPr>
              <a:t>1</a:t>
            </a:r>
            <a:endParaRPr kumimoji="1" lang="ja-JP" altLang="en-US" sz="2000" b="1" dirty="0">
              <a:solidFill>
                <a:schemeClr val="tx1"/>
              </a:solidFill>
            </a:endParaRPr>
          </a:p>
        </p:txBody>
      </p:sp>
      <p:sp>
        <p:nvSpPr>
          <p:cNvPr id="8" name="四角形: 角を丸くする 7">
            <a:extLst>
              <a:ext uri="{FF2B5EF4-FFF2-40B4-BE49-F238E27FC236}">
                <a16:creationId xmlns:a16="http://schemas.microsoft.com/office/drawing/2014/main" id="{42EC2B36-1BDA-487E-96EC-DFD63A351119}"/>
              </a:ext>
            </a:extLst>
          </p:cNvPr>
          <p:cNvSpPr/>
          <p:nvPr/>
        </p:nvSpPr>
        <p:spPr>
          <a:xfrm>
            <a:off x="1766667" y="2052224"/>
            <a:ext cx="658415" cy="407485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9" name="四角形: 角を丸くする 8">
            <a:extLst>
              <a:ext uri="{FF2B5EF4-FFF2-40B4-BE49-F238E27FC236}">
                <a16:creationId xmlns:a16="http://schemas.microsoft.com/office/drawing/2014/main" id="{8AB7BBAA-ABA9-4AFB-A8E8-6E418E069280}"/>
              </a:ext>
            </a:extLst>
          </p:cNvPr>
          <p:cNvSpPr/>
          <p:nvPr/>
        </p:nvSpPr>
        <p:spPr>
          <a:xfrm>
            <a:off x="1766657" y="2044824"/>
            <a:ext cx="677658" cy="35362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２</a:t>
            </a:r>
          </a:p>
        </p:txBody>
      </p:sp>
      <p:sp>
        <p:nvSpPr>
          <p:cNvPr id="10" name="四角形: 角を丸くする 9">
            <a:extLst>
              <a:ext uri="{FF2B5EF4-FFF2-40B4-BE49-F238E27FC236}">
                <a16:creationId xmlns:a16="http://schemas.microsoft.com/office/drawing/2014/main" id="{2DD00ECA-B41E-46CE-A92F-606A9092553C}"/>
              </a:ext>
            </a:extLst>
          </p:cNvPr>
          <p:cNvSpPr/>
          <p:nvPr/>
        </p:nvSpPr>
        <p:spPr>
          <a:xfrm>
            <a:off x="2897084" y="2035946"/>
            <a:ext cx="658415" cy="407485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1" name="四角形: 角を丸くする 10">
            <a:extLst>
              <a:ext uri="{FF2B5EF4-FFF2-40B4-BE49-F238E27FC236}">
                <a16:creationId xmlns:a16="http://schemas.microsoft.com/office/drawing/2014/main" id="{DC89F2AC-7EB4-429A-AEB2-2BA250D75550}"/>
              </a:ext>
            </a:extLst>
          </p:cNvPr>
          <p:cNvSpPr/>
          <p:nvPr/>
        </p:nvSpPr>
        <p:spPr>
          <a:xfrm>
            <a:off x="2889682" y="2028546"/>
            <a:ext cx="658415" cy="35362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３</a:t>
            </a:r>
          </a:p>
        </p:txBody>
      </p:sp>
      <p:sp>
        <p:nvSpPr>
          <p:cNvPr id="12" name="四角形: 角を丸くする 11">
            <a:extLst>
              <a:ext uri="{FF2B5EF4-FFF2-40B4-BE49-F238E27FC236}">
                <a16:creationId xmlns:a16="http://schemas.microsoft.com/office/drawing/2014/main" id="{80EDBF0F-85AB-4E45-AE31-21344EE81616}"/>
              </a:ext>
            </a:extLst>
          </p:cNvPr>
          <p:cNvSpPr/>
          <p:nvPr/>
        </p:nvSpPr>
        <p:spPr>
          <a:xfrm>
            <a:off x="3999396" y="2055183"/>
            <a:ext cx="710753" cy="407485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3" name="四角形: 角を丸くする 12">
            <a:extLst>
              <a:ext uri="{FF2B5EF4-FFF2-40B4-BE49-F238E27FC236}">
                <a16:creationId xmlns:a16="http://schemas.microsoft.com/office/drawing/2014/main" id="{1E55435F-5DFB-4CB8-B926-B07CE7B09AA0}"/>
              </a:ext>
            </a:extLst>
          </p:cNvPr>
          <p:cNvSpPr/>
          <p:nvPr/>
        </p:nvSpPr>
        <p:spPr>
          <a:xfrm>
            <a:off x="4000872" y="2047783"/>
            <a:ext cx="710753" cy="35362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４</a:t>
            </a:r>
          </a:p>
        </p:txBody>
      </p:sp>
      <p:sp>
        <p:nvSpPr>
          <p:cNvPr id="14" name="四角形: 角を丸くする 13">
            <a:extLst>
              <a:ext uri="{FF2B5EF4-FFF2-40B4-BE49-F238E27FC236}">
                <a16:creationId xmlns:a16="http://schemas.microsoft.com/office/drawing/2014/main" id="{A598FCE3-4664-45F9-907D-37E625DF372B}"/>
              </a:ext>
            </a:extLst>
          </p:cNvPr>
          <p:cNvSpPr/>
          <p:nvPr/>
        </p:nvSpPr>
        <p:spPr>
          <a:xfrm>
            <a:off x="5146105" y="2038905"/>
            <a:ext cx="710753" cy="4074851"/>
          </a:xfrm>
          <a:prstGeom prst="round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6" name="四角形: 角を丸くする 15">
            <a:extLst>
              <a:ext uri="{FF2B5EF4-FFF2-40B4-BE49-F238E27FC236}">
                <a16:creationId xmlns:a16="http://schemas.microsoft.com/office/drawing/2014/main" id="{EDF1AEF4-6275-46C9-97A0-4F45DD7D0B23}"/>
              </a:ext>
            </a:extLst>
          </p:cNvPr>
          <p:cNvSpPr/>
          <p:nvPr/>
        </p:nvSpPr>
        <p:spPr>
          <a:xfrm>
            <a:off x="6255812" y="2047784"/>
            <a:ext cx="710753" cy="407485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7" name="四角形: 角を丸くする 16">
            <a:extLst>
              <a:ext uri="{FF2B5EF4-FFF2-40B4-BE49-F238E27FC236}">
                <a16:creationId xmlns:a16="http://schemas.microsoft.com/office/drawing/2014/main" id="{61DC8B3F-397C-4F67-825D-6D6284141131}"/>
              </a:ext>
            </a:extLst>
          </p:cNvPr>
          <p:cNvSpPr/>
          <p:nvPr/>
        </p:nvSpPr>
        <p:spPr>
          <a:xfrm>
            <a:off x="6257288" y="2040384"/>
            <a:ext cx="710753" cy="35362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５</a:t>
            </a:r>
          </a:p>
        </p:txBody>
      </p:sp>
      <p:sp>
        <p:nvSpPr>
          <p:cNvPr id="18" name="四角形: 角を丸くする 17">
            <a:extLst>
              <a:ext uri="{FF2B5EF4-FFF2-40B4-BE49-F238E27FC236}">
                <a16:creationId xmlns:a16="http://schemas.microsoft.com/office/drawing/2014/main" id="{FE3E8EEA-1863-4B3D-9FF7-7B16995B0E90}"/>
              </a:ext>
            </a:extLst>
          </p:cNvPr>
          <p:cNvSpPr/>
          <p:nvPr/>
        </p:nvSpPr>
        <p:spPr>
          <a:xfrm>
            <a:off x="7438025" y="2040385"/>
            <a:ext cx="710753" cy="407485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9" name="四角形: 角を丸くする 18">
            <a:extLst>
              <a:ext uri="{FF2B5EF4-FFF2-40B4-BE49-F238E27FC236}">
                <a16:creationId xmlns:a16="http://schemas.microsoft.com/office/drawing/2014/main" id="{711A8A23-F44D-455F-A705-17AEDE405CCA}"/>
              </a:ext>
            </a:extLst>
          </p:cNvPr>
          <p:cNvSpPr/>
          <p:nvPr/>
        </p:nvSpPr>
        <p:spPr>
          <a:xfrm>
            <a:off x="7439501" y="2032985"/>
            <a:ext cx="710753" cy="35362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６</a:t>
            </a:r>
          </a:p>
        </p:txBody>
      </p:sp>
      <p:sp>
        <p:nvSpPr>
          <p:cNvPr id="20" name="四角形: 角を丸くする 19">
            <a:extLst>
              <a:ext uri="{FF2B5EF4-FFF2-40B4-BE49-F238E27FC236}">
                <a16:creationId xmlns:a16="http://schemas.microsoft.com/office/drawing/2014/main" id="{3E64EA0D-92A1-4DA3-988A-13C7AE841B69}"/>
              </a:ext>
            </a:extLst>
          </p:cNvPr>
          <p:cNvSpPr/>
          <p:nvPr/>
        </p:nvSpPr>
        <p:spPr>
          <a:xfrm>
            <a:off x="8655749" y="2041864"/>
            <a:ext cx="710753" cy="407485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1" name="四角形: 角を丸くする 20">
            <a:extLst>
              <a:ext uri="{FF2B5EF4-FFF2-40B4-BE49-F238E27FC236}">
                <a16:creationId xmlns:a16="http://schemas.microsoft.com/office/drawing/2014/main" id="{837B426B-3DCB-46D5-8EB3-C0C3DE1500E8}"/>
              </a:ext>
            </a:extLst>
          </p:cNvPr>
          <p:cNvSpPr/>
          <p:nvPr/>
        </p:nvSpPr>
        <p:spPr>
          <a:xfrm>
            <a:off x="8657225" y="2034464"/>
            <a:ext cx="710753" cy="35362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７</a:t>
            </a:r>
          </a:p>
        </p:txBody>
      </p:sp>
      <p:sp>
        <p:nvSpPr>
          <p:cNvPr id="22" name="テキスト ボックス 21">
            <a:extLst>
              <a:ext uri="{FF2B5EF4-FFF2-40B4-BE49-F238E27FC236}">
                <a16:creationId xmlns:a16="http://schemas.microsoft.com/office/drawing/2014/main" id="{6310AEFA-ACCD-4A5B-9CAA-097F15ABDCA4}"/>
              </a:ext>
            </a:extLst>
          </p:cNvPr>
          <p:cNvSpPr txBox="1"/>
          <p:nvPr/>
        </p:nvSpPr>
        <p:spPr>
          <a:xfrm>
            <a:off x="524652" y="2526632"/>
            <a:ext cx="738664" cy="3584165"/>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将来自分を支援してくれる信頼のおける人（任意後見人）を決める</a:t>
            </a:r>
          </a:p>
        </p:txBody>
      </p:sp>
      <p:sp>
        <p:nvSpPr>
          <p:cNvPr id="23" name="テキスト ボックス 22">
            <a:extLst>
              <a:ext uri="{FF2B5EF4-FFF2-40B4-BE49-F238E27FC236}">
                <a16:creationId xmlns:a16="http://schemas.microsoft.com/office/drawing/2014/main" id="{EAAEE962-7E49-4A50-91D3-1F5D9D059014}"/>
              </a:ext>
            </a:extLst>
          </p:cNvPr>
          <p:cNvSpPr txBox="1"/>
          <p:nvPr/>
        </p:nvSpPr>
        <p:spPr>
          <a:xfrm>
            <a:off x="1713985" y="2475540"/>
            <a:ext cx="738664" cy="3652423"/>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任意後見人にしてもらいことを相談して決める</a:t>
            </a:r>
          </a:p>
        </p:txBody>
      </p:sp>
      <p:sp>
        <p:nvSpPr>
          <p:cNvPr id="24" name="テキスト ボックス 23">
            <a:extLst>
              <a:ext uri="{FF2B5EF4-FFF2-40B4-BE49-F238E27FC236}">
                <a16:creationId xmlns:a16="http://schemas.microsoft.com/office/drawing/2014/main" id="{E3346E4A-3F9B-48EE-A008-C4530D50010B}"/>
              </a:ext>
            </a:extLst>
          </p:cNvPr>
          <p:cNvSpPr txBox="1"/>
          <p:nvPr/>
        </p:nvSpPr>
        <p:spPr>
          <a:xfrm>
            <a:off x="2865669" y="2465929"/>
            <a:ext cx="738664" cy="3594560"/>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任意後見契約の締結及び公正証書の作成</a:t>
            </a:r>
          </a:p>
        </p:txBody>
      </p:sp>
      <p:sp>
        <p:nvSpPr>
          <p:cNvPr id="25" name="テキスト ボックス 24">
            <a:extLst>
              <a:ext uri="{FF2B5EF4-FFF2-40B4-BE49-F238E27FC236}">
                <a16:creationId xmlns:a16="http://schemas.microsoft.com/office/drawing/2014/main" id="{462A8F24-4911-4EDE-B6B6-299870D7C139}"/>
              </a:ext>
            </a:extLst>
          </p:cNvPr>
          <p:cNvSpPr txBox="1"/>
          <p:nvPr/>
        </p:nvSpPr>
        <p:spPr>
          <a:xfrm>
            <a:off x="4116256" y="2482200"/>
            <a:ext cx="461665" cy="3652423"/>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公証人から法務局への登記依頼</a:t>
            </a:r>
          </a:p>
        </p:txBody>
      </p:sp>
      <p:sp>
        <p:nvSpPr>
          <p:cNvPr id="26" name="テキスト ボックス 25">
            <a:extLst>
              <a:ext uri="{FF2B5EF4-FFF2-40B4-BE49-F238E27FC236}">
                <a16:creationId xmlns:a16="http://schemas.microsoft.com/office/drawing/2014/main" id="{D11700C2-081F-4069-A779-4A9600CD9697}"/>
              </a:ext>
            </a:extLst>
          </p:cNvPr>
          <p:cNvSpPr txBox="1"/>
          <p:nvPr/>
        </p:nvSpPr>
        <p:spPr>
          <a:xfrm>
            <a:off x="5261460" y="2266396"/>
            <a:ext cx="492443" cy="3652423"/>
          </a:xfrm>
          <a:prstGeom prst="rect">
            <a:avLst/>
          </a:prstGeom>
          <a:noFill/>
        </p:spPr>
        <p:txBody>
          <a:bodyPr vert="eaVert" wrap="square" rtlCol="0">
            <a:spAutoFit/>
          </a:bodyPr>
          <a:lstStyle/>
          <a:p>
            <a:r>
              <a:rPr kumimoji="1" lang="ja-JP" altLang="en-US" sz="2000" b="1" dirty="0"/>
              <a:t>本人の判断の能力の低下・喪失</a:t>
            </a:r>
          </a:p>
        </p:txBody>
      </p:sp>
      <p:sp>
        <p:nvSpPr>
          <p:cNvPr id="27" name="テキスト ボックス 26">
            <a:extLst>
              <a:ext uri="{FF2B5EF4-FFF2-40B4-BE49-F238E27FC236}">
                <a16:creationId xmlns:a16="http://schemas.microsoft.com/office/drawing/2014/main" id="{C150BE0F-6179-424F-AC56-5E2FB22C5DD3}"/>
              </a:ext>
            </a:extLst>
          </p:cNvPr>
          <p:cNvSpPr txBox="1"/>
          <p:nvPr/>
        </p:nvSpPr>
        <p:spPr>
          <a:xfrm>
            <a:off x="6381546" y="2510312"/>
            <a:ext cx="461665" cy="3652423"/>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任意後見監督人選任の申立て</a:t>
            </a:r>
          </a:p>
        </p:txBody>
      </p:sp>
      <p:sp>
        <p:nvSpPr>
          <p:cNvPr id="28" name="テキスト ボックス 27">
            <a:extLst>
              <a:ext uri="{FF2B5EF4-FFF2-40B4-BE49-F238E27FC236}">
                <a16:creationId xmlns:a16="http://schemas.microsoft.com/office/drawing/2014/main" id="{CF9C0A18-1868-4DCB-AA24-2F4B39071BB7}"/>
              </a:ext>
            </a:extLst>
          </p:cNvPr>
          <p:cNvSpPr txBox="1"/>
          <p:nvPr/>
        </p:nvSpPr>
        <p:spPr>
          <a:xfrm>
            <a:off x="7546003" y="2538423"/>
            <a:ext cx="461665" cy="3652423"/>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任意後見監督人の選任</a:t>
            </a:r>
          </a:p>
        </p:txBody>
      </p:sp>
      <p:sp>
        <p:nvSpPr>
          <p:cNvPr id="29" name="テキスト ボックス 28">
            <a:extLst>
              <a:ext uri="{FF2B5EF4-FFF2-40B4-BE49-F238E27FC236}">
                <a16:creationId xmlns:a16="http://schemas.microsoft.com/office/drawing/2014/main" id="{6898FD18-5110-4C78-80CD-6E47BACEC3C7}"/>
              </a:ext>
            </a:extLst>
          </p:cNvPr>
          <p:cNvSpPr txBox="1"/>
          <p:nvPr/>
        </p:nvSpPr>
        <p:spPr>
          <a:xfrm>
            <a:off x="8745967" y="2566537"/>
            <a:ext cx="461665" cy="3652423"/>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任意後見契約の業務開始</a:t>
            </a:r>
          </a:p>
        </p:txBody>
      </p:sp>
      <p:sp>
        <p:nvSpPr>
          <p:cNvPr id="31" name="テキスト ボックス 30">
            <a:extLst>
              <a:ext uri="{FF2B5EF4-FFF2-40B4-BE49-F238E27FC236}">
                <a16:creationId xmlns:a16="http://schemas.microsoft.com/office/drawing/2014/main" id="{A0743F17-FB36-4976-801E-F547EADD173E}"/>
              </a:ext>
            </a:extLst>
          </p:cNvPr>
          <p:cNvSpPr txBox="1"/>
          <p:nvPr/>
        </p:nvSpPr>
        <p:spPr>
          <a:xfrm>
            <a:off x="648074" y="648068"/>
            <a:ext cx="9694416" cy="461665"/>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任意後見制度全体の手続きの流れは以下のとおりです。</a:t>
            </a:r>
          </a:p>
        </p:txBody>
      </p:sp>
      <p:sp>
        <p:nvSpPr>
          <p:cNvPr id="32" name="二等辺三角形 31">
            <a:extLst>
              <a:ext uri="{FF2B5EF4-FFF2-40B4-BE49-F238E27FC236}">
                <a16:creationId xmlns:a16="http://schemas.microsoft.com/office/drawing/2014/main" id="{E70F26E4-35B5-4514-B699-3F4F85A8ED3A}"/>
              </a:ext>
            </a:extLst>
          </p:cNvPr>
          <p:cNvSpPr/>
          <p:nvPr/>
        </p:nvSpPr>
        <p:spPr>
          <a:xfrm rot="5400000">
            <a:off x="1278374" y="3897301"/>
            <a:ext cx="541528" cy="204187"/>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3" name="二等辺三角形 32">
            <a:extLst>
              <a:ext uri="{FF2B5EF4-FFF2-40B4-BE49-F238E27FC236}">
                <a16:creationId xmlns:a16="http://schemas.microsoft.com/office/drawing/2014/main" id="{F6315EE4-60C6-4FF4-9815-D96DFDFA7413}"/>
              </a:ext>
            </a:extLst>
          </p:cNvPr>
          <p:cNvSpPr/>
          <p:nvPr/>
        </p:nvSpPr>
        <p:spPr>
          <a:xfrm rot="5400000">
            <a:off x="2407316" y="3907657"/>
            <a:ext cx="541528" cy="204187"/>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4" name="二等辺三角形 33">
            <a:extLst>
              <a:ext uri="{FF2B5EF4-FFF2-40B4-BE49-F238E27FC236}">
                <a16:creationId xmlns:a16="http://schemas.microsoft.com/office/drawing/2014/main" id="{6CED2479-7BE0-4CB3-A078-9C7E71BBDED0}"/>
              </a:ext>
            </a:extLst>
          </p:cNvPr>
          <p:cNvSpPr/>
          <p:nvPr/>
        </p:nvSpPr>
        <p:spPr>
          <a:xfrm rot="5400000">
            <a:off x="3500754" y="3944643"/>
            <a:ext cx="541528" cy="204187"/>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5" name="二等辺三角形 34">
            <a:extLst>
              <a:ext uri="{FF2B5EF4-FFF2-40B4-BE49-F238E27FC236}">
                <a16:creationId xmlns:a16="http://schemas.microsoft.com/office/drawing/2014/main" id="{2A1F3024-F1BD-4ED8-B0D6-3F2480C28F68}"/>
              </a:ext>
            </a:extLst>
          </p:cNvPr>
          <p:cNvSpPr/>
          <p:nvPr/>
        </p:nvSpPr>
        <p:spPr>
          <a:xfrm rot="5400000">
            <a:off x="4665210" y="3963876"/>
            <a:ext cx="541528" cy="204187"/>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6" name="二等辺三角形 35">
            <a:extLst>
              <a:ext uri="{FF2B5EF4-FFF2-40B4-BE49-F238E27FC236}">
                <a16:creationId xmlns:a16="http://schemas.microsoft.com/office/drawing/2014/main" id="{29C9BF5D-6733-458B-9544-0E6ABBCB0A1B}"/>
              </a:ext>
            </a:extLst>
          </p:cNvPr>
          <p:cNvSpPr/>
          <p:nvPr/>
        </p:nvSpPr>
        <p:spPr>
          <a:xfrm rot="5400000">
            <a:off x="5811911" y="3965355"/>
            <a:ext cx="541528" cy="204187"/>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7" name="二等辺三角形 36">
            <a:extLst>
              <a:ext uri="{FF2B5EF4-FFF2-40B4-BE49-F238E27FC236}">
                <a16:creationId xmlns:a16="http://schemas.microsoft.com/office/drawing/2014/main" id="{B84A83FC-B61E-4DAE-B974-23088C5D9CA6}"/>
              </a:ext>
            </a:extLst>
          </p:cNvPr>
          <p:cNvSpPr/>
          <p:nvPr/>
        </p:nvSpPr>
        <p:spPr>
          <a:xfrm rot="5400000">
            <a:off x="6949733" y="4002342"/>
            <a:ext cx="541528" cy="204187"/>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8" name="二等辺三角形 37">
            <a:extLst>
              <a:ext uri="{FF2B5EF4-FFF2-40B4-BE49-F238E27FC236}">
                <a16:creationId xmlns:a16="http://schemas.microsoft.com/office/drawing/2014/main" id="{B5F751DD-91D5-4892-B130-5CBBDBB5C0D0}"/>
              </a:ext>
            </a:extLst>
          </p:cNvPr>
          <p:cNvSpPr/>
          <p:nvPr/>
        </p:nvSpPr>
        <p:spPr>
          <a:xfrm rot="5400000">
            <a:off x="8123066" y="4039333"/>
            <a:ext cx="541528" cy="204187"/>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9" name="正方形/長方形 38">
            <a:extLst>
              <a:ext uri="{FF2B5EF4-FFF2-40B4-BE49-F238E27FC236}">
                <a16:creationId xmlns:a16="http://schemas.microsoft.com/office/drawing/2014/main" id="{66758207-1CF1-4FC3-912A-3D13B90B5D4A}"/>
              </a:ext>
            </a:extLst>
          </p:cNvPr>
          <p:cNvSpPr/>
          <p:nvPr/>
        </p:nvSpPr>
        <p:spPr>
          <a:xfrm>
            <a:off x="6908919" y="6471073"/>
            <a:ext cx="2908167" cy="307777"/>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pic>
        <p:nvPicPr>
          <p:cNvPr id="2" name="録音したサウンド">
            <a:hlinkClick r:id="" action="ppaction://media"/>
            <a:extLst>
              <a:ext uri="{FF2B5EF4-FFF2-40B4-BE49-F238E27FC236}">
                <a16:creationId xmlns:a16="http://schemas.microsoft.com/office/drawing/2014/main" id="{136DF575-7505-4B1D-B65F-C6DD3F570B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5043" y="679898"/>
            <a:ext cx="487363" cy="487363"/>
          </a:xfrm>
          <a:prstGeom prst="rect">
            <a:avLst/>
          </a:prstGeom>
        </p:spPr>
      </p:pic>
    </p:spTree>
    <p:extLst>
      <p:ext uri="{BB962C8B-B14F-4D97-AF65-F5344CB8AC3E}">
        <p14:creationId xmlns:p14="http://schemas.microsoft.com/office/powerpoint/2010/main" val="203256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CAFD1BF-8693-4461-ADCE-2EC0CA750F17}"/>
              </a:ext>
            </a:extLst>
          </p:cNvPr>
          <p:cNvSpPr txBox="1"/>
          <p:nvPr/>
        </p:nvSpPr>
        <p:spPr>
          <a:xfrm>
            <a:off x="88776" y="200029"/>
            <a:ext cx="8602462" cy="523220"/>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５．任意後見契約の種類</a:t>
            </a:r>
          </a:p>
        </p:txBody>
      </p:sp>
      <p:sp>
        <p:nvSpPr>
          <p:cNvPr id="4" name="テキスト ボックス 3">
            <a:extLst>
              <a:ext uri="{FF2B5EF4-FFF2-40B4-BE49-F238E27FC236}">
                <a16:creationId xmlns:a16="http://schemas.microsoft.com/office/drawing/2014/main" id="{553692BE-77A1-45EF-BB58-B847688EC962}"/>
              </a:ext>
            </a:extLst>
          </p:cNvPr>
          <p:cNvSpPr txBox="1"/>
          <p:nvPr/>
        </p:nvSpPr>
        <p:spPr>
          <a:xfrm>
            <a:off x="417251" y="794271"/>
            <a:ext cx="9401451" cy="5632311"/>
          </a:xfrm>
          <a:prstGeom prst="rect">
            <a:avLst/>
          </a:prstGeom>
          <a:noFill/>
        </p:spPr>
        <p:txBody>
          <a:bodyPr wrap="square" rtlCol="0">
            <a:spAutoFit/>
          </a:bodyPr>
          <a:lstStyle/>
          <a:p>
            <a:r>
              <a:rPr lang="ja-JP" altLang="en-US" sz="2400" b="1" dirty="0">
                <a:latin typeface="UD デジタル 教科書体 N-R" panose="02020400000000000000" pitchFamily="17" charset="-128"/>
                <a:ea typeface="UD デジタル 教科書体 N-R" panose="02020400000000000000" pitchFamily="17" charset="-128"/>
              </a:rPr>
              <a:t>　本人の生活状態や、健康状態によって次の３つの利用形態があります。ご本人のお考えによって選択してもらうこととなります。</a:t>
            </a:r>
            <a:br>
              <a:rPr lang="ja-JP" altLang="en-US" sz="2400" b="1" dirty="0">
                <a:latin typeface="UD デジタル 教科書体 N-R" panose="02020400000000000000" pitchFamily="17" charset="-128"/>
                <a:ea typeface="UD デジタル 教科書体 N-R" panose="02020400000000000000" pitchFamily="17" charset="-128"/>
              </a:rPr>
            </a:br>
            <a:br>
              <a:rPr lang="ja-JP" altLang="en-US" sz="2400" b="1" dirty="0">
                <a:latin typeface="UD デジタル 教科書体 N-R" panose="02020400000000000000" pitchFamily="17" charset="-128"/>
                <a:ea typeface="UD デジタル 教科書体 N-R" panose="02020400000000000000" pitchFamily="17" charset="-128"/>
              </a:rPr>
            </a:br>
            <a:r>
              <a:rPr lang="ja-JP" altLang="en-US" sz="2400" b="1" u="sng" dirty="0">
                <a:latin typeface="UD デジタル 教科書体 N-R" panose="02020400000000000000" pitchFamily="17" charset="-128"/>
                <a:ea typeface="UD デジタル 教科書体 N-R" panose="02020400000000000000" pitchFamily="17" charset="-128"/>
              </a:rPr>
              <a:t>（</a:t>
            </a:r>
            <a:r>
              <a:rPr lang="en-US" altLang="ja-JP" sz="2400" b="1" u="sng" dirty="0">
                <a:latin typeface="UD デジタル 教科書体 N-R" panose="02020400000000000000" pitchFamily="17" charset="-128"/>
                <a:ea typeface="UD デジタル 教科書体 N-R" panose="02020400000000000000" pitchFamily="17" charset="-128"/>
              </a:rPr>
              <a:t>1</a:t>
            </a:r>
            <a:r>
              <a:rPr lang="ja-JP" altLang="en-US" sz="2400" b="1" u="sng" dirty="0">
                <a:latin typeface="UD デジタル 教科書体 N-R" panose="02020400000000000000" pitchFamily="17" charset="-128"/>
                <a:ea typeface="UD デジタル 教科書体 N-R" panose="02020400000000000000" pitchFamily="17" charset="-128"/>
              </a:rPr>
              <a:t>）</a:t>
            </a:r>
            <a:r>
              <a:rPr lang="ja-JP" altLang="en-US" sz="2400" b="1" u="sng" dirty="0">
                <a:solidFill>
                  <a:srgbClr val="FF0000"/>
                </a:solidFill>
                <a:latin typeface="UD デジタル 教科書体 N-R" panose="02020400000000000000" pitchFamily="17" charset="-128"/>
                <a:ea typeface="UD デジタル 教科書体 N-R" panose="02020400000000000000" pitchFamily="17" charset="-128"/>
              </a:rPr>
              <a:t>「即効型」</a:t>
            </a:r>
            <a:r>
              <a:rPr lang="ja-JP" altLang="en-US" sz="2400" b="1" u="sng" dirty="0">
                <a:latin typeface="UD デジタル 教科書体 N-R" panose="02020400000000000000" pitchFamily="17" charset="-128"/>
                <a:ea typeface="UD デジタル 教科書体 N-R" panose="02020400000000000000" pitchFamily="17" charset="-128"/>
              </a:rPr>
              <a:t>任意後見契約とは</a:t>
            </a:r>
            <a:br>
              <a:rPr lang="ja-JP" altLang="en-US" sz="2400" b="1" u="sng" dirty="0">
                <a:latin typeface="UD デジタル 教科書体 N-R" panose="02020400000000000000" pitchFamily="17" charset="-128"/>
                <a:ea typeface="UD デジタル 教科書体 N-R" panose="02020400000000000000" pitchFamily="17" charset="-128"/>
              </a:rPr>
            </a:br>
            <a:r>
              <a:rPr lang="ja-JP" altLang="en-US" sz="2400" b="1" dirty="0">
                <a:latin typeface="UD デジタル 教科書体 N-R" panose="02020400000000000000" pitchFamily="17" charset="-128"/>
                <a:ea typeface="UD デジタル 教科書体 N-R" panose="02020400000000000000" pitchFamily="17" charset="-128"/>
              </a:rPr>
              <a:t>　　　契約締結後（本人が契約締結時点で意思能力を有すること、</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差し迫っていること等）直ちに家庭裁判所に任意後見監督人</a:t>
            </a:r>
            <a:br>
              <a:rPr lang="ja-JP" altLang="en-US" sz="2400" b="1" dirty="0">
                <a:latin typeface="UD デジタル 教科書体 N-R" panose="02020400000000000000" pitchFamily="17" charset="-128"/>
                <a:ea typeface="UD デジタル 教科書体 N-R" panose="02020400000000000000" pitchFamily="17" charset="-128"/>
              </a:rPr>
            </a:br>
            <a:r>
              <a:rPr lang="ja-JP" altLang="en-US" sz="2400" b="1" dirty="0">
                <a:latin typeface="UD デジタル 教科書体 N-R" panose="02020400000000000000" pitchFamily="17" charset="-128"/>
                <a:ea typeface="UD デジタル 教科書体 N-R" panose="02020400000000000000" pitchFamily="17" charset="-128"/>
              </a:rPr>
              <a:t>　　の申立てを行う形態です。</a:t>
            </a:r>
            <a:br>
              <a:rPr lang="ja-JP" altLang="en-US" sz="2400" b="1" dirty="0">
                <a:latin typeface="UD デジタル 教科書体 N-R" panose="02020400000000000000" pitchFamily="17" charset="-128"/>
                <a:ea typeface="UD デジタル 教科書体 N-R" panose="02020400000000000000" pitchFamily="17" charset="-128"/>
              </a:rPr>
            </a:br>
            <a:r>
              <a:rPr lang="ja-JP" altLang="en-US" sz="2400" b="1" dirty="0">
                <a:latin typeface="UD デジタル 教科書体 N-R" panose="02020400000000000000" pitchFamily="17" charset="-128"/>
                <a:ea typeface="UD デジタル 教科書体 N-R" panose="02020400000000000000" pitchFamily="17" charset="-128"/>
              </a:rPr>
              <a:t>　　　早急に任意後見制度を開始するための契約手続きです。</a:t>
            </a:r>
            <a:br>
              <a:rPr lang="ja-JP" altLang="en-US" sz="2400" b="1" dirty="0">
                <a:latin typeface="UD デジタル 教科書体 N-R" panose="02020400000000000000" pitchFamily="17" charset="-128"/>
                <a:ea typeface="UD デジタル 教科書体 N-R" panose="02020400000000000000" pitchFamily="17" charset="-128"/>
              </a:rPr>
            </a:br>
            <a:br>
              <a:rPr lang="ja-JP" altLang="en-US" sz="2400" b="1" dirty="0">
                <a:latin typeface="UD デジタル 教科書体 N-R" panose="02020400000000000000" pitchFamily="17" charset="-128"/>
                <a:ea typeface="UD デジタル 教科書体 N-R" panose="02020400000000000000" pitchFamily="17" charset="-128"/>
              </a:rPr>
            </a:br>
            <a:r>
              <a:rPr lang="ja-JP" altLang="en-US" sz="2400" b="1" u="sng" dirty="0">
                <a:latin typeface="UD デジタル 教科書体 N-R" panose="02020400000000000000" pitchFamily="17" charset="-128"/>
                <a:ea typeface="UD デジタル 教科書体 N-R" panose="02020400000000000000" pitchFamily="17" charset="-128"/>
              </a:rPr>
              <a:t>（</a:t>
            </a:r>
            <a:r>
              <a:rPr lang="en-US" altLang="ja-JP" sz="2400" b="1" u="sng" dirty="0">
                <a:latin typeface="UD デジタル 教科書体 N-R" panose="02020400000000000000" pitchFamily="17" charset="-128"/>
                <a:ea typeface="UD デジタル 教科書体 N-R" panose="02020400000000000000" pitchFamily="17" charset="-128"/>
              </a:rPr>
              <a:t>2</a:t>
            </a:r>
            <a:r>
              <a:rPr lang="ja-JP" altLang="en-US" sz="2400" b="1" u="sng" dirty="0">
                <a:latin typeface="UD デジタル 教科書体 N-R" panose="02020400000000000000" pitchFamily="17" charset="-128"/>
                <a:ea typeface="UD デジタル 教科書体 N-R" panose="02020400000000000000" pitchFamily="17" charset="-128"/>
              </a:rPr>
              <a:t>）</a:t>
            </a:r>
            <a:r>
              <a:rPr lang="ja-JP" altLang="en-US" sz="2400" b="1" u="sng" dirty="0">
                <a:solidFill>
                  <a:srgbClr val="FF0000"/>
                </a:solidFill>
                <a:latin typeface="UD デジタル 教科書体 N-R" panose="02020400000000000000" pitchFamily="17" charset="-128"/>
                <a:ea typeface="UD デジタル 教科書体 N-R" panose="02020400000000000000" pitchFamily="17" charset="-128"/>
              </a:rPr>
              <a:t>「将来型」</a:t>
            </a:r>
            <a:r>
              <a:rPr lang="ja-JP" altLang="en-US" sz="2400" b="1" u="sng" dirty="0">
                <a:latin typeface="UD デジタル 教科書体 N-R" panose="02020400000000000000" pitchFamily="17" charset="-128"/>
                <a:ea typeface="UD デジタル 教科書体 N-R" panose="02020400000000000000" pitchFamily="17" charset="-128"/>
              </a:rPr>
              <a:t>任意後見契約とは</a:t>
            </a:r>
            <a:br>
              <a:rPr lang="ja-JP" altLang="en-US" sz="2400" b="1" u="sng" dirty="0">
                <a:latin typeface="UD デジタル 教科書体 N-R" panose="02020400000000000000" pitchFamily="17" charset="-128"/>
                <a:ea typeface="UD デジタル 教科書体 N-R" panose="02020400000000000000" pitchFamily="17" charset="-128"/>
              </a:rPr>
            </a:br>
            <a:r>
              <a:rPr lang="ja-JP" altLang="en-US" sz="2400" b="1" dirty="0">
                <a:latin typeface="UD デジタル 教科書体 N-R" panose="02020400000000000000" pitchFamily="17" charset="-128"/>
                <a:ea typeface="UD デジタル 教科書体 N-R" panose="02020400000000000000" pitchFamily="17" charset="-128"/>
              </a:rPr>
              <a:t>　　　将来判断能力が低下したときに任意後見を開始するものです。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「将来型」の場合、任意後見契約締結から任意後見の開始まで　</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相当な期間が経過する場合が多いことから、別途「見守り契約</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」を結び、任意後見の発効まで継続的に支援する仕組みを作る</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ことも検討が必要です。</a:t>
            </a:r>
          </a:p>
        </p:txBody>
      </p:sp>
      <p:sp>
        <p:nvSpPr>
          <p:cNvPr id="5" name="正方形/長方形 4">
            <a:extLst>
              <a:ext uri="{FF2B5EF4-FFF2-40B4-BE49-F238E27FC236}">
                <a16:creationId xmlns:a16="http://schemas.microsoft.com/office/drawing/2014/main" id="{0AA9B813-A194-478B-B9C8-BFB20E983B9C}"/>
              </a:ext>
            </a:extLst>
          </p:cNvPr>
          <p:cNvSpPr/>
          <p:nvPr/>
        </p:nvSpPr>
        <p:spPr>
          <a:xfrm>
            <a:off x="6908919" y="6471073"/>
            <a:ext cx="2908167" cy="307777"/>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pic>
        <p:nvPicPr>
          <p:cNvPr id="3" name="録音したサウンド">
            <a:hlinkClick r:id="" action="ppaction://media"/>
            <a:extLst>
              <a:ext uri="{FF2B5EF4-FFF2-40B4-BE49-F238E27FC236}">
                <a16:creationId xmlns:a16="http://schemas.microsoft.com/office/drawing/2014/main" id="{881C400F-1740-4376-92F5-228904D903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74294" y="235886"/>
            <a:ext cx="487363" cy="487363"/>
          </a:xfrm>
          <a:prstGeom prst="rect">
            <a:avLst/>
          </a:prstGeom>
        </p:spPr>
      </p:pic>
    </p:spTree>
    <p:extLst>
      <p:ext uri="{BB962C8B-B14F-4D97-AF65-F5344CB8AC3E}">
        <p14:creationId xmlns:p14="http://schemas.microsoft.com/office/powerpoint/2010/main" val="67833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9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61BC541-2F13-4D84-AE6D-230C1B212522}"/>
              </a:ext>
            </a:extLst>
          </p:cNvPr>
          <p:cNvSpPr/>
          <p:nvPr/>
        </p:nvSpPr>
        <p:spPr>
          <a:xfrm>
            <a:off x="328475" y="224058"/>
            <a:ext cx="8993080" cy="4154984"/>
          </a:xfrm>
          <a:prstGeom prst="rect">
            <a:avLst/>
          </a:prstGeom>
        </p:spPr>
        <p:txBody>
          <a:bodyPr wrap="square">
            <a:spAutoFit/>
          </a:bodyPr>
          <a:lstStyle/>
          <a:p>
            <a:r>
              <a:rPr lang="ja-JP" altLang="en-US" sz="2400" b="1" dirty="0">
                <a:latin typeface="UD デジタル 教科書体 N-R" panose="02020400000000000000" pitchFamily="17" charset="-128"/>
                <a:ea typeface="UD デジタル 教科書体 N-R" panose="02020400000000000000" pitchFamily="17" charset="-128"/>
              </a:rPr>
              <a:t>（</a:t>
            </a:r>
            <a:r>
              <a:rPr lang="en-US" altLang="ja-JP" sz="2400" b="1" dirty="0">
                <a:latin typeface="UD デジタル 教科書体 N-R" panose="02020400000000000000" pitchFamily="17" charset="-128"/>
                <a:ea typeface="UD デジタル 教科書体 N-R" panose="02020400000000000000" pitchFamily="17" charset="-128"/>
              </a:rPr>
              <a:t>3</a:t>
            </a:r>
            <a:r>
              <a:rPr lang="ja-JP" altLang="en-US" sz="2400" b="1" dirty="0">
                <a:latin typeface="UD デジタル 教科書体 N-R" panose="02020400000000000000" pitchFamily="17" charset="-128"/>
                <a:ea typeface="UD デジタル 教科書体 N-R" panose="02020400000000000000" pitchFamily="17" charset="-128"/>
              </a:rPr>
              <a:t>）</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「移行型」</a:t>
            </a:r>
            <a:r>
              <a:rPr lang="ja-JP" altLang="en-US" sz="2400" b="1" dirty="0">
                <a:latin typeface="UD デジタル 教科書体 N-R" panose="02020400000000000000" pitchFamily="17" charset="-128"/>
                <a:ea typeface="UD デジタル 教科書体 N-R" panose="02020400000000000000" pitchFamily="17" charset="-128"/>
              </a:rPr>
              <a:t>任意後見契約とは</a:t>
            </a:r>
            <a:endParaRPr lang="en-US" altLang="ja-JP" sz="2400" b="1" dirty="0">
              <a:latin typeface="UD デジタル 教科書体 N-R" panose="02020400000000000000" pitchFamily="17" charset="-128"/>
              <a:ea typeface="UD デジタル 教科書体 N-R" panose="02020400000000000000" pitchFamily="17" charset="-128"/>
            </a:endParaRPr>
          </a:p>
          <a:p>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b="1" dirty="0">
                <a:latin typeface="UD デジタル 教科書体 N-R" panose="02020400000000000000" pitchFamily="17" charset="-128"/>
                <a:ea typeface="UD デジタル 教科書体 N-R" panose="02020400000000000000" pitchFamily="17" charset="-128"/>
              </a:rPr>
              <a:t>　　　契約にあたって通常の委任契約を任意後見契約と同時に</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締結し、当初は委任契約に基づき、見守り事務や財産管理　　　</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事務を行い、本人の判断能力低下後は任意後見契約に移行</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し、後見事務を行うという形態のものです。</a:t>
            </a:r>
            <a:endParaRPr lang="en-US" altLang="ja-JP" sz="2400" b="1" dirty="0">
              <a:latin typeface="UD デジタル 教科書体 N-R" panose="02020400000000000000" pitchFamily="17" charset="-128"/>
              <a:ea typeface="UD デジタル 教科書体 N-R" panose="02020400000000000000" pitchFamily="17" charset="-128"/>
            </a:endParaRPr>
          </a:p>
          <a:p>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b="1" dirty="0">
                <a:latin typeface="UD デジタル 教科書体 N-R" panose="02020400000000000000" pitchFamily="17" charset="-128"/>
                <a:ea typeface="UD デジタル 教科書体 N-R" panose="02020400000000000000" pitchFamily="17" charset="-128"/>
              </a:rPr>
              <a:t>　　　通常の委任契約としては、移行型任意後見契約と同時に</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「見守り契約」「財産管理委任契約」</a:t>
            </a:r>
            <a:r>
              <a:rPr lang="ja-JP" altLang="en-US" sz="2400" b="1" dirty="0">
                <a:latin typeface="UD デジタル 教科書体 N-R" panose="02020400000000000000" pitchFamily="17" charset="-128"/>
                <a:ea typeface="UD デジタル 教科書体 N-R" panose="02020400000000000000" pitchFamily="17" charset="-128"/>
              </a:rPr>
              <a:t>を締結したり、さら</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には</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「死後事務委任契約」</a:t>
            </a:r>
            <a:r>
              <a:rPr lang="ja-JP" altLang="en-US" sz="2400" b="1" dirty="0">
                <a:latin typeface="UD デジタル 教科書体 N-R" panose="02020400000000000000" pitchFamily="17" charset="-128"/>
                <a:ea typeface="UD デジタル 教科書体 N-R" panose="02020400000000000000" pitchFamily="17" charset="-128"/>
              </a:rPr>
              <a:t>を締結することができます。</a:t>
            </a:r>
            <a:br>
              <a:rPr lang="ja-JP" altLang="en-US" sz="2400" dirty="0">
                <a:latin typeface="UD デジタル 教科書体 N-R" panose="02020400000000000000" pitchFamily="17" charset="-128"/>
                <a:ea typeface="UD デジタル 教科書体 N-R" panose="02020400000000000000" pitchFamily="17" charset="-128"/>
              </a:rPr>
            </a:br>
            <a:endParaRPr lang="ja-JP" altLang="en-US" sz="2400" dirty="0"/>
          </a:p>
        </p:txBody>
      </p:sp>
      <p:sp>
        <p:nvSpPr>
          <p:cNvPr id="5" name="正方形/長方形 4">
            <a:extLst>
              <a:ext uri="{FF2B5EF4-FFF2-40B4-BE49-F238E27FC236}">
                <a16:creationId xmlns:a16="http://schemas.microsoft.com/office/drawing/2014/main" id="{855FCC49-F3E6-49C9-B473-382D4E03420E}"/>
              </a:ext>
            </a:extLst>
          </p:cNvPr>
          <p:cNvSpPr/>
          <p:nvPr/>
        </p:nvSpPr>
        <p:spPr>
          <a:xfrm>
            <a:off x="278978" y="647996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6B8E1E8D-985B-49BD-8B2C-48DBBAB54D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76696" y="224058"/>
            <a:ext cx="487363" cy="487363"/>
          </a:xfrm>
          <a:prstGeom prst="rect">
            <a:avLst/>
          </a:prstGeom>
        </p:spPr>
      </p:pic>
    </p:spTree>
    <p:extLst>
      <p:ext uri="{BB962C8B-B14F-4D97-AF65-F5344CB8AC3E}">
        <p14:creationId xmlns:p14="http://schemas.microsoft.com/office/powerpoint/2010/main" val="186955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39DAB35-2E78-44B1-887F-E4F06F556C8C}"/>
              </a:ext>
            </a:extLst>
          </p:cNvPr>
          <p:cNvSpPr txBox="1"/>
          <p:nvPr/>
        </p:nvSpPr>
        <p:spPr>
          <a:xfrm>
            <a:off x="150919" y="35507"/>
            <a:ext cx="7590408"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６．任意後見契約の公正証書作成費用</a:t>
            </a:r>
          </a:p>
        </p:txBody>
      </p:sp>
      <p:sp>
        <p:nvSpPr>
          <p:cNvPr id="3" name="テキスト ボックス 2">
            <a:extLst>
              <a:ext uri="{FF2B5EF4-FFF2-40B4-BE49-F238E27FC236}">
                <a16:creationId xmlns:a16="http://schemas.microsoft.com/office/drawing/2014/main" id="{C86D19F2-46D8-4124-BB19-20C5C7C8FA45}"/>
              </a:ext>
            </a:extLst>
          </p:cNvPr>
          <p:cNvSpPr txBox="1"/>
          <p:nvPr/>
        </p:nvSpPr>
        <p:spPr>
          <a:xfrm>
            <a:off x="550413" y="727965"/>
            <a:ext cx="9178031" cy="5632311"/>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　任意後見契約のみ１件について以下のような費用がかかります。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　公正証書作成の基本手数料　　１１，０００円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　登記嘱託手数料　　　　　　　　１，４００円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　法務局に納付する印紙代　　　　２，６００円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　正本・謄本の証書代</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（１枚２５０円、証書はかなりの枚数になります。）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　登記嘱託書郵送用の郵便代金が必要になります。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なお、同時に「見守り契約」「財産管理人契約」さらには</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「死後事務委任契約」を締結した場合には、それぞれの契約</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ごとに各１１，０００円と証書代が加算されることになりま</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＊その他</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医師の診断書、鑑定費用や専門家への契約作成業務</a:t>
            </a:r>
            <a:r>
              <a:rPr kumimoji="1" lang="ja-JP" altLang="en-US" sz="2400" b="1" dirty="0">
                <a:latin typeface="UD デジタル 教科書体 N-R" panose="02020400000000000000" pitchFamily="17" charset="-128"/>
                <a:ea typeface="UD デジタル 教科書体 N-R" panose="02020400000000000000" pitchFamily="17" charset="-128"/>
              </a:rPr>
              <a:t>を</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依頼する場合の報酬費及び住民票・戸籍謄本・印鑑証明等の</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実費などは別途必要となります。　　　　　　</a:t>
            </a:r>
          </a:p>
        </p:txBody>
      </p:sp>
      <p:sp>
        <p:nvSpPr>
          <p:cNvPr id="6" name="正方形/長方形 5">
            <a:extLst>
              <a:ext uri="{FF2B5EF4-FFF2-40B4-BE49-F238E27FC236}">
                <a16:creationId xmlns:a16="http://schemas.microsoft.com/office/drawing/2014/main" id="{CAEB985C-BA6F-445F-9EB3-0CEA0ECF9150}"/>
              </a:ext>
            </a:extLst>
          </p:cNvPr>
          <p:cNvSpPr/>
          <p:nvPr/>
        </p:nvSpPr>
        <p:spPr>
          <a:xfrm>
            <a:off x="278978" y="647996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04382904-3C5C-4F61-9F17-B808DEE62D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77527" y="35507"/>
            <a:ext cx="487363" cy="487363"/>
          </a:xfrm>
          <a:prstGeom prst="rect">
            <a:avLst/>
          </a:prstGeom>
        </p:spPr>
      </p:pic>
    </p:spTree>
    <p:extLst>
      <p:ext uri="{BB962C8B-B14F-4D97-AF65-F5344CB8AC3E}">
        <p14:creationId xmlns:p14="http://schemas.microsoft.com/office/powerpoint/2010/main" val="166877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2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レトロスペクト</Template>
  <TotalTime>2043</TotalTime>
  <Words>1543</Words>
  <Application>Microsoft Office PowerPoint</Application>
  <PresentationFormat>A4 210 x 297 mm</PresentationFormat>
  <Paragraphs>112</Paragraphs>
  <Slides>9</Slides>
  <Notes>0</Notes>
  <HiddenSlides>0</HiddenSlides>
  <MMClips>9</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9</vt:i4>
      </vt:variant>
    </vt:vector>
  </HeadingPairs>
  <TitlesOfParts>
    <vt:vector size="13"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tsugamura-m@outlook.jp</cp:lastModifiedBy>
  <cp:revision>135</cp:revision>
  <dcterms:created xsi:type="dcterms:W3CDTF">2020-02-14T05:04:01Z</dcterms:created>
  <dcterms:modified xsi:type="dcterms:W3CDTF">2020-07-16T02:27:16Z</dcterms:modified>
</cp:coreProperties>
</file>