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305" r:id="rId3"/>
    <p:sldId id="306" r:id="rId4"/>
    <p:sldId id="307" r:id="rId5"/>
    <p:sldId id="258" r:id="rId6"/>
    <p:sldId id="259" r:id="rId7"/>
    <p:sldId id="260"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34892;&#25919;&#26360;&#22763;&#38306;&#20418;\&#12475;&#12511;&#12490;&#12540;\&#36986;&#35328;&#32113;&#35336;&#36039;&#2600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sz="1400" dirty="0">
                <a:latin typeface="UD デジタル 教科書体 N-R" panose="02020400000000000000" pitchFamily="17" charset="-128"/>
                <a:ea typeface="UD デジタル 教科書体 N-R" panose="02020400000000000000" pitchFamily="17" charset="-128"/>
              </a:rPr>
              <a:t>参考：総務省統計局　高齢者（</a:t>
            </a:r>
            <a:r>
              <a:rPr lang="en-US" altLang="ja-JP" sz="1400" dirty="0">
                <a:latin typeface="UD デジタル 教科書体 N-R" panose="02020400000000000000" pitchFamily="17" charset="-128"/>
                <a:ea typeface="UD デジタル 教科書体 N-R" panose="02020400000000000000" pitchFamily="17" charset="-128"/>
              </a:rPr>
              <a:t>65</a:t>
            </a:r>
            <a:r>
              <a:rPr lang="ja-JP" altLang="en-US" sz="1400" dirty="0">
                <a:latin typeface="UD デジタル 教科書体 N-R" panose="02020400000000000000" pitchFamily="17" charset="-128"/>
                <a:ea typeface="UD デジタル 教科書体 N-R" panose="02020400000000000000" pitchFamily="17" charset="-128"/>
              </a:rPr>
              <a:t>歳以上）人口及び割合の推移</a:t>
            </a:r>
            <a:endParaRPr lang="en-US" altLang="ja-JP" sz="14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077137129458082"/>
          <c:y val="2.1801080463101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人口</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r>
                      <a:rPr lang="en-US" altLang="ja-JP"/>
                      <a:t>​733</a:t>
                    </a:r>
                    <a:r>
                      <a:rPr lang="ja-JP" altLang="en-US"/>
                      <a:t>（</a:t>
                    </a:r>
                    <a:r>
                      <a:rPr lang="en-US" altLang="ja-JP"/>
                      <a:t>7.1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2D-4003-8C67-E7EB665343AF}"/>
                </c:ext>
              </c:extLst>
            </c:dLbl>
            <c:dLbl>
              <c:idx val="1"/>
              <c:layout>
                <c:manualLayout>
                  <c:x val="1.0411975087800443E-2"/>
                  <c:y val="6.3186573640593895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a:t>​1,828</a:t>
                    </a:r>
                    <a:r>
                      <a:rPr lang="ja-JP" altLang="en-US"/>
                      <a:t>（</a:t>
                    </a:r>
                    <a:r>
                      <a:rPr lang="en-US" altLang="ja-JP"/>
                      <a:t>14.6</a:t>
                    </a:r>
                    <a:r>
                      <a:rPr lang="ja-JP" altLang="en-US"/>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9903326999518303"/>
                      <c:h val="7.0922489279830109E-2"/>
                    </c:manualLayout>
                  </c15:layout>
                  <c15:showDataLabelsRange val="0"/>
                </c:ext>
                <c:ext xmlns:c16="http://schemas.microsoft.com/office/drawing/2014/chart" uri="{C3380CC4-5D6E-409C-BE32-E72D297353CC}">
                  <c16:uniqueId val="{00000001-0B2D-4003-8C67-E7EB665343AF}"/>
                </c:ext>
              </c:extLst>
            </c:dLbl>
            <c:dLbl>
              <c:idx val="2"/>
              <c:layout>
                <c:manualLayout>
                  <c:x val="1.2506062664446144E-2"/>
                  <c:y val="-1.553756978439139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sz="1600"/>
                      <a:t>​2,576</a:t>
                    </a:r>
                    <a:r>
                      <a:rPr lang="ja-JP" altLang="en-US" sz="1600"/>
                      <a:t>（</a:t>
                    </a:r>
                    <a:r>
                      <a:rPr lang="en-US" altLang="ja-JP" sz="1600"/>
                      <a:t>20.2</a:t>
                    </a:r>
                    <a:r>
                      <a:rPr lang="ja-JP" altLang="en-US" sz="1600"/>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7095692712083896"/>
                      <c:h val="7.0954902015387372E-2"/>
                    </c:manualLayout>
                  </c15:layout>
                  <c15:showDataLabelsRange val="0"/>
                </c:ext>
                <c:ext xmlns:c16="http://schemas.microsoft.com/office/drawing/2014/chart" uri="{C3380CC4-5D6E-409C-BE32-E72D297353CC}">
                  <c16:uniqueId val="{00000002-0B2D-4003-8C67-E7EB665343AF}"/>
                </c:ext>
              </c:extLst>
            </c:dLbl>
            <c:dLbl>
              <c:idx val="3"/>
              <c:layout>
                <c:manualLayout>
                  <c:x val="6.1274509803920449E-3"/>
                  <c:y val="-5.2767603213943661E-3"/>
                </c:manualLayout>
              </c:layout>
              <c:tx>
                <c:rich>
                  <a:bodyPr/>
                  <a:lstStyle/>
                  <a:p>
                    <a:r>
                      <a:rPr lang="en-US" altLang="ja-JP"/>
                      <a:t>​3,395</a:t>
                    </a:r>
                    <a:r>
                      <a:rPr lang="ja-JP" altLang="en-US"/>
                      <a:t>（</a:t>
                    </a:r>
                    <a:r>
                      <a:rPr lang="en-US" altLang="ja-JP"/>
                      <a:t>26.7</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2D-4003-8C67-E7EB665343AF}"/>
                </c:ext>
              </c:extLst>
            </c:dLbl>
            <c:dLbl>
              <c:idx val="4"/>
              <c:layout>
                <c:manualLayout>
                  <c:x val="0"/>
                  <c:y val="9.9146449413078409E-3"/>
                </c:manualLayout>
              </c:layout>
              <c:tx>
                <c:rich>
                  <a:bodyPr/>
                  <a:lstStyle/>
                  <a:p>
                    <a:r>
                      <a:rPr lang="en-US" altLang="ja-JP"/>
                      <a:t>​3557</a:t>
                    </a:r>
                    <a:r>
                      <a:rPr lang="ja-JP" altLang="en-US"/>
                      <a:t>（</a:t>
                    </a:r>
                    <a:r>
                      <a:rPr lang="en-US" altLang="ja-JP"/>
                      <a:t>28.1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2D-4003-8C67-E7EB665343AF}"/>
                </c:ext>
              </c:extLst>
            </c:dLbl>
            <c:dLbl>
              <c:idx val="5"/>
              <c:layout>
                <c:manualLayout>
                  <c:x val="4.5955882352941178E-3"/>
                  <c:y val="1.1635558090057683E-3"/>
                </c:manualLayout>
              </c:layout>
              <c:tx>
                <c:rich>
                  <a:bodyPr/>
                  <a:lstStyle/>
                  <a:p>
                    <a:r>
                      <a:rPr lang="en-US" altLang="ja-JP" dirty="0"/>
                      <a:t>3,588</a:t>
                    </a:r>
                    <a:r>
                      <a:rPr lang="ja-JP" altLang="en-US" dirty="0"/>
                      <a:t>（</a:t>
                    </a:r>
                    <a:r>
                      <a:rPr lang="en-US" altLang="ja-JP" dirty="0"/>
                      <a:t>28.4</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2D-4003-8C67-E7EB665343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General</c:formatCode>
                <c:ptCount val="6"/>
                <c:pt idx="0">
                  <c:v>733</c:v>
                </c:pt>
                <c:pt idx="1">
                  <c:v>1828</c:v>
                </c:pt>
                <c:pt idx="2">
                  <c:v>2576</c:v>
                </c:pt>
                <c:pt idx="3">
                  <c:v>3395</c:v>
                </c:pt>
                <c:pt idx="4">
                  <c:v>3557</c:v>
                </c:pt>
                <c:pt idx="5">
                  <c:v>3588</c:v>
                </c:pt>
              </c:numCache>
            </c:numRef>
          </c:val>
          <c:extLst>
            <c:ext xmlns:c16="http://schemas.microsoft.com/office/drawing/2014/chart" uri="{C3380CC4-5D6E-409C-BE32-E72D297353CC}">
              <c16:uniqueId val="{00000006-0B2D-4003-8C67-E7EB665343AF}"/>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dirty="0">
                <a:latin typeface="UD デジタル 教科書体 N-R" panose="02020400000000000000" pitchFamily="17" charset="-128"/>
                <a:ea typeface="UD デジタル 教科書体 N-R" panose="02020400000000000000" pitchFamily="17" charset="-128"/>
              </a:rPr>
              <a:t>参考：厚生労働省　令和元年度　百歳以上高年齢者について</a:t>
            </a:r>
            <a:endParaRPr lang="en-US" altLang="ja-JP"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1325169968860977"/>
          <c:y val="2.602390885572099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1977488366778813"/>
          <c:y val="0.11995690665459949"/>
          <c:w val="0.7326636061636207"/>
          <c:h val="0.82388967899273691"/>
        </c:manualLayout>
      </c:layout>
      <c:barChart>
        <c:barDir val="bar"/>
        <c:grouping val="clustered"/>
        <c:varyColors val="0"/>
        <c:ser>
          <c:idx val="0"/>
          <c:order val="0"/>
          <c:tx>
            <c:strRef>
              <c:f>Sheet1!$C$3</c:f>
              <c:strCache>
                <c:ptCount val="1"/>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8739073531896386E-2"/>
                  <c:y val="-6.5419734042900697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sz="1200" dirty="0"/>
                      <a:t>​310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641847377084686E-2"/>
                      <c:h val="3.7126399452815935E-2"/>
                    </c:manualLayout>
                  </c15:layout>
                  <c15:showDataLabelsRange val="0"/>
                </c:ext>
                <c:ext xmlns:c16="http://schemas.microsoft.com/office/drawing/2014/chart" uri="{C3380CC4-5D6E-409C-BE32-E72D297353CC}">
                  <c16:uniqueId val="{00000000-AEEC-426E-A10F-C70E31466992}"/>
                </c:ext>
              </c:extLst>
            </c:dLbl>
            <c:dLbl>
              <c:idx val="1"/>
              <c:layout>
                <c:manualLayout>
                  <c:x val="2.465483234714004E-3"/>
                  <c:y val="-5.2768125187048279E-3"/>
                </c:manualLayout>
              </c:layout>
              <c:tx>
                <c:rich>
                  <a:bodyPr/>
                  <a:lstStyle/>
                  <a:p>
                    <a:r>
                      <a:rPr lang="en-US" altLang="ja-JP" dirty="0"/>
                      <a:t>​6,378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EC-426E-A10F-C70E31466992}"/>
                </c:ext>
              </c:extLst>
            </c:dLbl>
            <c:dLbl>
              <c:idx val="2"/>
              <c:layout>
                <c:manualLayout>
                  <c:x val="-2.465483234714004E-3"/>
                  <c:y val="-1.6064308197335987E-2"/>
                </c:manualLayout>
              </c:layout>
              <c:tx>
                <c:rich>
                  <a:bodyPr/>
                  <a:lstStyle/>
                  <a:p>
                    <a:r>
                      <a:rPr lang="en-US" altLang="ja-JP" dirty="0"/>
                      <a:t>​25,554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EC-426E-A10F-C70E31466992}"/>
                </c:ext>
              </c:extLst>
            </c:dLbl>
            <c:dLbl>
              <c:idx val="3"/>
              <c:layout>
                <c:manualLayout>
                  <c:x val="0"/>
                  <c:y val="-5.276812518704696E-3"/>
                </c:manualLayout>
              </c:layout>
              <c:tx>
                <c:rich>
                  <a:bodyPr/>
                  <a:lstStyle/>
                  <a:p>
                    <a:r>
                      <a:rPr lang="en-US" altLang="ja-JP" dirty="0"/>
                      <a:t>​61,568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EC-426E-A10F-C70E31466992}"/>
                </c:ext>
              </c:extLst>
            </c:dLbl>
            <c:dLbl>
              <c:idx val="4"/>
              <c:layout>
                <c:manualLayout>
                  <c:x val="3.6982248520709155E-3"/>
                  <c:y val="-1.6809806258276431E-3"/>
                </c:manualLayout>
              </c:layout>
              <c:tx>
                <c:rich>
                  <a:bodyPr/>
                  <a:lstStyle/>
                  <a:p>
                    <a:r>
                      <a:rPr lang="en-US" altLang="ja-JP" dirty="0"/>
                      <a:t>69,785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EC-426E-A10F-C70E31466992}"/>
                </c:ext>
              </c:extLst>
            </c:dLbl>
            <c:dLbl>
              <c:idx val="5"/>
              <c:layout>
                <c:manualLayout>
                  <c:x val="-9.0400007630911194E-17"/>
                  <c:y val="-3.4788965722661698E-3"/>
                </c:manualLayout>
              </c:layout>
              <c:tx>
                <c:rich>
                  <a:bodyPr/>
                  <a:lstStyle/>
                  <a:p>
                    <a:r>
                      <a:rPr lang="en-US" altLang="ja-JP" dirty="0"/>
                      <a:t>71,274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EC-426E-A10F-C70E314669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#,##0</c:formatCode>
                <c:ptCount val="6"/>
                <c:pt idx="0" formatCode="General">
                  <c:v>310</c:v>
                </c:pt>
                <c:pt idx="1">
                  <c:v>6378</c:v>
                </c:pt>
                <c:pt idx="2">
                  <c:v>25554</c:v>
                </c:pt>
                <c:pt idx="3">
                  <c:v>61568</c:v>
                </c:pt>
                <c:pt idx="4">
                  <c:v>69785</c:v>
                </c:pt>
                <c:pt idx="5">
                  <c:v>71724</c:v>
                </c:pt>
              </c:numCache>
            </c:numRef>
          </c:val>
          <c:extLst>
            <c:ext xmlns:c16="http://schemas.microsoft.com/office/drawing/2014/chart" uri="{C3380CC4-5D6E-409C-BE32-E72D297353CC}">
              <c16:uniqueId val="{00000006-AEEC-426E-A10F-C70E31466992}"/>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r>
              <a:rPr lang="ja-JP" altLang="en-US" u="sng"/>
              <a:t>公正証書遺言の作成件数の推移（件）</a:t>
            </a: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endParaRPr lang="ja-JP"/>
        </a:p>
      </c:txPr>
    </c:title>
    <c:autoTitleDeleted val="0"/>
    <c:plotArea>
      <c:layout/>
      <c:barChart>
        <c:barDir val="col"/>
        <c:grouping val="clustered"/>
        <c:varyColors val="0"/>
        <c:ser>
          <c:idx val="0"/>
          <c:order val="0"/>
          <c:tx>
            <c:strRef>
              <c:f>公正証書!$A$6</c:f>
              <c:strCache>
                <c:ptCount val="1"/>
                <c:pt idx="0">
                  <c:v>公正証書遺言作成件数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公正証書!$B$5:$K$5</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公正証書!$B$6:$K$6</c:f>
              <c:numCache>
                <c:formatCode>#,##0</c:formatCode>
                <c:ptCount val="10"/>
                <c:pt idx="0">
                  <c:v>77878</c:v>
                </c:pt>
                <c:pt idx="1">
                  <c:v>81984</c:v>
                </c:pt>
                <c:pt idx="2">
                  <c:v>78754</c:v>
                </c:pt>
                <c:pt idx="3">
                  <c:v>88156</c:v>
                </c:pt>
                <c:pt idx="4">
                  <c:v>96020</c:v>
                </c:pt>
                <c:pt idx="5">
                  <c:v>104490</c:v>
                </c:pt>
                <c:pt idx="6">
                  <c:v>110778</c:v>
                </c:pt>
                <c:pt idx="7">
                  <c:v>105350</c:v>
                </c:pt>
                <c:pt idx="8">
                  <c:v>110191</c:v>
                </c:pt>
                <c:pt idx="9">
                  <c:v>110471</c:v>
                </c:pt>
              </c:numCache>
            </c:numRef>
          </c:val>
          <c:extLst>
            <c:ext xmlns:c16="http://schemas.microsoft.com/office/drawing/2014/chart" uri="{C3380CC4-5D6E-409C-BE32-E72D297353CC}">
              <c16:uniqueId val="{00000000-FC7D-40EB-A36E-87B65B9963CD}"/>
            </c:ext>
          </c:extLst>
        </c:ser>
        <c:dLbls>
          <c:dLblPos val="outEnd"/>
          <c:showLegendKey val="0"/>
          <c:showVal val="1"/>
          <c:showCatName val="0"/>
          <c:showSerName val="0"/>
          <c:showPercent val="0"/>
          <c:showBubbleSize val="0"/>
        </c:dLbls>
        <c:gapWidth val="100"/>
        <c:overlap val="-24"/>
        <c:axId val="882724920"/>
        <c:axId val="882727800"/>
      </c:barChart>
      <c:catAx>
        <c:axId val="882724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7800"/>
        <c:crosses val="autoZero"/>
        <c:auto val="1"/>
        <c:lblAlgn val="ctr"/>
        <c:lblOffset val="100"/>
        <c:noMultiLvlLbl val="0"/>
      </c:catAx>
      <c:valAx>
        <c:axId val="8827278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r>
              <a:rPr kumimoji="1" lang="ja-JP" altLang="ja-JP" sz="1600" b="1" i="0" u="sng" strike="noStrike" baseline="0" dirty="0">
                <a:solidFill>
                  <a:schemeClr val="tx1"/>
                </a:solidFill>
                <a:effectLst/>
              </a:rPr>
              <a:t>家庭裁判所での遺言書の検認事件数</a:t>
            </a:r>
            <a:r>
              <a:rPr kumimoji="1" lang="ja-JP" altLang="en-US" sz="1600" b="1" i="0" u="sng" strike="noStrike" baseline="0" dirty="0">
                <a:solidFill>
                  <a:schemeClr val="tx1"/>
                </a:solidFill>
                <a:effectLst/>
              </a:rPr>
              <a:t>の推移</a:t>
            </a:r>
            <a:endParaRPr lang="ja-JP" altLang="en-US" u="sng" dirty="0">
              <a:solidFill>
                <a:schemeClr val="tx1"/>
              </a:solidFill>
            </a:endParaRP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5.5282276977735197E-2"/>
          <c:y val="5.0219711236660386E-2"/>
          <c:w val="0.96358821582257526"/>
          <c:h val="0.87985477803975065"/>
        </c:manualLayout>
      </c:layout>
      <c:barChart>
        <c:barDir val="col"/>
        <c:grouping val="clustered"/>
        <c:varyColors val="0"/>
        <c:ser>
          <c:idx val="0"/>
          <c:order val="0"/>
          <c:tx>
            <c:strRef>
              <c:f>Sheet2!$A$4</c:f>
              <c:strCache>
                <c:ptCount val="1"/>
                <c:pt idx="0">
                  <c:v>自筆証書遺言作成件数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Sheet2!$B$3:$K$3</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Sheet2!$B$4:$K$4</c:f>
              <c:numCache>
                <c:formatCode>#,##0</c:formatCode>
                <c:ptCount val="10"/>
                <c:pt idx="0">
                  <c:v>13963</c:v>
                </c:pt>
                <c:pt idx="1">
                  <c:v>14996</c:v>
                </c:pt>
                <c:pt idx="2">
                  <c:v>15113</c:v>
                </c:pt>
                <c:pt idx="3">
                  <c:v>16014</c:v>
                </c:pt>
                <c:pt idx="4">
                  <c:v>16708</c:v>
                </c:pt>
                <c:pt idx="5">
                  <c:v>16813</c:v>
                </c:pt>
                <c:pt idx="6">
                  <c:v>16888</c:v>
                </c:pt>
                <c:pt idx="7">
                  <c:v>17205</c:v>
                </c:pt>
                <c:pt idx="8">
                  <c:v>17394</c:v>
                </c:pt>
                <c:pt idx="9">
                  <c:v>17487</c:v>
                </c:pt>
              </c:numCache>
            </c:numRef>
          </c:val>
          <c:extLst>
            <c:ext xmlns:c16="http://schemas.microsoft.com/office/drawing/2014/chart" uri="{C3380CC4-5D6E-409C-BE32-E72D297353CC}">
              <c16:uniqueId val="{00000000-C3D4-4F56-82FF-A99C1739726C}"/>
            </c:ext>
          </c:extLst>
        </c:ser>
        <c:dLbls>
          <c:dLblPos val="outEnd"/>
          <c:showLegendKey val="0"/>
          <c:showVal val="1"/>
          <c:showCatName val="0"/>
          <c:showSerName val="0"/>
          <c:showPercent val="0"/>
          <c:showBubbleSize val="0"/>
        </c:dLbls>
        <c:gapWidth val="100"/>
        <c:overlap val="-24"/>
        <c:axId val="882733880"/>
        <c:axId val="882734200"/>
      </c:barChart>
      <c:catAx>
        <c:axId val="882733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ja-JP"/>
          </a:p>
        </c:txPr>
        <c:crossAx val="882734200"/>
        <c:crosses val="autoZero"/>
        <c:auto val="1"/>
        <c:lblAlgn val="ctr"/>
        <c:lblOffset val="100"/>
        <c:noMultiLvlLbl val="0"/>
      </c:catAx>
      <c:valAx>
        <c:axId val="8827342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82733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kumimoji="1" lang="ja-JP" altLang="ja-JP" sz="1800" b="1">
                <a:effectLst/>
                <a:latin typeface="UD デジタル 教科書体 N-R" panose="02020400000000000000" pitchFamily="17" charset="-128"/>
                <a:ea typeface="UD デジタル 教科書体 N-R" panose="02020400000000000000" pitchFamily="17" charset="-128"/>
              </a:rPr>
              <a:t>遺産分割事件</a:t>
            </a:r>
            <a:r>
              <a:rPr kumimoji="1" lang="ja-JP" altLang="en-US" sz="1800" b="1">
                <a:effectLst/>
                <a:latin typeface="UD デジタル 教科書体 N-R" panose="02020400000000000000" pitchFamily="17" charset="-128"/>
                <a:ea typeface="UD デジタル 教科書体 N-R" panose="02020400000000000000" pitchFamily="17" charset="-128"/>
              </a:rPr>
              <a:t>（遺産の価格別）件数</a:t>
            </a:r>
            <a:endParaRPr lang="ja-JP" altLang="en-US" b="1">
              <a:latin typeface="UD デジタル 教科書体 N-R" panose="02020400000000000000" pitchFamily="17" charset="-128"/>
              <a:ea typeface="UD デジタル 教科書体 N-R" panose="02020400000000000000" pitchFamily="17" charset="-12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pieChart>
        <c:varyColors val="1"/>
        <c:ser>
          <c:idx val="0"/>
          <c:order val="0"/>
          <c:tx>
            <c:strRef>
              <c:f>遺産価格別調停!$A$4</c:f>
              <c:strCache>
                <c:ptCount val="1"/>
                <c:pt idx="0">
                  <c:v>割合（％）</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9C8C-4DD9-ADD6-435D91858CAF}"/>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9C8C-4DD9-ADD6-435D91858CAF}"/>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C8C-4DD9-ADD6-435D91858CAF}"/>
              </c:ext>
            </c:extLst>
          </c:dPt>
          <c:dPt>
            <c:idx val="3"/>
            <c:bubble3D val="0"/>
            <c:spPr>
              <a:solidFill>
                <a:srgbClr val="66FF33"/>
              </a:solidFill>
              <a:ln w="19050">
                <a:solidFill>
                  <a:schemeClr val="lt1"/>
                </a:solidFill>
              </a:ln>
              <a:effectLst/>
            </c:spPr>
            <c:extLst>
              <c:ext xmlns:c16="http://schemas.microsoft.com/office/drawing/2014/chart" uri="{C3380CC4-5D6E-409C-BE32-E72D297353CC}">
                <c16:uniqueId val="{00000007-9C8C-4DD9-ADD6-435D91858CAF}"/>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9C8C-4DD9-ADD6-435D91858C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8C-4DD9-ADD6-435D91858CAF}"/>
              </c:ext>
            </c:extLst>
          </c:dPt>
          <c:dLbls>
            <c:dLbl>
              <c:idx val="0"/>
              <c:layout>
                <c:manualLayout>
                  <c:x val="-0.12455482801025165"/>
                  <c:y val="0.1582621714539203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23493976475366"/>
                      <c:h val="0.13236828377673449"/>
                    </c:manualLayout>
                  </c15:layout>
                </c:ext>
                <c:ext xmlns:c16="http://schemas.microsoft.com/office/drawing/2014/chart" uri="{C3380CC4-5D6E-409C-BE32-E72D297353CC}">
                  <c16:uniqueId val="{00000001-9C8C-4DD9-ADD6-435D91858CAF}"/>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67327025550349"/>
                      <c:h val="0.15388628064684404"/>
                    </c:manualLayout>
                  </c15:layout>
                </c:ext>
                <c:ext xmlns:c16="http://schemas.microsoft.com/office/drawing/2014/chart" uri="{C3380CC4-5D6E-409C-BE32-E72D297353CC}">
                  <c16:uniqueId val="{00000003-9C8C-4DD9-ADD6-435D91858CAF}"/>
                </c:ext>
              </c:extLst>
            </c:dLbl>
            <c:dLbl>
              <c:idx val="2"/>
              <c:layout>
                <c:manualLayout>
                  <c:x val="0.1366085210435018"/>
                  <c:y val="9.398214894499684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175507465222249"/>
                      <c:h val="0.1167188315075639"/>
                    </c:manualLayout>
                  </c15:layout>
                </c:ext>
                <c:ext xmlns:c16="http://schemas.microsoft.com/office/drawing/2014/chart" uri="{C3380CC4-5D6E-409C-BE32-E72D297353CC}">
                  <c16:uniqueId val="{00000005-9C8C-4DD9-ADD6-435D91858CAF}"/>
                </c:ext>
              </c:extLst>
            </c:dLbl>
            <c:dLbl>
              <c:idx val="4"/>
              <c:layout>
                <c:manualLayout>
                  <c:x val="-9.2411646588251226E-2"/>
                  <c:y val="4.31519270185123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2C9FC043-C118-4913-87FA-35A8A9AB2EC4}" type="CATEGORYNAME">
                      <a:rPr lang="ja-JP" altLang="en-US" b="1" dirty="0"/>
                      <a:pPr>
                        <a:defRPr sz="1200" b="1"/>
                      </a:pPr>
                      <a:t>[分類名]</a:t>
                    </a:fld>
                    <a:r>
                      <a:rPr lang="ja-JP" altLang="en-US" b="1" baseline="0" dirty="0"/>
                      <a:t>
</a:t>
                    </a:r>
                    <a:r>
                      <a:rPr lang="en-US" altLang="ja-JP" b="1" baseline="0" dirty="0"/>
                      <a:t>0.4</a:t>
                    </a:r>
                    <a:r>
                      <a:rPr lang="ja-JP" altLang="en-US" b="1" baseline="0" dirty="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637474900003385"/>
                      <c:h val="0.11997913406364111"/>
                    </c:manualLayout>
                  </c15:layout>
                  <c15:dlblFieldTable/>
                  <c15:showDataLabelsRange val="0"/>
                </c:ext>
                <c:ext xmlns:c16="http://schemas.microsoft.com/office/drawing/2014/chart" uri="{C3380CC4-5D6E-409C-BE32-E72D297353CC}">
                  <c16:uniqueId val="{00000009-9C8C-4DD9-ADD6-435D91858C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遺産価格別調停!$B$3:$G$3</c:f>
              <c:strCache>
                <c:ptCount val="6"/>
                <c:pt idx="0">
                  <c:v>1,000万円以下</c:v>
                </c:pt>
                <c:pt idx="1">
                  <c:v>5,000万円以下</c:v>
                </c:pt>
                <c:pt idx="2">
                  <c:v>１憶円以下</c:v>
                </c:pt>
                <c:pt idx="3">
                  <c:v>５億円以下</c:v>
                </c:pt>
                <c:pt idx="4">
                  <c:v>５億円を超える</c:v>
                </c:pt>
                <c:pt idx="5">
                  <c:v>算定不能・不詳</c:v>
                </c:pt>
              </c:strCache>
            </c:strRef>
          </c:cat>
          <c:val>
            <c:numRef>
              <c:f>遺産価格別調停!$B$4:$G$4</c:f>
              <c:numCache>
                <c:formatCode>0.0%</c:formatCode>
                <c:ptCount val="6"/>
                <c:pt idx="0">
                  <c:v>0.32072226999140152</c:v>
                </c:pt>
                <c:pt idx="1">
                  <c:v>0.43790689104532615</c:v>
                </c:pt>
                <c:pt idx="2">
                  <c:v>0.1276255988207837</c:v>
                </c:pt>
                <c:pt idx="3">
                  <c:v>7.2964009335462474E-2</c:v>
                </c:pt>
                <c:pt idx="4">
                  <c:v>4.1763911067436432E-3</c:v>
                </c:pt>
                <c:pt idx="5">
                  <c:v>3.660483970028252E-2</c:v>
                </c:pt>
              </c:numCache>
            </c:numRef>
          </c:val>
          <c:extLst>
            <c:ext xmlns:c16="http://schemas.microsoft.com/office/drawing/2014/chart" uri="{C3380CC4-5D6E-409C-BE32-E72D297353CC}">
              <c16:uniqueId val="{0000000C-9C8C-4DD9-ADD6-435D91858CA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0.01627</cdr:x>
      <cdr:y>0.9342</cdr:y>
    </cdr:from>
    <cdr:to>
      <cdr:x>0.15163</cdr:x>
      <cdr:y>0.97735</cdr:y>
    </cdr:to>
    <cdr:sp macro="" textlink="">
      <cdr:nvSpPr>
        <cdr:cNvPr id="2" name="テキスト ボックス 1">
          <a:extLst xmlns:a="http://schemas.openxmlformats.org/drawingml/2006/main">
            <a:ext uri="{FF2B5EF4-FFF2-40B4-BE49-F238E27FC236}">
              <a16:creationId xmlns:a16="http://schemas.microsoft.com/office/drawing/2014/main" id="{2AC993EC-2D63-436A-92CF-1E73DB58409B}"/>
            </a:ext>
          </a:extLst>
        </cdr:cNvPr>
        <cdr:cNvSpPr txBox="1"/>
      </cdr:nvSpPr>
      <cdr:spPr>
        <a:xfrm xmlns:a="http://schemas.openxmlformats.org/drawingml/2006/main">
          <a:off x="167640" y="6598920"/>
          <a:ext cx="139446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0.17655</cdr:x>
      <cdr:y>0.09896</cdr:y>
    </cdr:from>
    <cdr:to>
      <cdr:x>0.21479</cdr:x>
      <cdr:y>0.15653</cdr:y>
    </cdr:to>
    <cdr:sp macro="" textlink="">
      <cdr:nvSpPr>
        <cdr:cNvPr id="3" name="テキスト ボックス 2">
          <a:extLst xmlns:a="http://schemas.openxmlformats.org/drawingml/2006/main">
            <a:ext uri="{FF2B5EF4-FFF2-40B4-BE49-F238E27FC236}">
              <a16:creationId xmlns:a16="http://schemas.microsoft.com/office/drawing/2014/main" id="{983104CA-44AA-4CA1-B724-50884E142972}"/>
            </a:ext>
          </a:extLst>
        </cdr:cNvPr>
        <cdr:cNvSpPr txBox="1"/>
      </cdr:nvSpPr>
      <cdr:spPr>
        <a:xfrm xmlns:a="http://schemas.openxmlformats.org/drawingml/2006/main">
          <a:off x="1393794" y="488271"/>
          <a:ext cx="301840" cy="284085"/>
        </a:xfrm>
        <a:prstGeom xmlns:a="http://schemas.openxmlformats.org/drawingml/2006/main" prst="rect">
          <a:avLst/>
        </a:prstGeom>
        <a:noFill xmlns:a="http://schemas.openxmlformats.org/drawingml/2006/main"/>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t>年</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0.84287</cdr:y>
    </cdr:from>
    <cdr:to>
      <cdr:x>0.36587</cdr:x>
      <cdr:y>0.89502</cdr:y>
    </cdr:to>
    <cdr:sp macro="" textlink="">
      <cdr:nvSpPr>
        <cdr:cNvPr id="2" name="正方形/長方形 1">
          <a:extLst xmlns:a="http://schemas.openxmlformats.org/drawingml/2006/main">
            <a:ext uri="{FF2B5EF4-FFF2-40B4-BE49-F238E27FC236}">
              <a16:creationId xmlns:a16="http://schemas.microsoft.com/office/drawing/2014/main" id="{6E0CACDF-6D02-48E9-A32E-1FBDA9A61D14}"/>
            </a:ext>
          </a:extLst>
        </cdr:cNvPr>
        <cdr:cNvSpPr/>
      </cdr:nvSpPr>
      <cdr:spPr>
        <a:xfrm xmlns:a="http://schemas.openxmlformats.org/drawingml/2006/main">
          <a:off x="0" y="4104102"/>
          <a:ext cx="2157875" cy="2539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zh-TW" altLang="en-US" sz="1050" b="1" dirty="0"/>
            <a:t>（</a:t>
          </a:r>
          <a:r>
            <a:rPr kumimoji="1" lang="ja-JP" altLang="en-US" sz="1050" b="1" dirty="0"/>
            <a:t>引用</a:t>
          </a:r>
          <a:r>
            <a:rPr kumimoji="1" lang="zh-TW" altLang="en-US" sz="1050" b="1" dirty="0"/>
            <a:t>：平成 </a:t>
          </a:r>
          <a:r>
            <a:rPr kumimoji="1" lang="en-US" altLang="zh-TW" sz="1050" b="1" dirty="0"/>
            <a:t>2</a:t>
          </a:r>
          <a:r>
            <a:rPr kumimoji="1" lang="en-US" altLang="ja-JP" sz="1050" b="1" dirty="0"/>
            <a:t>7</a:t>
          </a:r>
          <a:r>
            <a:rPr kumimoji="1" lang="en-US" altLang="zh-TW" sz="1050" b="1" dirty="0"/>
            <a:t> </a:t>
          </a:r>
          <a:r>
            <a:rPr kumimoji="1" lang="zh-TW" altLang="en-US" sz="1050" b="1" dirty="0"/>
            <a:t>年度司法統計</a:t>
          </a:r>
          <a:r>
            <a:rPr kumimoji="1" lang="ja-JP" altLang="en-US" sz="1050" b="1" dirty="0"/>
            <a:t>）</a:t>
          </a:r>
          <a:endParaRPr lang="ja-JP" altLang="en-US" sz="105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2020/7/13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2020/7/13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991509-C83C-4D8C-BDD3-F8C64FFE3817}"/>
              </a:ext>
            </a:extLst>
          </p:cNvPr>
          <p:cNvSpPr/>
          <p:nvPr/>
        </p:nvSpPr>
        <p:spPr>
          <a:xfrm>
            <a:off x="807868" y="1635685"/>
            <a:ext cx="8788893" cy="2062103"/>
          </a:xfrm>
          <a:prstGeom prst="rect">
            <a:avLst/>
          </a:prstGeom>
          <a:noFill/>
        </p:spPr>
        <p:txBody>
          <a:bodyPr wrap="square" lIns="91440" tIns="45720" rIns="91440" bIns="45720">
            <a:spAutoFit/>
          </a:bodyPr>
          <a:lstStyle/>
          <a:p>
            <a:pPr algn="ctr"/>
            <a:r>
              <a:rPr kumimoji="1"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a:t>
            </a: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高齢化と</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endParaRPr lang="en-US" altLang="ja-JP" sz="20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遺言書作成の状況</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p:txBody>
      </p:sp>
      <p:pic>
        <p:nvPicPr>
          <p:cNvPr id="6" name="録音したサウンド">
            <a:hlinkClick r:id="" action="ppaction://media"/>
            <a:extLst>
              <a:ext uri="{FF2B5EF4-FFF2-40B4-BE49-F238E27FC236}">
                <a16:creationId xmlns:a16="http://schemas.microsoft.com/office/drawing/2014/main" id="{38B1EA34-7AD6-45F5-8255-79229A71F0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35125" y="2880919"/>
            <a:ext cx="487363" cy="487363"/>
          </a:xfrm>
          <a:prstGeom prst="rect">
            <a:avLst/>
          </a:prstGeom>
        </p:spPr>
      </p:pic>
      <p:sp>
        <p:nvSpPr>
          <p:cNvPr id="5" name="正方形/長方形 4">
            <a:extLst>
              <a:ext uri="{FF2B5EF4-FFF2-40B4-BE49-F238E27FC236}">
                <a16:creationId xmlns:a16="http://schemas.microsoft.com/office/drawing/2014/main" id="{8805EDC0-4FB9-4937-9AAB-C873DAF8A32C}"/>
              </a:ext>
            </a:extLst>
          </p:cNvPr>
          <p:cNvSpPr/>
          <p:nvPr/>
        </p:nvSpPr>
        <p:spPr>
          <a:xfrm>
            <a:off x="278977" y="6471081"/>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509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1DDFF78-C94F-4E7F-8CC5-128BB7290C06}"/>
              </a:ext>
            </a:extLst>
          </p:cNvPr>
          <p:cNvGraphicFramePr>
            <a:graphicFrameLocks/>
          </p:cNvGraphicFramePr>
          <p:nvPr>
            <p:extLst>
              <p:ext uri="{D42A27DB-BD31-4B8C-83A1-F6EECF244321}">
                <p14:modId xmlns:p14="http://schemas.microsoft.com/office/powerpoint/2010/main" val="2154293731"/>
              </p:ext>
            </p:extLst>
          </p:nvPr>
        </p:nvGraphicFramePr>
        <p:xfrm>
          <a:off x="-1204020" y="1859111"/>
          <a:ext cx="10980600" cy="438099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D94D871-E638-4E77-9F42-34F68C9BA326}"/>
              </a:ext>
            </a:extLst>
          </p:cNvPr>
          <p:cNvSpPr txBox="1"/>
          <p:nvPr/>
        </p:nvSpPr>
        <p:spPr>
          <a:xfrm>
            <a:off x="129419" y="0"/>
            <a:ext cx="9647161" cy="196977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１．　高齢者の人口推移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我が国の総人口（</a:t>
            </a:r>
            <a:r>
              <a:rPr lang="en-US" altLang="ja-JP" b="1" dirty="0">
                <a:latin typeface="UD デジタル 教科書体 N-R" panose="02020400000000000000" pitchFamily="17" charset="-128"/>
                <a:ea typeface="UD デジタル 教科書体 N-R" panose="02020400000000000000" pitchFamily="17" charset="-128"/>
              </a:rPr>
              <a:t>2019</a:t>
            </a:r>
            <a:r>
              <a:rPr lang="ja-JP" altLang="en-US" b="1" dirty="0">
                <a:latin typeface="UD デジタル 教科書体 N-R" panose="02020400000000000000" pitchFamily="17" charset="-128"/>
                <a:ea typeface="UD デジタル 教科書体 N-R" panose="02020400000000000000" pitchFamily="17" charset="-128"/>
              </a:rPr>
              <a:t>年</a:t>
            </a:r>
            <a:r>
              <a:rPr lang="en-US" altLang="ja-JP" b="1" dirty="0">
                <a:latin typeface="UD デジタル 教科書体 N-R" panose="02020400000000000000" pitchFamily="17" charset="-128"/>
                <a:ea typeface="UD デジタル 教科書体 N-R" panose="02020400000000000000" pitchFamily="17" charset="-128"/>
              </a:rPr>
              <a:t>9</a:t>
            </a:r>
            <a:r>
              <a:rPr lang="ja-JP" altLang="en-US" b="1" dirty="0">
                <a:latin typeface="UD デジタル 教科書体 N-R" panose="02020400000000000000" pitchFamily="17" charset="-128"/>
                <a:ea typeface="UD デジタル 教科書体 N-R" panose="02020400000000000000" pitchFamily="17" charset="-128"/>
              </a:rPr>
              <a:t>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日現在推計</a:t>
            </a:r>
            <a:r>
              <a:rPr lang="en-US" altLang="ja-JP" b="1" dirty="0">
                <a:latin typeface="UD デジタル 教科書体 N-R" panose="02020400000000000000" pitchFamily="17" charset="-128"/>
                <a:ea typeface="UD デジタル 教科書体 N-R" panose="02020400000000000000" pitchFamily="17" charset="-128"/>
              </a:rPr>
              <a:t>12,617</a:t>
            </a:r>
            <a:r>
              <a:rPr lang="ja-JP" altLang="en-US" b="1" dirty="0">
                <a:latin typeface="UD デジタル 教科書体 N-R" panose="02020400000000000000" pitchFamily="17" charset="-128"/>
                <a:ea typeface="UD デジタル 教科書体 N-R" panose="02020400000000000000" pitchFamily="17" charset="-128"/>
              </a:rPr>
              <a:t>万人）は、前年に比べ</a:t>
            </a:r>
            <a:r>
              <a:rPr lang="en-US" altLang="ja-JP" b="1" dirty="0">
                <a:latin typeface="UD デジタル 教科書体 N-R" panose="02020400000000000000" pitchFamily="17" charset="-128"/>
                <a:ea typeface="UD デジタル 教科書体 N-R" panose="02020400000000000000" pitchFamily="17" charset="-128"/>
              </a:rPr>
              <a:t>26</a:t>
            </a:r>
            <a:r>
              <a:rPr lang="ja-JP" altLang="en-US" b="1" dirty="0">
                <a:latin typeface="UD デジタル 教科書体 N-R" panose="02020400000000000000" pitchFamily="17" charset="-128"/>
                <a:ea typeface="UD デジタル 教科書体 N-R" panose="02020400000000000000" pitchFamily="17" charset="-128"/>
              </a:rPr>
              <a:t>万人減少してい　</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る一方、</a:t>
            </a:r>
            <a:r>
              <a:rPr lang="en-US" altLang="ja-JP" sz="2000" b="1" dirty="0">
                <a:latin typeface="UD デジタル 教科書体 N-R" panose="02020400000000000000" pitchFamily="17" charset="-128"/>
                <a:ea typeface="UD デジタル 教科書体 N-R" panose="02020400000000000000" pitchFamily="17" charset="-128"/>
              </a:rPr>
              <a:t>65</a:t>
            </a:r>
            <a:r>
              <a:rPr lang="ja-JP" altLang="en-US" sz="2000" b="1" dirty="0">
                <a:latin typeface="UD デジタル 教科書体 N-R" panose="02020400000000000000" pitchFamily="17" charset="-128"/>
                <a:ea typeface="UD デジタル 教科書体 N-R" panose="02020400000000000000" pitchFamily="17" charset="-128"/>
              </a:rPr>
              <a:t>歳以上の高齢者（以下「高齢者」といいます。）人口は、</a:t>
            </a:r>
            <a:r>
              <a:rPr lang="en-US" altLang="ja-JP" sz="2000" b="1" dirty="0">
                <a:latin typeface="UD デジタル 教科書体 N-R" panose="02020400000000000000" pitchFamily="17" charset="-128"/>
                <a:ea typeface="UD デジタル 教科書体 N-R" panose="02020400000000000000" pitchFamily="17" charset="-128"/>
              </a:rPr>
              <a:t>3588</a:t>
            </a:r>
            <a:r>
              <a:rPr lang="ja-JP" altLang="en-US" sz="2000" b="1" dirty="0">
                <a:latin typeface="UD デジタル 教科書体 N-R" panose="02020400000000000000" pitchFamily="17" charset="-128"/>
                <a:ea typeface="UD デジタル 教科書体 N-R" panose="02020400000000000000" pitchFamily="17" charset="-128"/>
              </a:rPr>
              <a:t>万人と、</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前年（</a:t>
            </a:r>
            <a:r>
              <a:rPr lang="en-US" altLang="ja-JP" sz="2000" b="1" dirty="0">
                <a:latin typeface="UD デジタル 教科書体 N-R" panose="02020400000000000000" pitchFamily="17" charset="-128"/>
                <a:ea typeface="UD デジタル 教科書体 N-R" panose="02020400000000000000" pitchFamily="17" charset="-128"/>
              </a:rPr>
              <a:t>3556</a:t>
            </a:r>
            <a:r>
              <a:rPr lang="ja-JP" altLang="en-US" sz="2000" b="1" dirty="0">
                <a:latin typeface="UD デジタル 教科書体 N-R" panose="02020400000000000000" pitchFamily="17" charset="-128"/>
                <a:ea typeface="UD デジタル 教科書体 N-R" panose="02020400000000000000" pitchFamily="17" charset="-128"/>
              </a:rPr>
              <a:t>万人）に比べ</a:t>
            </a:r>
            <a:r>
              <a:rPr lang="en-US" altLang="ja-JP" sz="2000" b="1" dirty="0">
                <a:latin typeface="UD デジタル 教科書体 N-R" panose="02020400000000000000" pitchFamily="17" charset="-128"/>
                <a:ea typeface="UD デジタル 教科書体 N-R" panose="02020400000000000000" pitchFamily="17" charset="-128"/>
              </a:rPr>
              <a:t>32</a:t>
            </a:r>
            <a:r>
              <a:rPr lang="ja-JP" altLang="en-US" sz="2000" b="1" dirty="0">
                <a:latin typeface="UD デジタル 教科書体 N-R" panose="02020400000000000000" pitchFamily="17" charset="-128"/>
                <a:ea typeface="UD デジタル 教科書体 N-R" panose="02020400000000000000" pitchFamily="17" charset="-128"/>
              </a:rPr>
              <a:t>万人増加し、過去最多となりました。</a:t>
            </a:r>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（４人に１人が</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　高齢者）　</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a:t>
            </a:r>
            <a:endParaRPr kumimoji="1" lang="ja-JP" altLang="en-US" sz="2000" b="1"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F662F40B-2FBB-43B6-8242-2904C2BB2E83}"/>
              </a:ext>
            </a:extLst>
          </p:cNvPr>
          <p:cNvSpPr txBox="1"/>
          <p:nvPr/>
        </p:nvSpPr>
        <p:spPr>
          <a:xfrm>
            <a:off x="9428084" y="5708344"/>
            <a:ext cx="446149" cy="276999"/>
          </a:xfrm>
          <a:prstGeom prst="rect">
            <a:avLst/>
          </a:prstGeom>
          <a:noFill/>
        </p:spPr>
        <p:txBody>
          <a:bodyPr wrap="square" lIns="36000" rIns="36000" rtlCol="0">
            <a:spAutoFit/>
          </a:bodyPr>
          <a:lstStyle/>
          <a:p>
            <a:r>
              <a:rPr kumimoji="1" lang="ja-JP" altLang="en-US" sz="1200" b="1" dirty="0"/>
              <a:t>万人</a:t>
            </a:r>
          </a:p>
        </p:txBody>
      </p:sp>
      <p:pic>
        <p:nvPicPr>
          <p:cNvPr id="8" name="録音したサウンド">
            <a:hlinkClick r:id="" action="ppaction://media"/>
            <a:extLst>
              <a:ext uri="{FF2B5EF4-FFF2-40B4-BE49-F238E27FC236}">
                <a16:creationId xmlns:a16="http://schemas.microsoft.com/office/drawing/2014/main" id="{467D12AD-EDDD-4CBB-83BB-5CF86CB539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5450" y="0"/>
            <a:ext cx="487363" cy="487363"/>
          </a:xfrm>
          <a:prstGeom prst="rect">
            <a:avLst/>
          </a:prstGeom>
        </p:spPr>
      </p:pic>
      <p:sp>
        <p:nvSpPr>
          <p:cNvPr id="7" name="正方形/長方形 6">
            <a:extLst>
              <a:ext uri="{FF2B5EF4-FFF2-40B4-BE49-F238E27FC236}">
                <a16:creationId xmlns:a16="http://schemas.microsoft.com/office/drawing/2014/main" id="{ECD1F917-859C-4174-B310-A59699B8C25D}"/>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8461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0FDE8C7-4F32-4CDD-B5B6-8C2A0F6FBFF2}"/>
              </a:ext>
            </a:extLst>
          </p:cNvPr>
          <p:cNvGraphicFramePr>
            <a:graphicFrameLocks/>
          </p:cNvGraphicFramePr>
          <p:nvPr>
            <p:extLst>
              <p:ext uri="{D42A27DB-BD31-4B8C-83A1-F6EECF244321}">
                <p14:modId xmlns:p14="http://schemas.microsoft.com/office/powerpoint/2010/main" val="2625998438"/>
              </p:ext>
            </p:extLst>
          </p:nvPr>
        </p:nvGraphicFramePr>
        <p:xfrm>
          <a:off x="1065321" y="1748900"/>
          <a:ext cx="7905968" cy="4414131"/>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188418B7-6D61-4891-987C-6173B654DE7A}"/>
              </a:ext>
            </a:extLst>
          </p:cNvPr>
          <p:cNvSpPr txBox="1"/>
          <p:nvPr/>
        </p:nvSpPr>
        <p:spPr>
          <a:xfrm>
            <a:off x="176996" y="229351"/>
            <a:ext cx="9427798" cy="156966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２．百歳以上の高齢者人口推移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　</a:t>
            </a:r>
            <a:r>
              <a:rPr kumimoji="1" lang="ja-JP" altLang="en-US" b="1"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厚生労働省は、全国で</a:t>
            </a:r>
            <a:r>
              <a:rPr lang="en-US" altLang="ja-JP" b="1" dirty="0">
                <a:latin typeface="UD デジタル 教科書体 N-R" panose="02020400000000000000" pitchFamily="17" charset="-128"/>
                <a:ea typeface="UD デジタル 教科書体 N-R" panose="02020400000000000000" pitchFamily="17" charset="-128"/>
              </a:rPr>
              <a:t>100</a:t>
            </a:r>
            <a:r>
              <a:rPr lang="ja-JP" altLang="en-US" b="1" dirty="0">
                <a:latin typeface="UD デジタル 教科書体 N-R" panose="02020400000000000000" pitchFamily="17" charset="-128"/>
                <a:ea typeface="UD デジタル 教科書体 N-R" panose="02020400000000000000" pitchFamily="17" charset="-128"/>
              </a:rPr>
              <a:t>歳以上の高齢者が</a:t>
            </a:r>
            <a:r>
              <a:rPr lang="en-US" altLang="ja-JP" b="1" dirty="0">
                <a:latin typeface="UD デジタル 教科書体 N-R" panose="02020400000000000000" pitchFamily="17" charset="-128"/>
                <a:ea typeface="UD デジタル 教科書体 N-R" panose="02020400000000000000" pitchFamily="17" charset="-128"/>
              </a:rPr>
              <a:t>7</a:t>
            </a:r>
            <a:r>
              <a:rPr lang="ja-JP" altLang="en-US" b="1" dirty="0">
                <a:latin typeface="UD デジタル 教科書体 N-R" panose="02020400000000000000" pitchFamily="17" charset="-128"/>
                <a:ea typeface="UD デジタル 教科書体 N-R" panose="02020400000000000000" pitchFamily="17" charset="-128"/>
              </a:rPr>
              <a:t>万</a:t>
            </a:r>
            <a:r>
              <a:rPr lang="en-US" altLang="ja-JP" b="1" dirty="0">
                <a:latin typeface="UD デジタル 教科書体 N-R" panose="02020400000000000000" pitchFamily="17" charset="-128"/>
                <a:ea typeface="UD デジタル 教科書体 N-R" panose="02020400000000000000" pitchFamily="17" charset="-128"/>
              </a:rPr>
              <a:t>1274</a:t>
            </a:r>
            <a:r>
              <a:rPr lang="ja-JP" altLang="en-US" b="1" dirty="0">
                <a:latin typeface="UD デジタル 教科書体 N-R" panose="02020400000000000000" pitchFamily="17" charset="-128"/>
                <a:ea typeface="UD デジタル 教科書体 N-R" panose="02020400000000000000" pitchFamily="17" charset="-128"/>
              </a:rPr>
              <a:t>人に上ると発表した。</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2018</a:t>
            </a:r>
            <a:r>
              <a:rPr lang="ja-JP" altLang="en-US" b="1" dirty="0">
                <a:latin typeface="UD デジタル 教科書体 N-R" panose="02020400000000000000" pitchFamily="17" charset="-128"/>
                <a:ea typeface="UD デジタル 教科書体 N-R" panose="02020400000000000000" pitchFamily="17" charset="-128"/>
              </a:rPr>
              <a:t>年から</a:t>
            </a:r>
            <a:r>
              <a:rPr lang="en-US" altLang="ja-JP" b="1" dirty="0">
                <a:latin typeface="UD デジタル 教科書体 N-R" panose="02020400000000000000" pitchFamily="17" charset="-128"/>
                <a:ea typeface="UD デジタル 教科書体 N-R" panose="02020400000000000000" pitchFamily="17" charset="-128"/>
              </a:rPr>
              <a:t>1453</a:t>
            </a:r>
            <a:r>
              <a:rPr lang="ja-JP" altLang="en-US" b="1" dirty="0">
                <a:latin typeface="UD デジタル 教科書体 N-R" panose="02020400000000000000" pitchFamily="17" charset="-128"/>
                <a:ea typeface="UD デジタル 教科書体 N-R" panose="02020400000000000000" pitchFamily="17" charset="-128"/>
              </a:rPr>
              <a:t>人増え、</a:t>
            </a:r>
            <a:r>
              <a:rPr lang="en-US" altLang="ja-JP" b="1" dirty="0">
                <a:latin typeface="UD デジタル 教科書体 N-R" panose="02020400000000000000" pitchFamily="17" charset="-128"/>
                <a:ea typeface="UD デジタル 教科書体 N-R" panose="02020400000000000000" pitchFamily="17" charset="-128"/>
              </a:rPr>
              <a:t>49</a:t>
            </a:r>
            <a:r>
              <a:rPr lang="ja-JP" altLang="en-US" b="1" dirty="0">
                <a:latin typeface="UD デジタル 教科書体 N-R" panose="02020400000000000000" pitchFamily="17" charset="-128"/>
                <a:ea typeface="UD デジタル 教科書体 N-R" panose="02020400000000000000" pitchFamily="17" charset="-128"/>
              </a:rPr>
              <a:t>年連続で過去最高を更新。</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初めて</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万人を突破した</a:t>
            </a:r>
            <a:r>
              <a:rPr lang="ja-JP" altLang="en-US" b="1" dirty="0">
                <a:latin typeface="UD デジタル 教科書体 N-R" panose="02020400000000000000" pitchFamily="17" charset="-128"/>
                <a:ea typeface="UD デジタル 教科書体 N-R" panose="02020400000000000000" pitchFamily="17" charset="-128"/>
              </a:rPr>
              <a:t>。</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医療技術の進歩などが背景にあるが、高齢者の増加は社会保障の給付と負担の見直し</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を政府に強く迫る。</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1540C335-233D-417A-92BB-60EE196ECD91}"/>
              </a:ext>
            </a:extLst>
          </p:cNvPr>
          <p:cNvSpPr txBox="1"/>
          <p:nvPr/>
        </p:nvSpPr>
        <p:spPr>
          <a:xfrm>
            <a:off x="8753383" y="5761608"/>
            <a:ext cx="851411" cy="276999"/>
          </a:xfrm>
          <a:prstGeom prst="rect">
            <a:avLst/>
          </a:prstGeom>
          <a:noFill/>
        </p:spPr>
        <p:txBody>
          <a:bodyPr wrap="square" lIns="36000" rIns="36000" rtlCol="0">
            <a:spAutoFit/>
          </a:bodyPr>
          <a:lstStyle/>
          <a:p>
            <a:r>
              <a:rPr kumimoji="1" lang="ja-JP" altLang="en-US" sz="1200" b="1" dirty="0"/>
              <a:t>人</a:t>
            </a:r>
          </a:p>
        </p:txBody>
      </p:sp>
      <p:pic>
        <p:nvPicPr>
          <p:cNvPr id="8" name="録音したサウンド">
            <a:hlinkClick r:id="" action="ppaction://media"/>
            <a:extLst>
              <a:ext uri="{FF2B5EF4-FFF2-40B4-BE49-F238E27FC236}">
                <a16:creationId xmlns:a16="http://schemas.microsoft.com/office/drawing/2014/main" id="{A6EDA359-C9B3-4414-9029-3F10D5F66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7213" y="207606"/>
            <a:ext cx="487363" cy="487363"/>
          </a:xfrm>
          <a:prstGeom prst="rect">
            <a:avLst/>
          </a:prstGeom>
        </p:spPr>
      </p:pic>
      <p:sp>
        <p:nvSpPr>
          <p:cNvPr id="6" name="正方形/長方形 5">
            <a:extLst>
              <a:ext uri="{FF2B5EF4-FFF2-40B4-BE49-F238E27FC236}">
                <a16:creationId xmlns:a16="http://schemas.microsoft.com/office/drawing/2014/main" id="{8C55E8B1-93D1-4A72-AA53-81C09CEE0D6C}"/>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0932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24B682-79BF-4BD6-8A80-DA70B5B8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016" y="1474179"/>
            <a:ext cx="7627017" cy="4416639"/>
          </a:xfrm>
          <a:prstGeom prst="rect">
            <a:avLst/>
          </a:prstGeom>
        </p:spPr>
      </p:pic>
      <p:sp>
        <p:nvSpPr>
          <p:cNvPr id="3" name="テキスト ボックス 2">
            <a:extLst>
              <a:ext uri="{FF2B5EF4-FFF2-40B4-BE49-F238E27FC236}">
                <a16:creationId xmlns:a16="http://schemas.microsoft.com/office/drawing/2014/main" id="{F6CEB72B-7CDB-41AA-AEFA-46034E43BBC2}"/>
              </a:ext>
            </a:extLst>
          </p:cNvPr>
          <p:cNvSpPr txBox="1"/>
          <p:nvPr/>
        </p:nvSpPr>
        <p:spPr>
          <a:xfrm>
            <a:off x="452760" y="5840648"/>
            <a:ext cx="9197265" cy="646331"/>
          </a:xfrm>
          <a:prstGeom prst="rect">
            <a:avLst/>
          </a:prstGeom>
          <a:noFill/>
        </p:spPr>
        <p:txBody>
          <a:bodyPr wrap="square" rtlCol="0">
            <a:spAutoFit/>
          </a:bodyPr>
          <a:lstStyle/>
          <a:p>
            <a:r>
              <a:rPr lang="en-US" altLang="ja-JP" sz="1200" b="1" dirty="0"/>
              <a:t>※</a:t>
            </a:r>
            <a:r>
              <a:rPr lang="ja-JP" altLang="en-US" sz="1200" b="1" dirty="0"/>
              <a:t>各年齢の認知症有病率が上昇する場合の将来推計</a:t>
            </a:r>
          </a:p>
          <a:p>
            <a:r>
              <a:rPr lang="ja-JP" altLang="en-US" sz="1200" b="1" dirty="0"/>
              <a:t>　出典：認知症施策推進総合戦略（新オレンジプラン）～認知症高齢者等にやさしい地域づくりに向けて～の概要（厚生労働省）を基に作成</a:t>
            </a:r>
          </a:p>
          <a:p>
            <a:endParaRPr kumimoji="1" lang="ja-JP" altLang="en-US" sz="1200" b="1" dirty="0"/>
          </a:p>
        </p:txBody>
      </p:sp>
      <p:sp>
        <p:nvSpPr>
          <p:cNvPr id="4" name="テキスト ボックス 3">
            <a:extLst>
              <a:ext uri="{FF2B5EF4-FFF2-40B4-BE49-F238E27FC236}">
                <a16:creationId xmlns:a16="http://schemas.microsoft.com/office/drawing/2014/main" id="{1F2F7079-9492-4C08-A0F0-007369627B89}"/>
              </a:ext>
            </a:extLst>
          </p:cNvPr>
          <p:cNvSpPr txBox="1"/>
          <p:nvPr/>
        </p:nvSpPr>
        <p:spPr>
          <a:xfrm>
            <a:off x="288562" y="403458"/>
            <a:ext cx="9476875" cy="1200329"/>
          </a:xfrm>
          <a:prstGeom prst="rect">
            <a:avLst/>
          </a:prstGeom>
          <a:noFill/>
        </p:spPr>
        <p:txBody>
          <a:bodyPr wrap="square" rtlCol="0">
            <a:spAutoFit/>
          </a:bodyPr>
          <a:lstStyle/>
          <a:p>
            <a:r>
              <a:rPr lang="ja-JP" altLang="en-US" sz="1700"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 2012</a:t>
            </a:r>
            <a:r>
              <a:rPr lang="ja-JP" altLang="en-US" b="1" dirty="0">
                <a:latin typeface="UD デジタル 教科書体 N-R" panose="02020400000000000000" pitchFamily="17" charset="-128"/>
                <a:ea typeface="UD デジタル 教科書体 N-R" panose="02020400000000000000" pitchFamily="17" charset="-128"/>
              </a:rPr>
              <a:t>年時点で</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歳以上の高齢者のうち認知症を発症している人は推計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％で、約</a:t>
            </a:r>
            <a:r>
              <a:rPr lang="en-US" altLang="ja-JP" b="1" dirty="0">
                <a:latin typeface="UD デジタル 教科書体 N-R" panose="02020400000000000000" pitchFamily="17" charset="-128"/>
                <a:ea typeface="UD デジタル 教科書体 N-R" panose="02020400000000000000" pitchFamily="17" charset="-128"/>
              </a:rPr>
              <a:t>462</a:t>
            </a:r>
            <a:r>
              <a:rPr lang="ja-JP" altLang="en-US" b="1" dirty="0">
                <a:latin typeface="UD デジタル 教科書体 N-R" panose="02020400000000000000" pitchFamily="17" charset="-128"/>
                <a:ea typeface="UD デジタル 教科書体 N-R" panose="02020400000000000000" pitchFamily="17" charset="-128"/>
              </a:rPr>
              <a:t>万人に上ることが厚生労働省研究班の調査で明らかになっています。</a:t>
            </a:r>
            <a:br>
              <a:rPr lang="ja-JP" altLang="en-US"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そして、その数が</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2025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年には</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730</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万人へ増加し、</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65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歳以上の</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人に</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1</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a:t>
            </a:r>
            <a:r>
              <a:rPr lang="ja-JP" altLang="en-US" b="1" dirty="0">
                <a:latin typeface="UD デジタル 教科書体 N-R" panose="02020400000000000000" pitchFamily="17" charset="-128"/>
                <a:ea typeface="UD デジタル 教科書体 N-R" panose="02020400000000000000" pitchFamily="17" charset="-128"/>
              </a:rPr>
              <a:t>が認知症を発症すると推計されています。</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596DC174-F040-4E35-BE88-D4911413427B}"/>
              </a:ext>
            </a:extLst>
          </p:cNvPr>
          <p:cNvSpPr/>
          <p:nvPr/>
        </p:nvSpPr>
        <p:spPr>
          <a:xfrm>
            <a:off x="211891" y="45682"/>
            <a:ext cx="5731473" cy="430887"/>
          </a:xfrm>
          <a:prstGeom prst="rect">
            <a:avLst/>
          </a:prstGeom>
        </p:spPr>
        <p:txBody>
          <a:bodyPr wrap="square">
            <a:spAutoFit/>
          </a:bodyPr>
          <a:lstStyle/>
          <a:p>
            <a:r>
              <a:rPr lang="ja-JP" altLang="en-US" sz="2200" b="1" u="sng" dirty="0">
                <a:solidFill>
                  <a:schemeClr val="accent2"/>
                </a:solidFill>
              </a:rPr>
              <a:t>３．　日本における認知症の人の将来推計</a:t>
            </a:r>
            <a:endParaRPr lang="ja-JP" altLang="en-US" sz="2200" u="sng" dirty="0">
              <a:solidFill>
                <a:schemeClr val="accent2"/>
              </a:solidFill>
            </a:endParaRPr>
          </a:p>
        </p:txBody>
      </p:sp>
      <p:pic>
        <p:nvPicPr>
          <p:cNvPr id="6" name="録音したサウンド">
            <a:hlinkClick r:id="" action="ppaction://media"/>
            <a:extLst>
              <a:ext uri="{FF2B5EF4-FFF2-40B4-BE49-F238E27FC236}">
                <a16:creationId xmlns:a16="http://schemas.microsoft.com/office/drawing/2014/main" id="{18023EA9-9FFE-4186-8F12-D7ED23137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56001" y="47901"/>
            <a:ext cx="487363" cy="487363"/>
          </a:xfrm>
          <a:prstGeom prst="rect">
            <a:avLst/>
          </a:prstGeom>
        </p:spPr>
      </p:pic>
      <p:sp>
        <p:nvSpPr>
          <p:cNvPr id="7" name="正方形/長方形 6">
            <a:extLst>
              <a:ext uri="{FF2B5EF4-FFF2-40B4-BE49-F238E27FC236}">
                <a16:creationId xmlns:a16="http://schemas.microsoft.com/office/drawing/2014/main" id="{D127DD00-9837-4218-8DA7-61A321B5246B}"/>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342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715B682C-6B93-471E-995F-2EBD5FA7FED7}"/>
              </a:ext>
            </a:extLst>
          </p:cNvPr>
          <p:cNvGraphicFramePr>
            <a:graphicFrameLocks/>
          </p:cNvGraphicFramePr>
          <p:nvPr>
            <p:extLst>
              <p:ext uri="{D42A27DB-BD31-4B8C-83A1-F6EECF244321}">
                <p14:modId xmlns:p14="http://schemas.microsoft.com/office/powerpoint/2010/main" val="1975037104"/>
              </p:ext>
            </p:extLst>
          </p:nvPr>
        </p:nvGraphicFramePr>
        <p:xfrm>
          <a:off x="594804" y="1438185"/>
          <a:ext cx="9019713" cy="4545366"/>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D1209174-38E8-453D-BCEE-18471FE10008}"/>
              </a:ext>
            </a:extLst>
          </p:cNvPr>
          <p:cNvSpPr txBox="1"/>
          <p:nvPr/>
        </p:nvSpPr>
        <p:spPr>
          <a:xfrm>
            <a:off x="275207" y="150145"/>
            <a:ext cx="831837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４．公正証書遺言の作成件数</a:t>
            </a:r>
          </a:p>
        </p:txBody>
      </p:sp>
      <p:sp>
        <p:nvSpPr>
          <p:cNvPr id="4" name="正方形/長方形 3">
            <a:extLst>
              <a:ext uri="{FF2B5EF4-FFF2-40B4-BE49-F238E27FC236}">
                <a16:creationId xmlns:a16="http://schemas.microsoft.com/office/drawing/2014/main" id="{48AB28B1-EC72-4FF0-9F46-56893CB35390}"/>
              </a:ext>
            </a:extLst>
          </p:cNvPr>
          <p:cNvSpPr/>
          <p:nvPr/>
        </p:nvSpPr>
        <p:spPr>
          <a:xfrm>
            <a:off x="594804" y="6058555"/>
            <a:ext cx="2672526" cy="276999"/>
          </a:xfrm>
          <a:prstGeom prst="rect">
            <a:avLst/>
          </a:prstGeom>
        </p:spPr>
        <p:txBody>
          <a:bodyPr wrap="none">
            <a:spAutoFit/>
          </a:bodyPr>
          <a:lstStyle/>
          <a:p>
            <a:r>
              <a:rPr kumimoji="1" lang="ja-JP" altLang="en-US" sz="1200" b="1" dirty="0"/>
              <a:t>引用：日本公証人連合会ホームページ</a:t>
            </a:r>
          </a:p>
        </p:txBody>
      </p:sp>
      <p:sp>
        <p:nvSpPr>
          <p:cNvPr id="5" name="テキスト ボックス 4">
            <a:extLst>
              <a:ext uri="{FF2B5EF4-FFF2-40B4-BE49-F238E27FC236}">
                <a16:creationId xmlns:a16="http://schemas.microsoft.com/office/drawing/2014/main" id="{B2D6D69D-2127-443A-A12D-160C7C1DDCFB}"/>
              </a:ext>
            </a:extLst>
          </p:cNvPr>
          <p:cNvSpPr txBox="1"/>
          <p:nvPr/>
        </p:nvSpPr>
        <p:spPr>
          <a:xfrm>
            <a:off x="914399" y="611810"/>
            <a:ext cx="8700118" cy="646331"/>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平成３０年の公正証書作成件数は、１１０，４７１となり、過去１０年間（</a:t>
            </a:r>
            <a:r>
              <a:rPr kumimoji="1" lang="en-US" altLang="ja-JP" b="1" dirty="0">
                <a:latin typeface="UD デジタル 教科書体 N-R" panose="02020400000000000000" pitchFamily="17" charset="-128"/>
                <a:ea typeface="UD デジタル 教科書体 N-R" panose="02020400000000000000" pitchFamily="17" charset="-128"/>
              </a:rPr>
              <a:t>H21</a:t>
            </a:r>
            <a:r>
              <a:rPr kumimoji="1" lang="ja-JP" altLang="en-US" b="1" dirty="0">
                <a:latin typeface="UD デジタル 教科書体 N-R" panose="02020400000000000000" pitchFamily="17" charset="-128"/>
                <a:ea typeface="UD デジタル 教科書体 N-R" panose="02020400000000000000" pitchFamily="17" charset="-128"/>
              </a:rPr>
              <a:t>～</a:t>
            </a:r>
            <a:r>
              <a:rPr kumimoji="1" lang="en-US" altLang="ja-JP" b="1" dirty="0">
                <a:latin typeface="UD デジタル 教科書体 N-R" panose="02020400000000000000" pitchFamily="17" charset="-128"/>
                <a:ea typeface="UD デジタル 教科書体 N-R" panose="02020400000000000000" pitchFamily="17" charset="-128"/>
              </a:rPr>
              <a:t>H30</a:t>
            </a:r>
            <a:r>
              <a:rPr kumimoji="1" lang="ja-JP" altLang="en-US" b="1" dirty="0">
                <a:latin typeface="UD デジタル 教科書体 N-R" panose="02020400000000000000" pitchFamily="17" charset="-128"/>
                <a:ea typeface="UD デジタル 教科書体 N-R" panose="02020400000000000000" pitchFamily="17" charset="-128"/>
              </a:rPr>
              <a:t>）で、約１．４倍となっている。</a:t>
            </a:r>
          </a:p>
        </p:txBody>
      </p:sp>
      <p:sp>
        <p:nvSpPr>
          <p:cNvPr id="6" name="正方形/長方形 5">
            <a:extLst>
              <a:ext uri="{FF2B5EF4-FFF2-40B4-BE49-F238E27FC236}">
                <a16:creationId xmlns:a16="http://schemas.microsoft.com/office/drawing/2014/main" id="{77563C0D-7730-4400-B708-9EFF22746645}"/>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7" name="テキスト ボックス 6">
            <a:extLst>
              <a:ext uri="{FF2B5EF4-FFF2-40B4-BE49-F238E27FC236}">
                <a16:creationId xmlns:a16="http://schemas.microsoft.com/office/drawing/2014/main" id="{F00A0720-22CD-4030-97C8-64F69FF49593}"/>
              </a:ext>
            </a:extLst>
          </p:cNvPr>
          <p:cNvSpPr txBox="1"/>
          <p:nvPr/>
        </p:nvSpPr>
        <p:spPr>
          <a:xfrm>
            <a:off x="816746" y="1633491"/>
            <a:ext cx="825623" cy="276999"/>
          </a:xfrm>
          <a:prstGeom prst="rect">
            <a:avLst/>
          </a:prstGeom>
          <a:noFill/>
        </p:spPr>
        <p:txBody>
          <a:bodyPr wrap="square" rtlCol="0">
            <a:spAutoFit/>
          </a:bodyPr>
          <a:lstStyle/>
          <a:p>
            <a:r>
              <a:rPr kumimoji="1" lang="ja-JP" altLang="en-US" sz="1200" b="1" dirty="0"/>
              <a:t>件</a:t>
            </a:r>
          </a:p>
        </p:txBody>
      </p:sp>
      <p:pic>
        <p:nvPicPr>
          <p:cNvPr id="11" name="録音したサウンド">
            <a:hlinkClick r:id="" action="ppaction://media"/>
            <a:extLst>
              <a:ext uri="{FF2B5EF4-FFF2-40B4-BE49-F238E27FC236}">
                <a16:creationId xmlns:a16="http://schemas.microsoft.com/office/drawing/2014/main" id="{9760EB3C-D166-4628-8582-E4888AA33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17297" y="124447"/>
            <a:ext cx="487363" cy="487363"/>
          </a:xfrm>
          <a:prstGeom prst="rect">
            <a:avLst/>
          </a:prstGeom>
        </p:spPr>
      </p:pic>
    </p:spTree>
    <p:extLst>
      <p:ext uri="{BB962C8B-B14F-4D97-AF65-F5344CB8AC3E}">
        <p14:creationId xmlns:p14="http://schemas.microsoft.com/office/powerpoint/2010/main" val="5701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3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F644A5AD-B204-4159-912C-87A56A538B8B}"/>
              </a:ext>
            </a:extLst>
          </p:cNvPr>
          <p:cNvGraphicFramePr>
            <a:graphicFrameLocks/>
          </p:cNvGraphicFramePr>
          <p:nvPr>
            <p:extLst>
              <p:ext uri="{D42A27DB-BD31-4B8C-83A1-F6EECF244321}">
                <p14:modId xmlns:p14="http://schemas.microsoft.com/office/powerpoint/2010/main" val="1112582771"/>
              </p:ext>
            </p:extLst>
          </p:nvPr>
        </p:nvGraphicFramePr>
        <p:xfrm>
          <a:off x="426128" y="2148395"/>
          <a:ext cx="9250531" cy="3923931"/>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31CDB787-F683-421D-A627-C8A63AAB3E6F}"/>
              </a:ext>
            </a:extLst>
          </p:cNvPr>
          <p:cNvSpPr txBox="1"/>
          <p:nvPr/>
        </p:nvSpPr>
        <p:spPr>
          <a:xfrm>
            <a:off x="239698" y="64313"/>
            <a:ext cx="813194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５．</a:t>
            </a:r>
            <a:r>
              <a:rPr kumimoji="1" lang="ja-JP" altLang="ja-JP"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家庭裁判所での遺言書の検認事件数</a:t>
            </a:r>
            <a:endPar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4815CC42-F470-4BF3-ABC5-80F24DE9F1A6}"/>
              </a:ext>
            </a:extLst>
          </p:cNvPr>
          <p:cNvSpPr txBox="1"/>
          <p:nvPr/>
        </p:nvSpPr>
        <p:spPr>
          <a:xfrm>
            <a:off x="426127" y="495302"/>
            <a:ext cx="9348187" cy="1631216"/>
          </a:xfrm>
          <a:prstGeom prst="rect">
            <a:avLst/>
          </a:prstGeom>
          <a:noFill/>
        </p:spPr>
        <p:txBody>
          <a:bodyPr wrap="square" rtlCol="0">
            <a:spAutoFit/>
          </a:bodyPr>
          <a:lstStyle/>
          <a:p>
            <a:r>
              <a:rPr lang="ja-JP" altLang="en-US" sz="2000" b="1" dirty="0">
                <a:latin typeface="UD デジタル 教科書体 N-R" panose="02020400000000000000" pitchFamily="17" charset="-128"/>
                <a:ea typeface="UD デジタル 教科書体 N-R" panose="02020400000000000000" pitchFamily="17" charset="-128"/>
              </a:rPr>
              <a:t>　自筆証書遺言は個人で自由に作成することができますので年間に何通作成されているかの統計はありません。ただし、自筆証書遺言を見つけた相続人はその遺言書を家庭裁判所に提出して検認手続きを受けなければならないとされています。</a:t>
            </a:r>
          </a:p>
          <a:p>
            <a:r>
              <a:rPr kumimoji="1" lang="ja-JP" altLang="en-US" sz="2000" b="1" dirty="0">
                <a:latin typeface="UD デジタル 教科書体 N-R" panose="02020400000000000000" pitchFamily="17" charset="-128"/>
                <a:ea typeface="UD デジタル 教科書体 N-R" panose="02020400000000000000" pitchFamily="17" charset="-128"/>
              </a:rPr>
              <a:t>　</a:t>
            </a:r>
            <a:r>
              <a:rPr kumimoji="1" lang="ja-JP" altLang="ja-JP" sz="2000" b="1" dirty="0">
                <a:latin typeface="UD デジタル 教科書体 N-R" panose="02020400000000000000" pitchFamily="17" charset="-128"/>
                <a:ea typeface="UD デジタル 教科書体 N-R" panose="02020400000000000000" pitchFamily="17" charset="-128"/>
              </a:rPr>
              <a:t>家庭裁判所での遺言書の検認事件数</a:t>
            </a:r>
            <a:r>
              <a:rPr kumimoji="1" lang="ja-JP" altLang="en-US" sz="2000" b="1" dirty="0">
                <a:latin typeface="UD デジタル 教科書体 N-R" panose="02020400000000000000" pitchFamily="17" charset="-128"/>
                <a:ea typeface="UD デジタル 教科書体 N-R" panose="02020400000000000000" pitchFamily="17" charset="-128"/>
              </a:rPr>
              <a:t>は、１７，４８７件で過去１０年間で約</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１．２５倍となっている。（公正証書遺言の約６分の１）</a:t>
            </a:r>
          </a:p>
        </p:txBody>
      </p:sp>
      <p:sp>
        <p:nvSpPr>
          <p:cNvPr id="8" name="正方形/長方形 7">
            <a:extLst>
              <a:ext uri="{FF2B5EF4-FFF2-40B4-BE49-F238E27FC236}">
                <a16:creationId xmlns:a16="http://schemas.microsoft.com/office/drawing/2014/main" id="{404E465C-67F8-41E7-BD98-F13A2F91B31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9" name="テキスト ボックス 8">
            <a:extLst>
              <a:ext uri="{FF2B5EF4-FFF2-40B4-BE49-F238E27FC236}">
                <a16:creationId xmlns:a16="http://schemas.microsoft.com/office/drawing/2014/main" id="{940DF2ED-B03A-4793-9791-7E92C6585285}"/>
              </a:ext>
            </a:extLst>
          </p:cNvPr>
          <p:cNvSpPr txBox="1"/>
          <p:nvPr/>
        </p:nvSpPr>
        <p:spPr>
          <a:xfrm>
            <a:off x="781234" y="2095130"/>
            <a:ext cx="825623" cy="276999"/>
          </a:xfrm>
          <a:prstGeom prst="rect">
            <a:avLst/>
          </a:prstGeom>
          <a:noFill/>
        </p:spPr>
        <p:txBody>
          <a:bodyPr wrap="square" rtlCol="0">
            <a:spAutoFit/>
          </a:bodyPr>
          <a:lstStyle/>
          <a:p>
            <a:r>
              <a:rPr kumimoji="1" lang="ja-JP" altLang="en-US" sz="1200" b="1" dirty="0"/>
              <a:t>件</a:t>
            </a:r>
          </a:p>
        </p:txBody>
      </p:sp>
      <p:pic>
        <p:nvPicPr>
          <p:cNvPr id="3" name="録音したサウンド">
            <a:hlinkClick r:id="" action="ppaction://media"/>
            <a:extLst>
              <a:ext uri="{FF2B5EF4-FFF2-40B4-BE49-F238E27FC236}">
                <a16:creationId xmlns:a16="http://schemas.microsoft.com/office/drawing/2014/main" id="{0F24F7DD-C0BC-48AD-8074-854FB3A91E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4766" y="100229"/>
            <a:ext cx="487363" cy="487363"/>
          </a:xfrm>
          <a:prstGeom prst="rect">
            <a:avLst/>
          </a:prstGeom>
        </p:spPr>
      </p:pic>
    </p:spTree>
    <p:extLst>
      <p:ext uri="{BB962C8B-B14F-4D97-AF65-F5344CB8AC3E}">
        <p14:creationId xmlns:p14="http://schemas.microsoft.com/office/powerpoint/2010/main" val="34578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D43DBCF-75BA-4820-B859-4ABE64DBB4D7}"/>
              </a:ext>
            </a:extLst>
          </p:cNvPr>
          <p:cNvGraphicFramePr>
            <a:graphicFrameLocks/>
          </p:cNvGraphicFramePr>
          <p:nvPr>
            <p:extLst>
              <p:ext uri="{D42A27DB-BD31-4B8C-83A1-F6EECF244321}">
                <p14:modId xmlns:p14="http://schemas.microsoft.com/office/powerpoint/2010/main" val="3324031855"/>
              </p:ext>
            </p:extLst>
          </p:nvPr>
        </p:nvGraphicFramePr>
        <p:xfrm>
          <a:off x="1509204" y="1775650"/>
          <a:ext cx="6321714" cy="486918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3A8DBBF-EB0C-4D6D-B731-34EB41F65EDD}"/>
              </a:ext>
            </a:extLst>
          </p:cNvPr>
          <p:cNvSpPr txBox="1"/>
          <p:nvPr/>
        </p:nvSpPr>
        <p:spPr>
          <a:xfrm>
            <a:off x="-8879" y="142253"/>
            <a:ext cx="10076154"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６．平成２７年度遺産分割事件（価格別）のうち認容・調停成立件数</a:t>
            </a:r>
          </a:p>
        </p:txBody>
      </p:sp>
      <p:sp>
        <p:nvSpPr>
          <p:cNvPr id="4" name="テキスト ボックス 3">
            <a:extLst>
              <a:ext uri="{FF2B5EF4-FFF2-40B4-BE49-F238E27FC236}">
                <a16:creationId xmlns:a16="http://schemas.microsoft.com/office/drawing/2014/main" id="{0DCE3C9B-0847-442B-8162-5CC33B97FF18}"/>
              </a:ext>
            </a:extLst>
          </p:cNvPr>
          <p:cNvSpPr txBox="1"/>
          <p:nvPr/>
        </p:nvSpPr>
        <p:spPr>
          <a:xfrm>
            <a:off x="239697" y="763480"/>
            <a:ext cx="9490229" cy="923330"/>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　平成２７年度の遺産分割事件のうち土地、建物、現金、動産等を対象とした価格別の家庭裁判所の遺産分割事件の件数をみると、１０００万円以下の遺産分割事件が３２％を占めており、財産が少ないからこそ、その財産をどう分けるかは難しくなってきます。</a:t>
            </a:r>
          </a:p>
        </p:txBody>
      </p:sp>
      <p:sp>
        <p:nvSpPr>
          <p:cNvPr id="5" name="正方形/長方形 4">
            <a:extLst>
              <a:ext uri="{FF2B5EF4-FFF2-40B4-BE49-F238E27FC236}">
                <a16:creationId xmlns:a16="http://schemas.microsoft.com/office/drawing/2014/main" id="{6AF189F8-023E-4479-9A24-AA5DEF7C7C5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0D0CF25-FED3-4E36-981B-657BF9BE56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58762" y="1846372"/>
            <a:ext cx="487363" cy="487363"/>
          </a:xfrm>
          <a:prstGeom prst="rect">
            <a:avLst/>
          </a:prstGeom>
        </p:spPr>
      </p:pic>
    </p:spTree>
    <p:extLst>
      <p:ext uri="{BB962C8B-B14F-4D97-AF65-F5344CB8AC3E}">
        <p14:creationId xmlns:p14="http://schemas.microsoft.com/office/powerpoint/2010/main" val="3871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1047</TotalTime>
  <Words>725</Words>
  <Application>Microsoft Office PowerPoint</Application>
  <PresentationFormat>A4 210 x 297 mm</PresentationFormat>
  <Paragraphs>58</Paragraphs>
  <Slides>7</Slides>
  <Notes>0</Notes>
  <HiddenSlides>0</HiddenSlides>
  <MMClips>7</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130</cp:revision>
  <dcterms:created xsi:type="dcterms:W3CDTF">2020-02-04T12:55:23Z</dcterms:created>
  <dcterms:modified xsi:type="dcterms:W3CDTF">2020-07-13T01:39:19Z</dcterms:modified>
</cp:coreProperties>
</file>