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58" r:id="rId4"/>
    <p:sldId id="262" r:id="rId5"/>
    <p:sldId id="264" r:id="rId6"/>
    <p:sldId id="259" r:id="rId7"/>
    <p:sldId id="263" r:id="rId8"/>
    <p:sldId id="257" r:id="rId9"/>
    <p:sldId id="265" r:id="rId10"/>
    <p:sldId id="266" r:id="rId11"/>
    <p:sldId id="267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72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096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57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02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06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23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64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747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45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91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19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5DEA77-3479-4AC2-AAB9-37EA5535C7B5}" type="datetimeFigureOut">
              <a:rPr kumimoji="1" lang="ja-JP" altLang="en-US" smtClean="0"/>
              <a:t>2023/9/30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52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A17F78-E2B3-0666-109C-9958A6C02E8D}"/>
              </a:ext>
            </a:extLst>
          </p:cNvPr>
          <p:cNvSpPr/>
          <p:nvPr/>
        </p:nvSpPr>
        <p:spPr>
          <a:xfrm>
            <a:off x="89876" y="2465140"/>
            <a:ext cx="95371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遺言者の生前の安心・安全とは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7388D1E-A339-DC2E-3BD9-3629C93A1190}"/>
              </a:ext>
            </a:extLst>
          </p:cNvPr>
          <p:cNvSpPr/>
          <p:nvPr/>
        </p:nvSpPr>
        <p:spPr>
          <a:xfrm>
            <a:off x="703384" y="3733800"/>
            <a:ext cx="85344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en-US" altLang="ja-JP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見守り身上看護及び</a:t>
            </a:r>
            <a:r>
              <a:rPr kumimoji="1" lang="ja-JP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生活維持財産管理</a:t>
            </a:r>
            <a:r>
              <a:rPr kumimoji="1" lang="en-US" altLang="ja-JP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lang="ja-JP" altLang="en-US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B72C404-8502-A87D-51A5-441F88109585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C6BEADE-3A83-26F9-D839-97F90E7C8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3572" y="1607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9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991B2B-C6A2-B568-138B-43F6ECFC4B90}"/>
              </a:ext>
            </a:extLst>
          </p:cNvPr>
          <p:cNvSpPr txBox="1"/>
          <p:nvPr/>
        </p:nvSpPr>
        <p:spPr>
          <a:xfrm>
            <a:off x="326005" y="143124"/>
            <a:ext cx="937458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９．各種管理簿等の作成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）見守り計画表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➀　月別カレンダーに週単位に担当を設定する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＊都合等により臨機応変に変更を相互通知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）生活維持財産管理簿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➀　記入事項を統一するため経費の項目を事前に設定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通帳からキャッシュカードで引き下ろした金額・残高を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記入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年間の必要経費をシュミレーションし財源を確保し、通帳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で管理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）領収書台紙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医療費、施設費用、消耗品等の領収書を台紙に貼って管理す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BE1F80-0E90-9B7E-BFA1-C4F5E0663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5936" y="4256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FFC7E4-2383-C01B-AC66-0D06665D58C3}"/>
              </a:ext>
            </a:extLst>
          </p:cNvPr>
          <p:cNvSpPr txBox="1"/>
          <p:nvPr/>
        </p:nvSpPr>
        <p:spPr>
          <a:xfrm>
            <a:off x="316727" y="333954"/>
            <a:ext cx="93997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）見守り状況日誌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母親の状況や伝えておきたいこと引継ぎ事項等を簡単に記述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＊支援者の相互の情報共有や意思疎通に必要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）見守り経費（報酬）の設定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（例）➀　交通費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②　見守り費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④　畑・庭の草刈や植栽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⑤　畑・庭木等の消毒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＊特に依頼したい内容により異なる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庭や畑が荒れないようにして欲しい等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D95B000-4C43-254B-D4B3-6CE45D953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648" y="2537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A1900E-6B1B-3940-E5AB-73374FAA87BC}"/>
              </a:ext>
            </a:extLst>
          </p:cNvPr>
          <p:cNvSpPr txBox="1"/>
          <p:nvPr/>
        </p:nvSpPr>
        <p:spPr>
          <a:xfrm>
            <a:off x="382954" y="343877"/>
            <a:ext cx="922215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１．遺言証書作成者にとって大切なこと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遺言作成は、遺言者の死後、相続財産等を誰にどれだけ相続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させたいか、自らの意思を反映するため及びその内容をスムー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スに実行できるよう書き留めるものです。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遺言書者にとっては、遺言書作成も大切ですが、生前の自身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の生活を安心安全に暮らせるようにすることが気がかりではな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いでしょうか。特に判断能力の低下や大病で入院・施設入居後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の生活等は、不安ではないでしょうか。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また、遺言者自身の身上監護・財産管理等について、信頼で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きる身内の方に託して、お互いに安心して対応できるようにし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たいと考えるのではないでしょうか。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12C890D-7EA3-DBDF-0781-03872FF45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5664" y="3438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5465367-3561-0CA4-38CD-5661E0C97CA0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12544B-DBE6-4428-5D70-F342818EA3A0}"/>
              </a:ext>
            </a:extLst>
          </p:cNvPr>
          <p:cNvSpPr txBox="1"/>
          <p:nvPr/>
        </p:nvSpPr>
        <p:spPr>
          <a:xfrm>
            <a:off x="278977" y="78156"/>
            <a:ext cx="934804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２．生前の生活維持管理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遺言は、遺言者の死後に遺言内容を実行するものです。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高齢者の遺言者にとっては、これまでの生活が継続できるよう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にすることが大切で、特に自身の判断能力等が低下した時におい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て不安になることと思います。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遺言者の生前に関する課題と対策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）遺言者の判断能力が低下した場合の課題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老後の安心安全に対する対策（看護、財産保護）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自分の財産管理に対する対策（貸家の管理・契約更新、自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宅の維持管理等）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➂　預貯金の活用（引出）に対する対策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）ご自分の生活の維持管理と見守り看護への課題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➀　現在の生活の維持管理に対する対策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見守り看護に対する対策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これらに対する法的な制度は次頁のとおりです。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7841C96-02D1-3893-47E4-6ACD77232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317" y="285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ECD62B3C-E26E-7EB1-3013-DC8429D25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393943"/>
              </p:ext>
            </p:extLst>
          </p:nvPr>
        </p:nvGraphicFramePr>
        <p:xfrm>
          <a:off x="390768" y="977643"/>
          <a:ext cx="9381249" cy="48396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4180">
                  <a:extLst>
                    <a:ext uri="{9D8B030D-6E8A-4147-A177-3AD203B41FA5}">
                      <a16:colId xmlns:a16="http://schemas.microsoft.com/office/drawing/2014/main" val="1819532518"/>
                    </a:ext>
                  </a:extLst>
                </a:gridCol>
                <a:gridCol w="1766438">
                  <a:extLst>
                    <a:ext uri="{9D8B030D-6E8A-4147-A177-3AD203B41FA5}">
                      <a16:colId xmlns:a16="http://schemas.microsoft.com/office/drawing/2014/main" val="2000861014"/>
                    </a:ext>
                  </a:extLst>
                </a:gridCol>
                <a:gridCol w="2202731">
                  <a:extLst>
                    <a:ext uri="{9D8B030D-6E8A-4147-A177-3AD203B41FA5}">
                      <a16:colId xmlns:a16="http://schemas.microsoft.com/office/drawing/2014/main" val="3479199993"/>
                    </a:ext>
                  </a:extLst>
                </a:gridCol>
                <a:gridCol w="1353107">
                  <a:extLst>
                    <a:ext uri="{9D8B030D-6E8A-4147-A177-3AD203B41FA5}">
                      <a16:colId xmlns:a16="http://schemas.microsoft.com/office/drawing/2014/main" val="3851563704"/>
                    </a:ext>
                  </a:extLst>
                </a:gridCol>
                <a:gridCol w="2364793">
                  <a:extLst>
                    <a:ext uri="{9D8B030D-6E8A-4147-A177-3AD203B41FA5}">
                      <a16:colId xmlns:a16="http://schemas.microsoft.com/office/drawing/2014/main" val="895949354"/>
                    </a:ext>
                  </a:extLst>
                </a:gridCol>
              </a:tblGrid>
              <a:tr h="258217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項　　目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判断能力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遺産分割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留意事項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98247"/>
                  </a:ext>
                </a:extLst>
              </a:tr>
              <a:tr h="258217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死　後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734580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遺言証書作成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・判断能力が低下又は病気等に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対する生前の対策無し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1383634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法定成年後見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・成年後見等の費用がかかる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・成年後見人に親族が指定され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ない場合が多い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・身上監護は対象にならない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729707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任意後見</a:t>
                      </a:r>
                      <a:endParaRPr kumimoji="1" lang="en-US" altLang="ja-JP" sz="14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・後見監督人は費用がかかる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・身上監護は対象にならない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8720003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見守り・財産管理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・身上監護は対象にならない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・任意後見が開始されると終了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する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3404411"/>
                  </a:ext>
                </a:extLst>
              </a:tr>
              <a:tr h="9893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家族信託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・複雑で理解が難しい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・専門家への依頼報酬が高い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・生前に財産が受託者に移行す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4272290"/>
                  </a:ext>
                </a:extLst>
              </a:tr>
            </a:tbl>
          </a:graphicData>
        </a:graphic>
      </p:graphicFrame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A0A80CC-1D06-67A2-57EC-C36AFB1ADC7A}"/>
              </a:ext>
            </a:extLst>
          </p:cNvPr>
          <p:cNvCxnSpPr>
            <a:cxnSpLocks/>
          </p:cNvCxnSpPr>
          <p:nvPr/>
        </p:nvCxnSpPr>
        <p:spPr>
          <a:xfrm>
            <a:off x="3825714" y="2968183"/>
            <a:ext cx="2235114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FA24402-D967-6409-C028-BC8080788563}"/>
              </a:ext>
            </a:extLst>
          </p:cNvPr>
          <p:cNvCxnSpPr>
            <a:cxnSpLocks/>
          </p:cNvCxnSpPr>
          <p:nvPr/>
        </p:nvCxnSpPr>
        <p:spPr>
          <a:xfrm>
            <a:off x="3355516" y="2097656"/>
            <a:ext cx="2683294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C7F44B4B-61E0-28FE-694E-1657F44F7BFE}"/>
              </a:ext>
            </a:extLst>
          </p:cNvPr>
          <p:cNvSpPr/>
          <p:nvPr/>
        </p:nvSpPr>
        <p:spPr>
          <a:xfrm rot="10800000">
            <a:off x="3294623" y="1978245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DD8451D-0CA1-04CD-69EA-3CB22EAAA6F1}"/>
              </a:ext>
            </a:extLst>
          </p:cNvPr>
          <p:cNvSpPr txBox="1"/>
          <p:nvPr/>
        </p:nvSpPr>
        <p:spPr>
          <a:xfrm>
            <a:off x="2968620" y="1771517"/>
            <a:ext cx="8428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遺言書作成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E688963-CC36-BEA5-09ED-1A3345651B68}"/>
              </a:ext>
            </a:extLst>
          </p:cNvPr>
          <p:cNvCxnSpPr>
            <a:cxnSpLocks/>
          </p:cNvCxnSpPr>
          <p:nvPr/>
        </p:nvCxnSpPr>
        <p:spPr>
          <a:xfrm>
            <a:off x="6038810" y="2097656"/>
            <a:ext cx="115134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0CCA2E6B-0CE5-F6A5-E10C-A59F39244192}"/>
              </a:ext>
            </a:extLst>
          </p:cNvPr>
          <p:cNvSpPr/>
          <p:nvPr/>
        </p:nvSpPr>
        <p:spPr>
          <a:xfrm rot="10800000">
            <a:off x="5981315" y="1971619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3588AE0-817C-628B-0DE9-51797BDEE343}"/>
              </a:ext>
            </a:extLst>
          </p:cNvPr>
          <p:cNvSpPr txBox="1"/>
          <p:nvPr/>
        </p:nvSpPr>
        <p:spPr>
          <a:xfrm>
            <a:off x="6211158" y="1868197"/>
            <a:ext cx="104933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遺言執行開始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97D26E98-4ECF-25A8-4C28-38FDD2129676}"/>
              </a:ext>
            </a:extLst>
          </p:cNvPr>
          <p:cNvSpPr/>
          <p:nvPr/>
        </p:nvSpPr>
        <p:spPr>
          <a:xfrm rot="10800000">
            <a:off x="3804836" y="2821589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3CE1AB-95A0-B7EF-3A30-BBBC36514178}"/>
              </a:ext>
            </a:extLst>
          </p:cNvPr>
          <p:cNvSpPr txBox="1"/>
          <p:nvPr/>
        </p:nvSpPr>
        <p:spPr>
          <a:xfrm>
            <a:off x="3533164" y="2575685"/>
            <a:ext cx="180229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成年後見申立・審判確定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003C7B-11BD-662D-ACA4-3DC65A2BC8CC}"/>
              </a:ext>
            </a:extLst>
          </p:cNvPr>
          <p:cNvSpPr txBox="1"/>
          <p:nvPr/>
        </p:nvSpPr>
        <p:spPr>
          <a:xfrm>
            <a:off x="4040245" y="2951730"/>
            <a:ext cx="1562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成年後見業務開始</a:t>
            </a:r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4C8F13F4-12A2-DAF7-7DC8-DF4BEB9B613A}"/>
              </a:ext>
            </a:extLst>
          </p:cNvPr>
          <p:cNvSpPr/>
          <p:nvPr/>
        </p:nvSpPr>
        <p:spPr>
          <a:xfrm rot="10800000">
            <a:off x="5981420" y="2814962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D94A5D0-5C8B-3053-B3FD-5DF210E4216B}"/>
              </a:ext>
            </a:extLst>
          </p:cNvPr>
          <p:cNvSpPr txBox="1"/>
          <p:nvPr/>
        </p:nvSpPr>
        <p:spPr>
          <a:xfrm>
            <a:off x="5707436" y="2960487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</a:t>
            </a:r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C3897BD6-EFC8-F532-1BE7-55B7EFD45E54}"/>
              </a:ext>
            </a:extLst>
          </p:cNvPr>
          <p:cNvSpPr/>
          <p:nvPr/>
        </p:nvSpPr>
        <p:spPr>
          <a:xfrm rot="10800000">
            <a:off x="2325892" y="3679648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6A656A7D-D3C4-A7E5-FE55-24B3B7ABCF6F}"/>
              </a:ext>
            </a:extLst>
          </p:cNvPr>
          <p:cNvCxnSpPr>
            <a:cxnSpLocks/>
          </p:cNvCxnSpPr>
          <p:nvPr/>
        </p:nvCxnSpPr>
        <p:spPr>
          <a:xfrm>
            <a:off x="2402687" y="3807014"/>
            <a:ext cx="1402148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78741FD-588C-59B0-7A17-E23F8977D6E3}"/>
              </a:ext>
            </a:extLst>
          </p:cNvPr>
          <p:cNvSpPr txBox="1"/>
          <p:nvPr/>
        </p:nvSpPr>
        <p:spPr>
          <a:xfrm>
            <a:off x="2029044" y="3397493"/>
            <a:ext cx="1105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任意後見契約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BE81443-8443-6EAC-13B2-AA3DF618A5A3}"/>
              </a:ext>
            </a:extLst>
          </p:cNvPr>
          <p:cNvCxnSpPr>
            <a:cxnSpLocks/>
          </p:cNvCxnSpPr>
          <p:nvPr/>
        </p:nvCxnSpPr>
        <p:spPr>
          <a:xfrm flipV="1">
            <a:off x="3825714" y="3768443"/>
            <a:ext cx="2235114" cy="2575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4C0A448-48E9-1187-6F3A-84A8B88788D6}"/>
              </a:ext>
            </a:extLst>
          </p:cNvPr>
          <p:cNvSpPr txBox="1"/>
          <p:nvPr/>
        </p:nvSpPr>
        <p:spPr>
          <a:xfrm>
            <a:off x="3118837" y="3239462"/>
            <a:ext cx="26832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任意後見監督人選任申立・審判確定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任意後見人就任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0" name="二等辺三角形 19">
            <a:extLst>
              <a:ext uri="{FF2B5EF4-FFF2-40B4-BE49-F238E27FC236}">
                <a16:creationId xmlns:a16="http://schemas.microsoft.com/office/drawing/2014/main" id="{F650ED29-9AAB-29CD-3F6D-1DA517BF9767}"/>
              </a:ext>
            </a:extLst>
          </p:cNvPr>
          <p:cNvSpPr/>
          <p:nvPr/>
        </p:nvSpPr>
        <p:spPr>
          <a:xfrm rot="10800000">
            <a:off x="3830015" y="3665075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F4A0024-F086-2892-3389-092560210007}"/>
              </a:ext>
            </a:extLst>
          </p:cNvPr>
          <p:cNvSpPr txBox="1"/>
          <p:nvPr/>
        </p:nvSpPr>
        <p:spPr>
          <a:xfrm>
            <a:off x="4174325" y="3774651"/>
            <a:ext cx="1576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任意後見業務開始</a:t>
            </a:r>
          </a:p>
        </p:txBody>
      </p:sp>
      <p:sp>
        <p:nvSpPr>
          <p:cNvPr id="22" name="二等辺三角形 21">
            <a:extLst>
              <a:ext uri="{FF2B5EF4-FFF2-40B4-BE49-F238E27FC236}">
                <a16:creationId xmlns:a16="http://schemas.microsoft.com/office/drawing/2014/main" id="{528D8426-5C43-DE19-F8FD-B3F6213BC301}"/>
              </a:ext>
            </a:extLst>
          </p:cNvPr>
          <p:cNvSpPr/>
          <p:nvPr/>
        </p:nvSpPr>
        <p:spPr>
          <a:xfrm rot="10800000">
            <a:off x="5959298" y="3626645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A9EC871-A8F3-2BE1-BC04-74B74D07C3DC}"/>
              </a:ext>
            </a:extLst>
          </p:cNvPr>
          <p:cNvSpPr txBox="1"/>
          <p:nvPr/>
        </p:nvSpPr>
        <p:spPr>
          <a:xfrm>
            <a:off x="5699280" y="3747225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7F5B763-BCE8-90AF-ECF9-81394CE4C463}"/>
              </a:ext>
            </a:extLst>
          </p:cNvPr>
          <p:cNvCxnSpPr>
            <a:cxnSpLocks/>
          </p:cNvCxnSpPr>
          <p:nvPr/>
        </p:nvCxnSpPr>
        <p:spPr>
          <a:xfrm>
            <a:off x="2411961" y="4530009"/>
            <a:ext cx="1413753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二等辺三角形 24">
            <a:extLst>
              <a:ext uri="{FF2B5EF4-FFF2-40B4-BE49-F238E27FC236}">
                <a16:creationId xmlns:a16="http://schemas.microsoft.com/office/drawing/2014/main" id="{77AA534F-8CD0-F081-F0E2-BAC22F4A5F18}"/>
              </a:ext>
            </a:extLst>
          </p:cNvPr>
          <p:cNvSpPr/>
          <p:nvPr/>
        </p:nvSpPr>
        <p:spPr>
          <a:xfrm rot="10800000">
            <a:off x="2374926" y="4402639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038E5D6-4B8A-0A0E-DA3B-26A5FFE6ED08}"/>
              </a:ext>
            </a:extLst>
          </p:cNvPr>
          <p:cNvSpPr txBox="1"/>
          <p:nvPr/>
        </p:nvSpPr>
        <p:spPr>
          <a:xfrm>
            <a:off x="2007839" y="4146881"/>
            <a:ext cx="1612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見守・財産管理契約</a:t>
            </a:r>
            <a:endParaRPr kumimoji="1" lang="ja-JP" altLang="en-US" sz="1200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1A1D0B6-DB86-DE51-9DE2-1B58C857561C}"/>
              </a:ext>
            </a:extLst>
          </p:cNvPr>
          <p:cNvCxnSpPr/>
          <p:nvPr/>
        </p:nvCxnSpPr>
        <p:spPr>
          <a:xfrm>
            <a:off x="3825714" y="4537816"/>
            <a:ext cx="138148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936B2752-6246-FBDE-51BC-708698DE18AF}"/>
              </a:ext>
            </a:extLst>
          </p:cNvPr>
          <p:cNvCxnSpPr>
            <a:cxnSpLocks/>
          </p:cNvCxnSpPr>
          <p:nvPr/>
        </p:nvCxnSpPr>
        <p:spPr>
          <a:xfrm flipV="1">
            <a:off x="3924787" y="3745409"/>
            <a:ext cx="0" cy="792407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7809246-6F41-9BE3-09D2-4D8A943BCCF3}"/>
              </a:ext>
            </a:extLst>
          </p:cNvPr>
          <p:cNvSpPr txBox="1"/>
          <p:nvPr/>
        </p:nvSpPr>
        <p:spPr>
          <a:xfrm>
            <a:off x="5643892" y="2084430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</a:t>
            </a:r>
          </a:p>
        </p:txBody>
      </p:sp>
      <p:sp>
        <p:nvSpPr>
          <p:cNvPr id="33" name="二等辺三角形 32">
            <a:extLst>
              <a:ext uri="{FF2B5EF4-FFF2-40B4-BE49-F238E27FC236}">
                <a16:creationId xmlns:a16="http://schemas.microsoft.com/office/drawing/2014/main" id="{B697F07C-5108-1395-043B-1D7E27460AF1}"/>
              </a:ext>
            </a:extLst>
          </p:cNvPr>
          <p:cNvSpPr/>
          <p:nvPr/>
        </p:nvSpPr>
        <p:spPr>
          <a:xfrm rot="10800000">
            <a:off x="3762146" y="4414363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7BBD7F6-9FEA-650B-5782-8A7654C86228}"/>
              </a:ext>
            </a:extLst>
          </p:cNvPr>
          <p:cNvSpPr txBox="1"/>
          <p:nvPr/>
        </p:nvSpPr>
        <p:spPr>
          <a:xfrm>
            <a:off x="5679063" y="2604144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</a:t>
            </a: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D05A1E7-BEC1-3742-AD42-DD5A97F354BE}"/>
              </a:ext>
            </a:extLst>
          </p:cNvPr>
          <p:cNvCxnSpPr>
            <a:cxnSpLocks/>
          </p:cNvCxnSpPr>
          <p:nvPr/>
        </p:nvCxnSpPr>
        <p:spPr>
          <a:xfrm flipV="1">
            <a:off x="6060828" y="2959395"/>
            <a:ext cx="1129326" cy="12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0E00E92-E367-C1C9-99B2-A2DCBA567BAC}"/>
              </a:ext>
            </a:extLst>
          </p:cNvPr>
          <p:cNvSpPr txBox="1"/>
          <p:nvPr/>
        </p:nvSpPr>
        <p:spPr>
          <a:xfrm>
            <a:off x="6060828" y="2490065"/>
            <a:ext cx="1562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遺言執行開始又は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A1339F3D-851D-5CD4-2720-4C3207CCC20E}"/>
              </a:ext>
            </a:extLst>
          </p:cNvPr>
          <p:cNvCxnSpPr>
            <a:cxnSpLocks/>
          </p:cNvCxnSpPr>
          <p:nvPr/>
        </p:nvCxnSpPr>
        <p:spPr>
          <a:xfrm flipV="1">
            <a:off x="6070106" y="3755850"/>
            <a:ext cx="1129326" cy="12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28E85E8-3F5C-456F-73F4-0BE9F9C6A906}"/>
              </a:ext>
            </a:extLst>
          </p:cNvPr>
          <p:cNvSpPr txBox="1"/>
          <p:nvPr/>
        </p:nvSpPr>
        <p:spPr>
          <a:xfrm>
            <a:off x="5680388" y="3408549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B72C5AE-9693-80DF-E39D-E71DFF6D7818}"/>
              </a:ext>
            </a:extLst>
          </p:cNvPr>
          <p:cNvSpPr txBox="1"/>
          <p:nvPr/>
        </p:nvSpPr>
        <p:spPr>
          <a:xfrm>
            <a:off x="3474241" y="4543678"/>
            <a:ext cx="503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</a:t>
            </a:r>
          </a:p>
        </p:txBody>
      </p:sp>
      <p:sp>
        <p:nvSpPr>
          <p:cNvPr id="49" name="二等辺三角形 48">
            <a:extLst>
              <a:ext uri="{FF2B5EF4-FFF2-40B4-BE49-F238E27FC236}">
                <a16:creationId xmlns:a16="http://schemas.microsoft.com/office/drawing/2014/main" id="{DD791EAF-B70F-A84F-8AFD-50AEBD136E03}"/>
              </a:ext>
            </a:extLst>
          </p:cNvPr>
          <p:cNvSpPr/>
          <p:nvPr/>
        </p:nvSpPr>
        <p:spPr>
          <a:xfrm rot="10800000">
            <a:off x="2376253" y="5310414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6B01186-FECE-4F23-2899-C60FFEE5D8CD}"/>
              </a:ext>
            </a:extLst>
          </p:cNvPr>
          <p:cNvSpPr txBox="1"/>
          <p:nvPr/>
        </p:nvSpPr>
        <p:spPr>
          <a:xfrm>
            <a:off x="2113313" y="5050964"/>
            <a:ext cx="1612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</a:t>
            </a:r>
            <a:endParaRPr kumimoji="1" lang="ja-JP" altLang="en-US" sz="1200" dirty="0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D7A2944E-66A0-C343-3CBC-3F16E3B0E514}"/>
              </a:ext>
            </a:extLst>
          </p:cNvPr>
          <p:cNvCxnSpPr/>
          <p:nvPr/>
        </p:nvCxnSpPr>
        <p:spPr>
          <a:xfrm>
            <a:off x="2400103" y="5449504"/>
            <a:ext cx="46059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FC61C83-D532-BD28-2114-BDEE0E2CD386}"/>
              </a:ext>
            </a:extLst>
          </p:cNvPr>
          <p:cNvSpPr txBox="1"/>
          <p:nvPr/>
        </p:nvSpPr>
        <p:spPr>
          <a:xfrm>
            <a:off x="2487229" y="5498431"/>
            <a:ext cx="1576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委託者受託者設定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ABB37D5-052B-F897-8E86-14F054148097}"/>
              </a:ext>
            </a:extLst>
          </p:cNvPr>
          <p:cNvSpPr txBox="1"/>
          <p:nvPr/>
        </p:nvSpPr>
        <p:spPr>
          <a:xfrm>
            <a:off x="2814233" y="4972147"/>
            <a:ext cx="3425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信託財産の管理・運用／受益者の経済的支援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残余財産の帰属権利者設定（遺言的機能）</a:t>
            </a:r>
          </a:p>
        </p:txBody>
      </p:sp>
      <p:sp>
        <p:nvSpPr>
          <p:cNvPr id="55" name="二等辺三角形 54">
            <a:extLst>
              <a:ext uri="{FF2B5EF4-FFF2-40B4-BE49-F238E27FC236}">
                <a16:creationId xmlns:a16="http://schemas.microsoft.com/office/drawing/2014/main" id="{FC481E63-E142-9400-4420-52D7A202E411}"/>
              </a:ext>
            </a:extLst>
          </p:cNvPr>
          <p:cNvSpPr/>
          <p:nvPr/>
        </p:nvSpPr>
        <p:spPr>
          <a:xfrm rot="10800000">
            <a:off x="5887225" y="5304541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EA7BD22-A0AD-B202-13DD-8A6CFDDBE6D2}"/>
              </a:ext>
            </a:extLst>
          </p:cNvPr>
          <p:cNvSpPr txBox="1"/>
          <p:nvPr/>
        </p:nvSpPr>
        <p:spPr>
          <a:xfrm>
            <a:off x="5318940" y="5466034"/>
            <a:ext cx="1384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終了事由の発生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8E32251-DC2F-519F-9E31-8DA3A6E664F3}"/>
              </a:ext>
            </a:extLst>
          </p:cNvPr>
          <p:cNvSpPr txBox="1"/>
          <p:nvPr/>
        </p:nvSpPr>
        <p:spPr>
          <a:xfrm>
            <a:off x="6093677" y="5060043"/>
            <a:ext cx="142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残余財産の清算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と財産分割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DD50A65-8D49-A7E5-5382-EDDA91B16E5A}"/>
              </a:ext>
            </a:extLst>
          </p:cNvPr>
          <p:cNvSpPr txBox="1"/>
          <p:nvPr/>
        </p:nvSpPr>
        <p:spPr>
          <a:xfrm>
            <a:off x="273539" y="172222"/>
            <a:ext cx="8159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３．法的な制度と留意点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0C3E7B0-8603-4B91-CBDA-CE8C4C567F92}"/>
              </a:ext>
            </a:extLst>
          </p:cNvPr>
          <p:cNvSpPr txBox="1"/>
          <p:nvPr/>
        </p:nvSpPr>
        <p:spPr>
          <a:xfrm>
            <a:off x="390768" y="5892800"/>
            <a:ext cx="9381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＊制度的には、家族信託が見守り看護・財産管理・遺言機能等全て対応できる内容である。</a:t>
            </a:r>
          </a:p>
        </p:txBody>
      </p:sp>
      <p:pic>
        <p:nvPicPr>
          <p:cNvPr id="3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341B09B-A8E6-63F2-48D7-B0EDC9D1C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6950" y="2383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A10039-B227-1E61-1FB5-BD59A607486C}"/>
              </a:ext>
            </a:extLst>
          </p:cNvPr>
          <p:cNvSpPr txBox="1"/>
          <p:nvPr/>
        </p:nvSpPr>
        <p:spPr>
          <a:xfrm>
            <a:off x="296985" y="211015"/>
            <a:ext cx="930030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４．任意の取り決めによる高齢者支援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法的な制度以外では、高齢者が信頼できる子どもに老後の世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話を頼んでおく場合があります。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この場合、複数の子供たちがいるときにそれぞれの役割分担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や、経済的に余裕のある場合は、支援内容に応じて平等に報酬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を支払うことで、子供たちの負担を軽減することができます。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また、法的制度では課題であった身上看護も可能となります。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このような内容を口頭で依頼することも可能ですが、全員の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意識が合うように書面で取決めるほうが、実行面や管理面等で、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全員の考え方が一致することにより、全員が安心して取り組む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ことができることとなります。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0F9A334-65F7-0853-16F3-2FD1B4F54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1202" y="339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BC5B66-31B2-989E-9C47-CCF6326536C1}"/>
              </a:ext>
            </a:extLst>
          </p:cNvPr>
          <p:cNvSpPr txBox="1"/>
          <p:nvPr/>
        </p:nvSpPr>
        <p:spPr>
          <a:xfrm>
            <a:off x="242277" y="273538"/>
            <a:ext cx="948787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５．見守り身上看護及び生活維持財産管理の取り決め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一般的に「見守り・財産管理」契約は、任意後見契約を前提と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したものが多く、正式に裁判所の手続きによって任意後監督人の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決定により、任意後見業務が開始するまでカバーしきれない期間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のサポート体制を整え、より万全の準備をする契約です。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しかし、任意後見制度は、裁判所の手続きや、任意後見監督人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の設置などかなり手続きも煩雑で、費用もかかることとなります。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また、見守り契約は、身上看護の業務を含まないため、高齢者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当人にとって、満足した安心安全を得られない内容となります。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今回、提案した事例では、任意後見を前提としない親族による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「見守り身上看護及び生活維持財産管理の取り決め」により、高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齢者当人の安心安全を実現する内容となっております。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14F5EAF-E3B0-D563-1F5E-D0CA7E3CC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9510" y="378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1497D1-725B-BC84-4BE9-C4F265B33368}"/>
              </a:ext>
            </a:extLst>
          </p:cNvPr>
          <p:cNvSpPr txBox="1"/>
          <p:nvPr/>
        </p:nvSpPr>
        <p:spPr>
          <a:xfrm>
            <a:off x="265723" y="257910"/>
            <a:ext cx="948787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６．考慮すべきこと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以下の内容を整理し、高齢者が判断能力があるうちに支援する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側との間で書面で取決める必要があります。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）身上看護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➀　自分の老後を誰に託すか（信頼できる親族は誰か）。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複数の親族による負荷軽減（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人で背負わない）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）生活維持財産管理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老後の生活維持財産の調査と確保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生活維持財産管理の方法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）役割分担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身上監護・生活維持財産管理の負荷を分担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役割分担の取り決め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9242B2F-1898-1FF0-E155-91FC70B6D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756" y="257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F12E642-72F9-594E-136B-6CF270DEF5C4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F0D505B-F07C-1630-51D6-30FECA69AE1D}"/>
              </a:ext>
            </a:extLst>
          </p:cNvPr>
          <p:cNvSpPr txBox="1"/>
          <p:nvPr/>
        </p:nvSpPr>
        <p:spPr>
          <a:xfrm>
            <a:off x="1095180" y="1556940"/>
            <a:ext cx="1300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母親Ａ</a:t>
            </a:r>
            <a:r>
              <a:rPr kumimoji="1" lang="en-US" altLang="ja-JP" sz="1400" b="1" dirty="0"/>
              <a:t>(90</a:t>
            </a:r>
            <a:r>
              <a:rPr kumimoji="1" lang="ja-JP" altLang="en-US" sz="1400" b="1" dirty="0"/>
              <a:t>才</a:t>
            </a:r>
            <a:r>
              <a:rPr kumimoji="1" lang="en-US" altLang="ja-JP" sz="1400" b="1" dirty="0"/>
              <a:t> )</a:t>
            </a:r>
          </a:p>
          <a:p>
            <a:r>
              <a:rPr kumimoji="1" lang="ja-JP" altLang="en-US" sz="1400" b="1" dirty="0"/>
              <a:t>一人住まい</a:t>
            </a:r>
            <a:endParaRPr kumimoji="1" lang="en-US" altLang="ja-JP" sz="1400" b="1" dirty="0"/>
          </a:p>
          <a:p>
            <a:endParaRPr kumimoji="1" lang="ja-JP" altLang="en-US" sz="14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B7FA757-8048-832F-7449-8779A20452EF}"/>
              </a:ext>
            </a:extLst>
          </p:cNvPr>
          <p:cNvSpPr txBox="1"/>
          <p:nvPr/>
        </p:nvSpPr>
        <p:spPr>
          <a:xfrm>
            <a:off x="6353358" y="1066102"/>
            <a:ext cx="12271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 　長男Ｂ</a:t>
            </a:r>
            <a:b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（県内在住）</a:t>
            </a:r>
          </a:p>
        </p:txBody>
      </p:sp>
      <p:pic>
        <p:nvPicPr>
          <p:cNvPr id="25" name="Picture 4" descr="若いおばあさんのイラスト">
            <a:extLst>
              <a:ext uri="{FF2B5EF4-FFF2-40B4-BE49-F238E27FC236}">
                <a16:creationId xmlns:a16="http://schemas.microsoft.com/office/drawing/2014/main" id="{22D8C363-638B-5A6F-4053-48AFC852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63" y="3566724"/>
            <a:ext cx="1227107" cy="122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DE96120-845B-40B2-8236-D02990627429}"/>
              </a:ext>
            </a:extLst>
          </p:cNvPr>
          <p:cNvSpPr txBox="1"/>
          <p:nvPr/>
        </p:nvSpPr>
        <p:spPr>
          <a:xfrm>
            <a:off x="396629" y="196876"/>
            <a:ext cx="9112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７．見守り身上看護・生活維持財産管理取決めイメージ</a:t>
            </a:r>
          </a:p>
        </p:txBody>
      </p:sp>
      <p:pic>
        <p:nvPicPr>
          <p:cNvPr id="33" name="Picture 2" descr="おばあちゃんのイラスト">
            <a:extLst>
              <a:ext uri="{FF2B5EF4-FFF2-40B4-BE49-F238E27FC236}">
                <a16:creationId xmlns:a16="http://schemas.microsoft.com/office/drawing/2014/main" id="{6A3D5FFC-7429-9F27-F007-03135F7D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80" y="1991737"/>
            <a:ext cx="1300369" cy="130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おじいちゃん２のイラスト">
            <a:extLst>
              <a:ext uri="{FF2B5EF4-FFF2-40B4-BE49-F238E27FC236}">
                <a16:creationId xmlns:a16="http://schemas.microsoft.com/office/drawing/2014/main" id="{9E3D6F0F-02B0-3439-34DD-4C943516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58" y="1533514"/>
            <a:ext cx="1002950" cy="100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D4B0D0-7F33-86F3-A3BD-0D6D5D55D070}"/>
              </a:ext>
            </a:extLst>
          </p:cNvPr>
          <p:cNvSpPr txBox="1"/>
          <p:nvPr/>
        </p:nvSpPr>
        <p:spPr>
          <a:xfrm>
            <a:off x="453224" y="3286477"/>
            <a:ext cx="169020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元気なうちに老後のことを子供たちに頼んでおこう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CCDEB98-1D1A-ECCF-EC17-E1C0A66EE3C1}"/>
              </a:ext>
            </a:extLst>
          </p:cNvPr>
          <p:cNvCxnSpPr>
            <a:cxnSpLocks/>
          </p:cNvCxnSpPr>
          <p:nvPr/>
        </p:nvCxnSpPr>
        <p:spPr>
          <a:xfrm flipH="1">
            <a:off x="5844210" y="1963970"/>
            <a:ext cx="1" cy="208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DA7FD1-CAD1-80B9-65A1-42249584FC7A}"/>
              </a:ext>
            </a:extLst>
          </p:cNvPr>
          <p:cNvSpPr txBox="1"/>
          <p:nvPr/>
        </p:nvSpPr>
        <p:spPr>
          <a:xfrm>
            <a:off x="6203608" y="3150671"/>
            <a:ext cx="12271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 長女Ｃ</a:t>
            </a:r>
            <a:b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（県内在住）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4C66A6F-BFD2-F323-DBDC-602A45B13E93}"/>
              </a:ext>
            </a:extLst>
          </p:cNvPr>
          <p:cNvCxnSpPr>
            <a:cxnSpLocks/>
          </p:cNvCxnSpPr>
          <p:nvPr/>
        </p:nvCxnSpPr>
        <p:spPr>
          <a:xfrm flipH="1">
            <a:off x="2347843" y="2872373"/>
            <a:ext cx="34750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00E9AE4-8870-817D-6E95-4701A6A7B9D0}"/>
              </a:ext>
            </a:extLst>
          </p:cNvPr>
          <p:cNvCxnSpPr>
            <a:cxnSpLocks/>
          </p:cNvCxnSpPr>
          <p:nvPr/>
        </p:nvCxnSpPr>
        <p:spPr>
          <a:xfrm flipV="1">
            <a:off x="5844211" y="1947522"/>
            <a:ext cx="50887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CC4BF81-26EE-E9DF-26D1-7A115D6F6F7E}"/>
              </a:ext>
            </a:extLst>
          </p:cNvPr>
          <p:cNvCxnSpPr>
            <a:cxnSpLocks/>
          </p:cNvCxnSpPr>
          <p:nvPr/>
        </p:nvCxnSpPr>
        <p:spPr>
          <a:xfrm>
            <a:off x="5844210" y="4052545"/>
            <a:ext cx="5381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0D241DE-4DA4-8837-1A38-72F13999C4B7}"/>
              </a:ext>
            </a:extLst>
          </p:cNvPr>
          <p:cNvSpPr txBox="1"/>
          <p:nvPr/>
        </p:nvSpPr>
        <p:spPr>
          <a:xfrm>
            <a:off x="2252299" y="2371464"/>
            <a:ext cx="3618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見守り身上看護・生活維持財産管理取決め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F4ED8FB-A7DA-C040-5E44-50188579EF72}"/>
              </a:ext>
            </a:extLst>
          </p:cNvPr>
          <p:cNvSpPr txBox="1"/>
          <p:nvPr/>
        </p:nvSpPr>
        <p:spPr>
          <a:xfrm>
            <a:off x="2321357" y="3040061"/>
            <a:ext cx="35678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➀　全員で合意した取決め文書作成</a:t>
            </a:r>
            <a:endParaRPr kumimoji="1" lang="en-US" altLang="ja-JP" sz="1400" dirty="0"/>
          </a:p>
          <a:p>
            <a:r>
              <a:rPr kumimoji="1" lang="ja-JP" altLang="en-US" sz="1400" dirty="0"/>
              <a:t>　　（母親が特に頼んでおきたいことを明記）</a:t>
            </a:r>
            <a:endParaRPr kumimoji="1" lang="en-US" altLang="ja-JP" sz="1400" dirty="0"/>
          </a:p>
          <a:p>
            <a:r>
              <a:rPr kumimoji="1" lang="ja-JP" altLang="en-US" sz="1400" dirty="0"/>
              <a:t>②　役割分担と見守り計画表の作成</a:t>
            </a:r>
            <a:endParaRPr kumimoji="1" lang="en-US" altLang="ja-JP" sz="1400" dirty="0"/>
          </a:p>
          <a:p>
            <a:r>
              <a:rPr kumimoji="1" lang="ja-JP" altLang="en-US" sz="1400" dirty="0"/>
              <a:t>➂　各種管理簿等の作成</a:t>
            </a:r>
            <a:endParaRPr kumimoji="1" lang="en-US" altLang="ja-JP" sz="1400" dirty="0"/>
          </a:p>
          <a:p>
            <a:r>
              <a:rPr kumimoji="1" lang="ja-JP" altLang="en-US" sz="1400" dirty="0"/>
              <a:t>④　見守り看護報酬の設定等</a:t>
            </a:r>
            <a:endParaRPr kumimoji="1" lang="en-US" altLang="ja-JP" sz="1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79FF6E5-9192-E679-FAB1-518A8232CDFF}"/>
              </a:ext>
            </a:extLst>
          </p:cNvPr>
          <p:cNvSpPr txBox="1"/>
          <p:nvPr/>
        </p:nvSpPr>
        <p:spPr>
          <a:xfrm>
            <a:off x="1095180" y="5176669"/>
            <a:ext cx="6860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＊当事者で本取決め文書を作成と管理等については、専門家に依頼することが望ましい</a:t>
            </a:r>
            <a:endParaRPr kumimoji="1" lang="en-US" altLang="ja-JP" sz="1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076B836-C0B7-5A5E-002F-6CDFAA6811B3}"/>
              </a:ext>
            </a:extLst>
          </p:cNvPr>
          <p:cNvSpPr txBox="1"/>
          <p:nvPr/>
        </p:nvSpPr>
        <p:spPr>
          <a:xfrm>
            <a:off x="7381638" y="2213444"/>
            <a:ext cx="2479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《</a:t>
            </a:r>
            <a:r>
              <a:rPr kumimoji="1" lang="ja-JP" altLang="en-US" sz="1400" dirty="0"/>
              <a:t>取決め内容が明確なため</a:t>
            </a:r>
            <a:r>
              <a:rPr kumimoji="1" lang="en-US" altLang="ja-JP" sz="1400" dirty="0"/>
              <a:t>》</a:t>
            </a:r>
          </a:p>
          <a:p>
            <a:r>
              <a:rPr kumimoji="1" lang="ja-JP" altLang="en-US" sz="1400" dirty="0"/>
              <a:t>➀　負荷が分散されること</a:t>
            </a:r>
            <a:endParaRPr kumimoji="1" lang="en-US" altLang="ja-JP" sz="1400" dirty="0"/>
          </a:p>
          <a:p>
            <a:r>
              <a:rPr kumimoji="1" lang="ja-JP" altLang="en-US" sz="1400" dirty="0"/>
              <a:t>②　必要経費を活用できること</a:t>
            </a:r>
            <a:endParaRPr kumimoji="1" lang="en-US" altLang="ja-JP" sz="1400" dirty="0"/>
          </a:p>
          <a:p>
            <a:r>
              <a:rPr kumimoji="1" lang="ja-JP" altLang="en-US" sz="1400" dirty="0"/>
              <a:t>➂　兄妹が公平に取り組める</a:t>
            </a:r>
            <a:endParaRPr kumimoji="1" lang="en-US" altLang="ja-JP" sz="1400" dirty="0"/>
          </a:p>
          <a:p>
            <a:r>
              <a:rPr kumimoji="1" lang="ja-JP" altLang="en-US" sz="1400" dirty="0"/>
              <a:t>　　こと</a:t>
            </a:r>
            <a:endParaRPr kumimoji="1" lang="en-US" altLang="ja-JP" sz="1400" dirty="0"/>
          </a:p>
          <a:p>
            <a:r>
              <a:rPr kumimoji="1" lang="ja-JP" altLang="en-US" sz="1400" dirty="0"/>
              <a:t>④　管理簿により経費の使途</a:t>
            </a:r>
            <a:endParaRPr kumimoji="1" lang="en-US" altLang="ja-JP" sz="1400" dirty="0"/>
          </a:p>
          <a:p>
            <a:r>
              <a:rPr kumimoji="1" lang="ja-JP" altLang="en-US" sz="1400" dirty="0"/>
              <a:t>　　が明確であること</a:t>
            </a:r>
            <a:endParaRPr kumimoji="1" lang="en-US" altLang="ja-JP" sz="1400" dirty="0"/>
          </a:p>
          <a:p>
            <a:r>
              <a:rPr kumimoji="1" lang="ja-JP" altLang="en-US" sz="1400" dirty="0"/>
              <a:t>⑤　報酬が明確で公平である</a:t>
            </a:r>
            <a:endParaRPr kumimoji="1" lang="en-US" altLang="ja-JP" sz="1400" dirty="0"/>
          </a:p>
          <a:p>
            <a:r>
              <a:rPr kumimoji="1" lang="ja-JP" altLang="en-US" sz="1400" dirty="0"/>
              <a:t>　　　こと</a:t>
            </a:r>
            <a:endParaRPr kumimoji="1" lang="en-US" altLang="ja-JP" sz="1400" dirty="0"/>
          </a:p>
          <a:p>
            <a:endParaRPr kumimoji="1" lang="ja-JP" altLang="en-US" sz="1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16450E1-8305-792A-0FD9-0AFF071FF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2556" y="959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AA4480-5D42-9A1B-B19B-2BB852C01279}"/>
              </a:ext>
            </a:extLst>
          </p:cNvPr>
          <p:cNvSpPr txBox="1"/>
          <p:nvPr/>
        </p:nvSpPr>
        <p:spPr>
          <a:xfrm>
            <a:off x="217998" y="254442"/>
            <a:ext cx="947000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８．見守り身上看護・生活維持財産管理に関する取決め書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主な内容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目的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開始日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見守り身上看護、生活維持財産管理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・見守り身上看護の方法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・生活維持財産管理の方法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見守り看護に関する必要経費の設定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⑤　見守り計画の作成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⑥　生活維持管理事務の監督人設置（専門家等）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⑦　内容の変更・停止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⑧　本件の終了日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＊以上の内容を文書化し、当事者全員の署名・押印をする。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A8F99D0-B662-4D7F-877F-BF3F2BD11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7448" y="691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786</TotalTime>
  <Words>1672</Words>
  <Application>Microsoft Office PowerPoint</Application>
  <PresentationFormat>A4 210 x 297 mm</PresentationFormat>
  <Paragraphs>201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</dc:creator>
  <cp:lastModifiedBy>基文 栂村</cp:lastModifiedBy>
  <cp:revision>20</cp:revision>
  <dcterms:created xsi:type="dcterms:W3CDTF">2023-08-23T02:22:48Z</dcterms:created>
  <dcterms:modified xsi:type="dcterms:W3CDTF">2023-09-30T01:48:03Z</dcterms:modified>
</cp:coreProperties>
</file>