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4" r:id="rId11"/>
    <p:sldId id="265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17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49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84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94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29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27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49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93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24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15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39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E9B11F-CCFD-4305-A30C-D6E723C98078}" type="datetimeFigureOut">
              <a:rPr kumimoji="1" lang="ja-JP" altLang="en-US" smtClean="0"/>
              <a:t>2022/10/25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8A235C-CE27-4128-A1DE-24AB486B4A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38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https://www.inage-zimusyo.com/souzokutouki/souzokutouki_qa/a12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018472-97EB-86D9-51EC-3E3A073CA7BC}"/>
              </a:ext>
            </a:extLst>
          </p:cNvPr>
          <p:cNvSpPr/>
          <p:nvPr/>
        </p:nvSpPr>
        <p:spPr>
          <a:xfrm>
            <a:off x="1260230" y="2278380"/>
            <a:ext cx="71416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相続人が一人の場合の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相続手続き</a:t>
            </a:r>
            <a:endParaRPr lang="ja-JP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1AC25-E038-6E75-E1C2-9B943504716C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014FDA-2B9F-3C2C-E5B6-1D4BAD4B0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3910" y="33330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41A799-7376-E93B-7395-C0311C8AC2C8}"/>
              </a:ext>
            </a:extLst>
          </p:cNvPr>
          <p:cNvSpPr txBox="1"/>
          <p:nvPr/>
        </p:nvSpPr>
        <p:spPr>
          <a:xfrm>
            <a:off x="367553" y="376518"/>
            <a:ext cx="92963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３．数次相続で最終相続人が</a:t>
            </a:r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人のみの場合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相続登記をしようとする時点では相続人が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人のみであって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も、相続開始時には他に相続人がいた場合、最初から相続人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人であったときとは必要な書類や手続きが異なります。</a:t>
            </a:r>
          </a:p>
          <a:p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54E265-0E34-89E9-ED4C-25E39FBDCC72}"/>
              </a:ext>
            </a:extLst>
          </p:cNvPr>
          <p:cNvSpPr txBox="1"/>
          <p:nvPr/>
        </p:nvSpPr>
        <p:spPr>
          <a:xfrm>
            <a:off x="365232" y="2627839"/>
            <a:ext cx="258814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１次相続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亡　夫Ａ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（平成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18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日死亡）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二次相続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亡　妻Ｂ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（平成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日死亡）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ECDFA00-988D-3549-2284-7A229878D598}"/>
              </a:ext>
            </a:extLst>
          </p:cNvPr>
          <p:cNvCxnSpPr/>
          <p:nvPr/>
        </p:nvCxnSpPr>
        <p:spPr>
          <a:xfrm>
            <a:off x="1739153" y="3563211"/>
            <a:ext cx="0" cy="5938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6985F8F-E511-3DE8-DDFD-4056CA11C61B}"/>
              </a:ext>
            </a:extLst>
          </p:cNvPr>
          <p:cNvCxnSpPr/>
          <p:nvPr/>
        </p:nvCxnSpPr>
        <p:spPr>
          <a:xfrm>
            <a:off x="1792940" y="3563209"/>
            <a:ext cx="0" cy="5938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F93E31F-CDD2-F429-C061-03E8F50876B1}"/>
              </a:ext>
            </a:extLst>
          </p:cNvPr>
          <p:cNvCxnSpPr>
            <a:cxnSpLocks/>
          </p:cNvCxnSpPr>
          <p:nvPr/>
        </p:nvCxnSpPr>
        <p:spPr>
          <a:xfrm>
            <a:off x="1739153" y="3860151"/>
            <a:ext cx="121422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FB8356-6726-BE26-433E-86F26992C34D}"/>
              </a:ext>
            </a:extLst>
          </p:cNvPr>
          <p:cNvSpPr txBox="1"/>
          <p:nvPr/>
        </p:nvSpPr>
        <p:spPr>
          <a:xfrm>
            <a:off x="2289647" y="3702378"/>
            <a:ext cx="1039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長男Ｃ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F23A88-98D5-7F00-5412-DDD03B5CF355}"/>
              </a:ext>
            </a:extLst>
          </p:cNvPr>
          <p:cNvSpPr txBox="1"/>
          <p:nvPr/>
        </p:nvSpPr>
        <p:spPr>
          <a:xfrm>
            <a:off x="3119718" y="2336398"/>
            <a:ext cx="66876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左の図のとおりの相続関係の場合で、平成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18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月に亡くなった亡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所有の不動産についての相続登記を、平成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28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年になっておこなうとします。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現在の相続人は長男</a:t>
            </a:r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人のみですが、相続開始時には被相続人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の妻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も相続人だったわけです。この場合、妻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の生前に、相続人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人による遺産分割協議が成立していたようなときを除いては、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からＣに対して直接に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度の登記で所有権移転をすることはできません。</a:t>
            </a:r>
          </a:p>
          <a:p>
            <a:endParaRPr kumimoji="1" lang="ja-JP" altLang="en-US" sz="24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A42DB4-24CB-C241-5798-AAAD5F05958F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60E6F5C-7738-61EA-9FF5-10ED99BF4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001" y="400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AD448B-643B-CF4A-BB21-C05F55D00E4A}"/>
              </a:ext>
            </a:extLst>
          </p:cNvPr>
          <p:cNvSpPr txBox="1"/>
          <p:nvPr/>
        </p:nvSpPr>
        <p:spPr>
          <a:xfrm>
            <a:off x="394447" y="358588"/>
            <a:ext cx="9117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この場合、妻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と長男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に対して、平成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18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日付の相続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を原因とする、持分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ずつでの共有名義の登記をします。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その後に、妻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から長男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に対する平成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日付の相続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を原因とする所有権移転登記をします。つまり、子の単独名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義にするまでには、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回の相続登記が必要であるわけです。</a:t>
            </a:r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　　　　　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に相続を原因とする所有権の移転の登記をするた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めには、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を相続人とする遺産分割協議書又は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の特別受益証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明書等を添付する必要があります。</a:t>
            </a: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25D82B-21DD-8473-6B89-EEAE85E12BDB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9AE73E7-AB19-8331-609E-3A0837044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7871" y="1074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B2B88A-A96D-F84D-9BEE-42E1722AEFEE}"/>
              </a:ext>
            </a:extLst>
          </p:cNvPr>
          <p:cNvSpPr/>
          <p:nvPr/>
        </p:nvSpPr>
        <p:spPr>
          <a:xfrm>
            <a:off x="278977" y="647233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3C9A39-E6A1-8FB8-69E6-7209F2822DD0}"/>
              </a:ext>
            </a:extLst>
          </p:cNvPr>
          <p:cNvSpPr txBox="1"/>
          <p:nvPr/>
        </p:nvSpPr>
        <p:spPr>
          <a:xfrm>
            <a:off x="350520" y="228600"/>
            <a:ext cx="93480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１．相続手続き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法定相続人が一人のみの場合には、預金の払い戻しや相続登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記手続の際に、遺産分割協議書は必要ありません。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相続人が一人なのであれば、被相続人の全ての財産をその相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続人が引き継ぐのは当然だからです。</a:t>
            </a:r>
          </a:p>
          <a:p>
            <a:pPr algn="l"/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したがって、被相続人の出生から死亡に至るまでの全ての戸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籍謄本（除籍謄本、改製原戸籍）などにより、法定相続人が一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人のみであることが明らかになれば良いことになります。</a:t>
            </a:r>
          </a:p>
          <a:p>
            <a:pPr algn="l" fontAlgn="base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相続人が一人でも、相続人が複数の場合と同じように、戸籍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調査→財産調査→各種相続手続きという流れで行います。相続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人が複数人のケースとの違いは、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遺産分割協議書が不要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という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点です。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9863C9B-2CD9-A1DC-6487-8E18196FE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710" y="285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8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3F03C6-0694-D8BF-F024-FA4F90CD8C8C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15AD0A-D52A-C784-D677-3C982B686250}"/>
              </a:ext>
            </a:extLst>
          </p:cNvPr>
          <p:cNvSpPr txBox="1"/>
          <p:nvPr/>
        </p:nvSpPr>
        <p:spPr>
          <a:xfrm>
            <a:off x="278977" y="233082"/>
            <a:ext cx="9555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その点以外に関しては、例えば銀行等金融機関には、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財産調査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と預貯金の解約手続き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が必要ですし、不動産は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相続を原因とする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名義変更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をする必要があります。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31933AB-6261-3366-F5E7-62476A2CE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0064" y="958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E27BA6-214F-5CDA-B606-45385518D000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569DBC-AD27-FA6A-51FD-44C6F0763F55}"/>
              </a:ext>
            </a:extLst>
          </p:cNvPr>
          <p:cNvSpPr txBox="1"/>
          <p:nvPr/>
        </p:nvSpPr>
        <p:spPr>
          <a:xfrm>
            <a:off x="421341" y="251011"/>
            <a:ext cx="904538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</a:t>
            </a:r>
            <a:r>
              <a:rPr lang="ja-JP" altLang="en-US" sz="28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相続人が一人の場合の相続人調査・確定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）相続人の確定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お亡くなりになった方の戸籍の出生から死亡までの戸籍に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加え、相続人の方の現在の戸籍を収集します。</a:t>
            </a:r>
            <a:endParaRPr lang="ja-JP" altLang="en-US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できれば、法定相続情報一覧図の写しというものも取得し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た方が金融機関等の手続きがスムースにできます。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 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相続人一人なので、戸籍調査は不要とも一見思えますが、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他人（例えば、銀行）からすると相続人が一人であること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を証明してくれなければ、重要な財産を渡すことはできま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せん。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一人相続人でも、相続人が複数のケースと同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様に、相続人を確定するための戸籍の収集が必要となりま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</a:p>
          <a:p>
            <a:endParaRPr kumimoji="1" lang="ja-JP" altLang="en-US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8C00B44-0569-FC5F-07CF-2E5F0869D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6278" y="316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7C3A38-71E9-9CA4-2501-508618EAC4C8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203E42-BCA3-E607-09AF-CB8ACBC1AF1D}"/>
              </a:ext>
            </a:extLst>
          </p:cNvPr>
          <p:cNvSpPr txBox="1"/>
          <p:nvPr/>
        </p:nvSpPr>
        <p:spPr>
          <a:xfrm>
            <a:off x="278977" y="188257"/>
            <a:ext cx="950151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（２）想定される相続人が１人のケース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人が１人である場合は、以下の４つのケースに分類され　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ます。いずれの場合も、相続人が１人であるということに変わ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りはありませんが、亡くなった被相続人との関係によって、集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めなければならない戸籍の範囲が異なります。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相続人が子（またはその代襲相続人）１人である場合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相続人が子（またはその</a:t>
            </a:r>
            <a:r>
              <a:rPr lang="ja-JP" altLang="en-US" sz="2400" b="0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代襲相続人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）の場合、被相続人の出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生から死亡時までのすべての戸籍等を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取得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することで、子が唯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一の相続人であることを証明します。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相続人が直系尊属（父母、祖父母）１人である場合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被相続人に子（またはその代襲相続人）がいないことを証明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するために、被相続人の出生から死亡時までのすべての戸籍等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を取得します。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75C63D9-88AF-A077-F343-A5CF3BC4D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5048" y="188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003338-F174-CD1D-A00C-BC492A9045D1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F227C2-8370-F2C1-01B7-D004E93D218D}"/>
              </a:ext>
            </a:extLst>
          </p:cNvPr>
          <p:cNvSpPr txBox="1"/>
          <p:nvPr/>
        </p:nvSpPr>
        <p:spPr>
          <a:xfrm>
            <a:off x="278977" y="259976"/>
            <a:ext cx="93480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また、直系尊属がいないこと、他の兄弟姉妹（またはその代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襲相続人）がいないことを証明するために、被相続人の父母双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方の出生から死亡時までのすべての戸籍等を取得し、唯一の相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続人であることを証明します。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相続人が兄弟姉妹１人である場合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被相続人に子（またはその代襲相続人）がいないことを証明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するために、被相続人の出生から死亡時までのすべての戸籍等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を取得します。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また、直系尊属がいないこと、他の兄弟姉妹（またはその代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襲相続人）がいないことを証明するために、被相続人の父母双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方の出生から死亡時までのすべての戸籍等を取得し、唯一の相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続人であることを証明します。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16D2BF8-803E-DDA1-1F56-EF29D7556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4771" y="2599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C55DC9-B972-7205-99DB-CD551950D7B7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D2C410-54C4-791E-16A7-821DD8796DB0}"/>
              </a:ext>
            </a:extLst>
          </p:cNvPr>
          <p:cNvSpPr txBox="1"/>
          <p:nvPr/>
        </p:nvSpPr>
        <p:spPr>
          <a:xfrm>
            <a:off x="519953" y="242047"/>
            <a:ext cx="910706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相続人が配偶者のみの場合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被相続人の出生から死亡時までのすべての戸籍等を取得し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て、子（または代襲相続人）がいないことを証明します。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また、被相続人の父母双方の出生から死亡時までのすべて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の戸籍等を取得して、直系尊属および兄弟姉妹がいないこと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を証明し、配偶者が唯一の相続人であることを証明します。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（３）相続放棄によって、相続人が一人になる場合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相続人が１人の場合というのは、初めから他に相続人がい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なかった場合に限られません。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当初は相続人が複数いたが、他の相続人がすべて相続放棄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をした場合も該当します。裁判所で相続放棄の申述が認めら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れると、相続放棄申述受理通知書が交付されます。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しかし、相続登記においては、相続放棄申述受理通知書を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添付しなければならない取り扱いとなっているので、別途、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裁判所から交付してもらう必要があります。</a:t>
            </a:r>
          </a:p>
          <a:p>
            <a:pPr algn="l"/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ja-JP" altLang="en-US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2C2DE1E-386E-B5A1-EB84-9DCFDD363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9479" y="242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B0040B-97B5-46E0-EFDD-67094D03157C}"/>
              </a:ext>
            </a:extLst>
          </p:cNvPr>
          <p:cNvSpPr txBox="1"/>
          <p:nvPr/>
        </p:nvSpPr>
        <p:spPr>
          <a:xfrm>
            <a:off x="502023" y="340659"/>
            <a:ext cx="890195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（４）相続人の排除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相続放棄は、始めから相続人でなったこととなりますが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相続人の廃除は当人のみが相続人から除かれますが代襲相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続権はあるため、相続人が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人のケースにはなりません。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相続人の廃除とは、相続人から虐待を受けたり、重大な侮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辱を受けたりしたとき、またはその他の著しい非行が相続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人にあったときに、被相続人が家庭裁判所に請求して虐待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などした相続人の地位を奪うことをいいます。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戸籍に記載されます。</a:t>
            </a:r>
            <a:endParaRPr lang="ja-JP" altLang="en-US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（５）相続欠格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被相続人を殺害したり、騙したり、脅すなどして無理や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り遺言を書かせた、など、一定の行為をした相続人は「相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続欠格」となり、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当然に相続権を失いますが、代襲相続権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があるため、相続人が</a:t>
            </a:r>
            <a:r>
              <a:rPr lang="en-US" altLang="ja-JP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人のケースに該当しません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戸籍には、記載されません。</a:t>
            </a:r>
            <a:endParaRPr lang="ja-JP" altLang="en-US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00C4AA5-66D7-4285-4BA0-CE86A5156B6B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ABCF6F7-D87D-90DA-07FA-38113B472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3295" y="1463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6298F7-61FC-CF5C-35DF-833F72F5EFEC}"/>
              </a:ext>
            </a:extLst>
          </p:cNvPr>
          <p:cNvSpPr txBox="1"/>
          <p:nvPr/>
        </p:nvSpPr>
        <p:spPr>
          <a:xfrm>
            <a:off x="174810" y="179292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（６）相続放棄・排除・欠格の違いについて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830998F-25B2-AE32-498E-331B271C7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851384"/>
              </p:ext>
            </p:extLst>
          </p:nvPr>
        </p:nvGraphicFramePr>
        <p:xfrm>
          <a:off x="582704" y="726140"/>
          <a:ext cx="8964708" cy="54552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21571">
                  <a:extLst>
                    <a:ext uri="{9D8B030D-6E8A-4147-A177-3AD203B41FA5}">
                      <a16:colId xmlns:a16="http://schemas.microsoft.com/office/drawing/2014/main" val="3858684408"/>
                    </a:ext>
                  </a:extLst>
                </a:gridCol>
                <a:gridCol w="1474156">
                  <a:extLst>
                    <a:ext uri="{9D8B030D-6E8A-4147-A177-3AD203B41FA5}">
                      <a16:colId xmlns:a16="http://schemas.microsoft.com/office/drawing/2014/main" val="1851941617"/>
                    </a:ext>
                  </a:extLst>
                </a:gridCol>
                <a:gridCol w="2856176">
                  <a:extLst>
                    <a:ext uri="{9D8B030D-6E8A-4147-A177-3AD203B41FA5}">
                      <a16:colId xmlns:a16="http://schemas.microsoft.com/office/drawing/2014/main" val="3808049273"/>
                    </a:ext>
                  </a:extLst>
                </a:gridCol>
                <a:gridCol w="3012805">
                  <a:extLst>
                    <a:ext uri="{9D8B030D-6E8A-4147-A177-3AD203B41FA5}">
                      <a16:colId xmlns:a16="http://schemas.microsoft.com/office/drawing/2014/main" val="3955839249"/>
                    </a:ext>
                  </a:extLst>
                </a:gridCol>
              </a:tblGrid>
              <a:tr h="499597">
                <a:tc>
                  <a:txBody>
                    <a:bodyPr/>
                    <a:lstStyle/>
                    <a:p>
                      <a:pPr algn="ctr" fontAlgn="base"/>
                      <a:endParaRPr lang="ja-JP" altLang="en-US" sz="2000" dirty="0">
                        <a:effectLst/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相続放棄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廃　除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欠　格</a:t>
                      </a:r>
                    </a:p>
                  </a:txBody>
                  <a:tcPr marL="109313" marR="109313" marT="72875" marB="72875" anchor="ctr"/>
                </a:tc>
                <a:extLst>
                  <a:ext uri="{0D108BD9-81ED-4DB2-BD59-A6C34878D82A}">
                    <a16:rowId xmlns:a16="http://schemas.microsoft.com/office/drawing/2014/main" val="3377587352"/>
                  </a:ext>
                </a:extLst>
              </a:tr>
              <a:tr h="499597"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代襲相続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できない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できる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できる</a:t>
                      </a:r>
                    </a:p>
                  </a:txBody>
                  <a:tcPr marL="109313" marR="109313" marT="72875" marB="72875" anchor="ctr"/>
                </a:tc>
                <a:extLst>
                  <a:ext uri="{0D108BD9-81ED-4DB2-BD59-A6C34878D82A}">
                    <a16:rowId xmlns:a16="http://schemas.microsoft.com/office/drawing/2014/main" val="2569529802"/>
                  </a:ext>
                </a:extLst>
              </a:tr>
              <a:tr h="499597"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遺贈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受け取れる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受け取れる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受け取れない</a:t>
                      </a:r>
                    </a:p>
                  </a:txBody>
                  <a:tcPr marL="109313" marR="109313" marT="72875" marB="72875" anchor="ctr"/>
                </a:tc>
                <a:extLst>
                  <a:ext uri="{0D108BD9-81ED-4DB2-BD59-A6C34878D82A}">
                    <a16:rowId xmlns:a16="http://schemas.microsoft.com/office/drawing/2014/main" val="1355152701"/>
                  </a:ext>
                </a:extLst>
              </a:tr>
              <a:tr h="635481"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戸籍に記載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記載なし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身分事項に記載される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身分事項に記載されない</a:t>
                      </a:r>
                    </a:p>
                  </a:txBody>
                  <a:tcPr marL="109313" marR="109313" marT="72875" marB="72875" anchor="ctr"/>
                </a:tc>
                <a:extLst>
                  <a:ext uri="{0D108BD9-81ED-4DB2-BD59-A6C34878D82A}">
                    <a16:rowId xmlns:a16="http://schemas.microsoft.com/office/drawing/2014/main" val="4084818693"/>
                  </a:ext>
                </a:extLst>
              </a:tr>
              <a:tr h="1532630"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相続税の基礎控除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人数に入れる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代襲相続人がいる場合の代襲相続人分は入れるが、いない場合、本人分は人数にいれない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代襲相続人がいる場合の代襲相続人分は入れるが、いない場合、本人分は人数に入れない</a:t>
                      </a:r>
                    </a:p>
                  </a:txBody>
                  <a:tcPr marL="109313" marR="109313" marT="72875" marB="72875" anchor="ctr"/>
                </a:tc>
                <a:extLst>
                  <a:ext uri="{0D108BD9-81ED-4DB2-BD59-A6C34878D82A}">
                    <a16:rowId xmlns:a16="http://schemas.microsoft.com/office/drawing/2014/main" val="4063857803"/>
                  </a:ext>
                </a:extLst>
              </a:tr>
              <a:tr h="1532630"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生命保険の非課税枠</a:t>
                      </a:r>
                      <a:b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</a:br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（相続税）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人数に入れる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代襲相続人がいる場合の代襲相続人分は入れるが、いない場合、本人分は人数に入れない</a:t>
                      </a:r>
                    </a:p>
                  </a:txBody>
                  <a:tcPr marL="109313" marR="109313" marT="72875" marB="72875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ja-JP" altLang="en-US" sz="200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代襲相続人がいる場合の代襲相続人分は入れるが、いない場合、本人分は人数に入れない</a:t>
                      </a:r>
                    </a:p>
                  </a:txBody>
                  <a:tcPr marL="109313" marR="109313" marT="72875" marB="72875" anchor="ctr"/>
                </a:tc>
                <a:extLst>
                  <a:ext uri="{0D108BD9-81ED-4DB2-BD59-A6C34878D82A}">
                    <a16:rowId xmlns:a16="http://schemas.microsoft.com/office/drawing/2014/main" val="1797292239"/>
                  </a:ext>
                </a:extLst>
              </a:tr>
            </a:tbl>
          </a:graphicData>
        </a:graphic>
      </p:graphicFrame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87D5480-135B-2092-7D6C-970F76D48217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E473B00-B808-E516-93A2-A2BCC2ECD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8248" y="1403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230</TotalTime>
  <Words>1938</Words>
  <Application>Microsoft Office PowerPoint</Application>
  <PresentationFormat>A4 210 x 297 mm</PresentationFormat>
  <Paragraphs>160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</cp:lastModifiedBy>
  <cp:revision>11</cp:revision>
  <dcterms:created xsi:type="dcterms:W3CDTF">2022-09-27T02:19:41Z</dcterms:created>
  <dcterms:modified xsi:type="dcterms:W3CDTF">2022-10-25T03:04:45Z</dcterms:modified>
</cp:coreProperties>
</file>