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8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1FAE0-E005-4A9A-BB8A-8063335493D6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E62AE-FABC-475E-9BB0-77D0E7A660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40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1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20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956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632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58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17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54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708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27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33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60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FBAC381-269D-41FB-83BE-8D4A2CB58AEC}" type="datetimeFigureOut">
              <a:rPr kumimoji="1" lang="ja-JP" altLang="en-US" smtClean="0"/>
              <a:t>2021/12/24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9214843-F578-4126-B711-494BF6E4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DEF82F-F460-407F-8409-5049FE36817D}"/>
              </a:ext>
            </a:extLst>
          </p:cNvPr>
          <p:cNvSpPr/>
          <p:nvPr/>
        </p:nvSpPr>
        <p:spPr>
          <a:xfrm>
            <a:off x="971770" y="1952196"/>
            <a:ext cx="773000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相続に関する遺産分割</a:t>
            </a:r>
            <a:endParaRPr lang="en-US" altLang="ja-JP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の方法について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F89AA69-5065-4EF9-855F-7B01156B9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61" y="2921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7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570DF4-2A03-4C1B-8348-8401EEB2D134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BDA041-D282-41AE-8C01-2B061EB7B71C}"/>
              </a:ext>
            </a:extLst>
          </p:cNvPr>
          <p:cNvSpPr txBox="1"/>
          <p:nvPr/>
        </p:nvSpPr>
        <p:spPr>
          <a:xfrm>
            <a:off x="185980" y="154983"/>
            <a:ext cx="958570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）不動産の相続名義と換価処分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換価分割の場合、被相続人の名義のまま売却することはでき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ないので、いったん相続人名義に書き換えて、売却して買主に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名義を移転しなければなりません。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この場合、相続人の名義を誰にするかが課題となります。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特定相続人名義にするか、相続人全員の名義にするかなどの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選択肢があります。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）共同相続人全員の名義にして売却する場合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相続人間で誰を代表者にするか話し合う必要がなく、税金関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係なども、登記の実態と同じであるため問題が起こりにくいメ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リットがあります。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しかし、全員が不動産の相続・売買に関わる必要があるため、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相続登記、売買契約書など相続人全員の署名・押印をしなけれ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ばならならず、特に相続人が遠方にいる場合等は手間と時間が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かかります。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5E25B2C-3C66-4641-9424-44418BCE4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9230" y="1549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54A111F-1CA6-43DC-B641-57A5376C4BE8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0E3EF-9187-4366-8D95-2E33CAACC2A2}"/>
              </a:ext>
            </a:extLst>
          </p:cNvPr>
          <p:cNvSpPr txBox="1"/>
          <p:nvPr/>
        </p:nvSpPr>
        <p:spPr>
          <a:xfrm>
            <a:off x="178231" y="154983"/>
            <a:ext cx="96321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共同相続人全員の名義にして売却する場合の遺産分割協議書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１．相続人　山田花子及び山田太郎は、換価分割を行うため、以下の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不動産を２分の１の割合で共有取得する。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所　　在：愛媛県今治市〇〇町〇〇丁目〇〇番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地　　目：宅地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地　　積：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156.25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所　　在：愛媛県今治市〇〇町〇〇丁目〇〇番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家屋番号：〇〇番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種　　類：居宅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構　　造：木造瓦葺平屋建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床面積：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86.25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２．相続人　山田花子及び山田太郎は共同して前条の不動産を売却し、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その売却代金から全ての費用を控除した残金を、それぞれの共有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持分に従って取得する。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22F2BEE-FF6F-4ED3-9C99-C743A2860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1813" y="3483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657D8B1-A475-477B-B4C9-9FF619D9FF38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6D2753-FED3-4E2F-89C5-ED73011FF6E8}"/>
              </a:ext>
            </a:extLst>
          </p:cNvPr>
          <p:cNvSpPr txBox="1"/>
          <p:nvPr/>
        </p:nvSpPr>
        <p:spPr>
          <a:xfrm>
            <a:off x="175260" y="152400"/>
            <a:ext cx="96316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）代表者名義に代えて売却する場合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代表者が一人で相続や売却手続きを進められるので、相続人が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たくさんいる場合や遠方の相続人がいる場合スムーズに進めるこ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相続登記、売買契約書なども一人が署名・押印すれば手続きが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完了します。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この場合、全員の合意で代表者を決める必要があること及び代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表が受け取った売却代金や固定資産税の支払いなど事前に取り決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めが必要であることなど、代表者との信頼関係が必要となってき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また、不動産の売却が決まらず、長期にわたって放置した後、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売却すると「贈与税」がかかることなどの課題もあります。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事前に、司法書士、税理士、不動産業者などの専門家に相談し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ておくことが大切となります。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5B7D834-DAB0-452B-A39E-A7B998E5D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9420" y="117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545A60-DBE8-4FA7-A4BD-7D660D79723C}"/>
              </a:ext>
            </a:extLst>
          </p:cNvPr>
          <p:cNvSpPr txBox="1"/>
          <p:nvPr/>
        </p:nvSpPr>
        <p:spPr>
          <a:xfrm>
            <a:off x="60960" y="57835"/>
            <a:ext cx="972312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代表者の名義にして売却する場合の遺産分割協議書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１．相続人　山田花子は、換価分割を目的として以下の不動産を取得する。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所　　在：愛媛県今治市〇〇町〇〇丁目〇〇番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地　　目：宅地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地　　積：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156.25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所　　在：愛媛県今治市〇〇町〇〇丁目〇〇番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家屋番号：〇〇番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種　　類：居宅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構　　造：木造瓦葺平屋建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床面積：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86.25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２．相続人　山田花子は共同して前条の不動産を速やかに売却し、その売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却代金から全ての費用を控除した残金を、以下の割合で分配する。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・相続人　山田花子及び山田太郎は、それぞれ２分の１の割合とする。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9A2F037-E0E8-46AB-96F6-1C41D197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1949" y="57835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F044CAC-2926-4D19-BACE-AB009EEC1ABF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14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CE49A4-A922-4F10-8CBA-C68E9B742A4B}"/>
              </a:ext>
            </a:extLst>
          </p:cNvPr>
          <p:cNvSpPr txBox="1"/>
          <p:nvPr/>
        </p:nvSpPr>
        <p:spPr>
          <a:xfrm>
            <a:off x="160020" y="205740"/>
            <a:ext cx="968502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参考：換価分割と譲渡所得税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換価分割で、不動産を売却した場合、譲渡所得がかかる場合があ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譲渡所得税＝課税譲渡所得金額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税率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＊税率　・所有期間が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年以内：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39.63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　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・所有期間が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年以上：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20.315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＊課税譲渡所得金額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＝譲渡価格①－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取得費②＋譲渡費用➂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)-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特別控除額④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譲渡価格：売却代金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取得価格：購入代金から減価償却費相当を差し引いた額。相続税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の申告期限から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年以内に売却した場合であれば、納　　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付済み相続税のうち、売却資産に対応する金額を取得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費に加算できます。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③　譲渡費用：仲介手数料、測量費、立退料、建物解体費など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④　特別控除：親が亡くなって実家を相続したが空き家のままの場合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「空き家の譲渡所得の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3,000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万円特別控除」の適用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＊詳しくは税務署または税理士の先生に相談してください。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B71EE2C-C8FB-44A7-80A6-8B6EB7B09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8848" y="182408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69A7044-AEC3-46E3-8C88-025FD237A5BF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97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FADDBF-C1E1-4233-A3DB-5692F6383D4F}"/>
              </a:ext>
            </a:extLst>
          </p:cNvPr>
          <p:cNvSpPr txBox="1"/>
          <p:nvPr/>
        </p:nvSpPr>
        <p:spPr>
          <a:xfrm>
            <a:off x="92469" y="68580"/>
            <a:ext cx="977646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５．共有分割について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共有は、不動産を「分けない方法」です。相続人たちが話し合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いをしてもどうしても不動産の分け方について決められない場合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や、そもそも話し合いができない場合などに「とりあえずそのま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まにする」のが共有です。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相続した不動産を共有する場合、法定相続人が法定相続割合に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応じた「共有持分」を取得してそのまま全員で共有状態にします。</a:t>
            </a:r>
          </a:p>
          <a:p>
            <a:pPr algn="l"/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）共有持分の基本規定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共有者が共有持分不動産に対して持っている持分の割合は、当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事者間に別段の合意のない限り平等と推定されています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民法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250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そして共有者は共有持分不動産に対する自分の持分割合に応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じた使用ができ（民法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249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また共有持分不動産の保存行為は共有者各自が単独で行うこ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とができます。（民法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252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458B562-39B5-4AA4-B826-2DC4CE8C6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2613" y="68580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9B730F9-9CB3-47D5-A5EB-77296CCD6C81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3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9B1872-3E5D-4FAA-8F86-E8047949726F}"/>
              </a:ext>
            </a:extLst>
          </p:cNvPr>
          <p:cNvSpPr txBox="1"/>
          <p:nvPr/>
        </p:nvSpPr>
        <p:spPr>
          <a:xfrm>
            <a:off x="234777" y="181905"/>
            <a:ext cx="960943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しかし、保存行為以外の管理行為は、各共有者の持分の価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格に従って共有者の過半数で決めなければなりません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民法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252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さらに、共有持分不動産に変更を加える行為は、共有者全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体の同意が必要となります。（民法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251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）留意点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「賃貸に出して活用したい」、「リフォームしたい」など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と考えても他の共有持分権者の同意がないと自由に活用が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難しいので放置状態になりやすいこと。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固定資産税だけがかかるので売却したいと思っても売却に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は「共有持分権者全員の合意」が必要で、売却も困難な場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合があること。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共有持分権者が死亡して再度の相続が発生したときにはさ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らに共有持分が細分化されて「誰が権利者かわからない状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態」になるケースがあること。</a:t>
            </a:r>
          </a:p>
          <a:p>
            <a:pPr algn="l"/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AF798F9-A208-452E-8F34-BC8B1B6A9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8389" y="921773"/>
            <a:ext cx="487363" cy="48736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67F08EE-7108-4AB4-8CC3-60AA94708388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6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707009-24E7-458D-89BA-7C216861FD63}"/>
              </a:ext>
            </a:extLst>
          </p:cNvPr>
          <p:cNvSpPr txBox="1"/>
          <p:nvPr/>
        </p:nvSpPr>
        <p:spPr>
          <a:xfrm>
            <a:off x="227308" y="154983"/>
            <a:ext cx="9469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　共有分割は、前述したとおり様々な課題があるため、相続人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たちが話し合いをしてもどうしても不動産の分け方について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決められない場合などを除き、お勧めできません。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2B7D03-F753-450A-BB1B-7873E38269DB}"/>
              </a:ext>
            </a:extLst>
          </p:cNvPr>
          <p:cNvSpPr txBox="1"/>
          <p:nvPr/>
        </p:nvSpPr>
        <p:spPr>
          <a:xfrm>
            <a:off x="286719" y="1441342"/>
            <a:ext cx="93377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共有分割の方法による遺産分割協議書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１．次の不動産は山田花子が持分２分の１、山田太郎が持分２分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の１の割合をもって相続する。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所　　在：愛媛県今治市〇〇町〇〇丁目〇〇番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地　　目：宅地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地　　積：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156.25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所　　在：愛媛県今治市〇〇町〇〇丁目〇〇番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家屋番号：〇〇番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種　　類：居宅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構　　造：木造瓦葺平屋建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床面積：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86.25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685E846-1010-4A1A-BF61-41D721397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2274" y="1328190"/>
            <a:ext cx="487363" cy="48736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67FEB16-4852-4008-A1E0-877E39C2A9B7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34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DF727F-A907-4E3E-BB4A-546705C7BA49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B2F1FF-8E0B-451B-952F-32D346CFE6BC}"/>
              </a:ext>
            </a:extLst>
          </p:cNvPr>
          <p:cNvSpPr txBox="1"/>
          <p:nvPr/>
        </p:nvSpPr>
        <p:spPr>
          <a:xfrm>
            <a:off x="178231" y="178231"/>
            <a:ext cx="95237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１．相続の開始と遺産分割について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被相続人が亡くなった日から相続が開始され、被相続人の遺産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を誰が何をどれだけ相続するかを決めます。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この場合、遺言による遺産分割と、遺産分割協議による相続が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今回は、遺産分割協議による分割方法について解説します。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遺産分協議では、相続人たちが話し合って遺産の具体的な分け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方を決めなければなりません。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遺産分割には、現物分割、代償分割、換価分割及び共有の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方法があります。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51469B4-1FFF-4591-8301-29EA05EF0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1603" y="178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5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F2810A0-36F1-49A9-9C15-94A03DA81ED4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1A2376-CEFE-450D-B524-C514C5755704}"/>
              </a:ext>
            </a:extLst>
          </p:cNvPr>
          <p:cNvSpPr txBox="1"/>
          <p:nvPr/>
        </p:nvSpPr>
        <p:spPr>
          <a:xfrm>
            <a:off x="201478" y="147234"/>
            <a:ext cx="97045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２．現物分割について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現物分割とは、個々の相続財産を誰が取得するのか決める方法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例えば、親の住んでいた今治の土地・建物は、同居していた長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男が相続し、預貯金は次男、有価証券は長女が相続するといった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個々の遺産を分ける方法です。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つまり、遺産その物を現物で分ける方法です。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現物分割は分かりやすく手続きが簡単で、遺産をそのまま残せ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るといったメリットがありますが、法定相続分通りに分けること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が困難であるというデメリットがあります。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この現物分割で相続していく場合、各相続人の相続分を公平に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分けるのは困難なため、他の方法とあわせて分割することもでき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BD65145-E3E8-4D63-827D-20C011E30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4606" y="1821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2169AAC-1ECB-4C73-975A-E7ABBDA5BAC3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4B1AE1-BF4A-4FA2-B7B3-3BF4A2732ABF}"/>
              </a:ext>
            </a:extLst>
          </p:cNvPr>
          <p:cNvSpPr txBox="1"/>
          <p:nvPr/>
        </p:nvSpPr>
        <p:spPr>
          <a:xfrm>
            <a:off x="116237" y="77493"/>
            <a:ext cx="970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現物分割の方法による遺産分割協議書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CC2F91-B980-4DBD-83F7-9B03923F197F}"/>
              </a:ext>
            </a:extLst>
          </p:cNvPr>
          <p:cNvSpPr txBox="1"/>
          <p:nvPr/>
        </p:nvSpPr>
        <p:spPr>
          <a:xfrm>
            <a:off x="573445" y="503698"/>
            <a:ext cx="83690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１．相続人　山田太郎は、以下の不動産を相続する。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所　　在：愛媛県今治市〇〇町〇〇丁目〇〇番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地　　目：宅地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地　　積：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156.25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所　　在：愛媛県今治市〇〇町〇〇丁目〇〇番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家屋番号：〇〇番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種　　類：居宅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構　　造：木造瓦葺平屋建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床面積：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86.25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２．相続人　次男の山田二郎は、以下の預貯金を相続する。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〇〇銀行〇〇支店　定期預金　口座番号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123456</a:t>
            </a:r>
          </a:p>
          <a:p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３．相続人　藤澤花子は、以下の株式を相続する。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zh-CN" altLang="en-US" sz="2200" b="0" i="0" dirty="0">
                <a:solidFill>
                  <a:srgbClr val="11111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○○株式会社　　普通株式　</a:t>
            </a:r>
            <a:r>
              <a:rPr lang="en-US" altLang="zh-CN" sz="2200" b="0" i="0" dirty="0">
                <a:solidFill>
                  <a:srgbClr val="11111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</a:t>
            </a:r>
            <a:r>
              <a:rPr lang="zh-CN" altLang="en-US" sz="2200" b="0" i="0" dirty="0">
                <a:solidFill>
                  <a:srgbClr val="11111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EEE20E7-9E00-4CB5-A000-1F16C2F5E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4145" y="86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C33385F-3C27-4F8E-B716-6C224FC462FC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040126-2821-48EE-B735-87B6CD7B478D}"/>
              </a:ext>
            </a:extLst>
          </p:cNvPr>
          <p:cNvSpPr txBox="1"/>
          <p:nvPr/>
        </p:nvSpPr>
        <p:spPr>
          <a:xfrm>
            <a:off x="147234" y="139485"/>
            <a:ext cx="957795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３．代償分割について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特定の相続人が、特定の財産（不動産など）を相続する代わり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に、他の相続人に金銭などを渡す方法が代償分割となります。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例えば長男が親の会社の資産（株式等）や店舗（土地・建物）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を相続し、その代わりに長男が二男に代償金（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万円）を支払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うことを約する方法です。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会社を法定相続通りに分割してしまうと、会社経営が困難とな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ります。せっかく親から引き継いだ会社を継続して、承継するた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めには有効な方法です。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留意事項としては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代償金を支払う相続人に負担がかかること。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代償金の金額の決めること。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代償金が贈与にならないよう遺産分割協議書に代償金であ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ることを明記すること。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7EB0D30-02AB-4C27-B957-EF0272E07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0844" y="139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4B4E36E-4208-4167-8E8C-3938D6506AC6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EDDF2D-6B0F-4FC4-8D36-2A36E0F33B06}"/>
              </a:ext>
            </a:extLst>
          </p:cNvPr>
          <p:cNvSpPr txBox="1"/>
          <p:nvPr/>
        </p:nvSpPr>
        <p:spPr>
          <a:xfrm>
            <a:off x="204058" y="325465"/>
            <a:ext cx="949270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）代償分割方法を活用する場合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代償分割の活用ができる条件は次のとおりです。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遺産を分割することが適当でないこと。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会社の承継、農地の相続、相続建物に他の相続人が居住し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ている等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相続人同士で遺産評価を同意していること。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会社の経営権、不動産評価等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相続人同士で代償金の支払いについて合意ができているこ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代償金の額、支払時期等についての合意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資産を相続する相続人に支払能力があること。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代償額、支払時期等が可能なこと。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F8EC3BC-8837-4597-BA69-BBFAFAE3D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2220" y="306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9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5EAA18-CC8E-4F19-9C02-83B465E7319D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CEB317-A1CA-463E-BE1B-B54C8B2755C9}"/>
              </a:ext>
            </a:extLst>
          </p:cNvPr>
          <p:cNvSpPr txBox="1"/>
          <p:nvPr/>
        </p:nvSpPr>
        <p:spPr>
          <a:xfrm>
            <a:off x="278977" y="147234"/>
            <a:ext cx="9348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代償分割の方法による遺産分割協議書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802BF7-8397-46AB-B109-E6AF2212B8C0}"/>
              </a:ext>
            </a:extLst>
          </p:cNvPr>
          <p:cNvSpPr txBox="1"/>
          <p:nvPr/>
        </p:nvSpPr>
        <p:spPr>
          <a:xfrm>
            <a:off x="371960" y="768680"/>
            <a:ext cx="895027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１．相続人　山田太郎は、以下の不動産を相続する。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所　　在：愛媛県今治市〇〇町〇〇丁目〇〇番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地　　目：宅地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地　　積：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156.25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所　　在：愛媛県今治市〇〇町〇〇丁目〇〇番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家屋番号：〇〇番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種　　類：居宅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構　　造：木造瓦葺平屋建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床面積：</a:t>
            </a:r>
            <a:r>
              <a:rPr kumimoji="1" lang="en-US" altLang="ja-JP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86.25</a:t>
            </a:r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㎡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２．相続人　山田太郎は、第１条に記載した不動産の代償として、相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続人　山田二郎に金４，０００万円を令和３年１１月３０日まで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に支払うものとする。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ADFD78C-8AE3-4C55-9AE3-FC86B65BB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6105" y="201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2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556865-F428-4810-9C62-F123E6F223F3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6A2D34-F025-4BED-87FA-52F0737176DF}"/>
              </a:ext>
            </a:extLst>
          </p:cNvPr>
          <p:cNvSpPr txBox="1"/>
          <p:nvPr/>
        </p:nvSpPr>
        <p:spPr>
          <a:xfrm>
            <a:off x="93000" y="85243"/>
            <a:ext cx="978717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）代償分割による相続税について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代償金について、基本的な相続税の計算方法は以下のとおりです。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長男が相続し次男に代償金を支払う事例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被相続人：父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相続人：長男、二男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相続税評価額：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＊代償金を評価額通りに適用した場合（法定相続による場合）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・課税価格　長男：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万円－代償金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二男：代償金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・課税遺産総額：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3,800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万円（長男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1,900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万円、二男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1,900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万円－基礎控除額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4,200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・相続税額　長男：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235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万円＝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1,900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×15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-50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　　　　　　　　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二男：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235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万円＝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1,900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×15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-50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＊詳しくは税理士の先生にご相談ください。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代償金を通達により評価した場合等節税につながる場合があり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49935D2-51CC-475E-B74B-5997FB6A5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11" y="85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55A3A03-1928-4388-8FED-8E378AEA3804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79E368-34CF-405F-A12B-4990ED52AAAE}"/>
              </a:ext>
            </a:extLst>
          </p:cNvPr>
          <p:cNvSpPr txBox="1"/>
          <p:nvPr/>
        </p:nvSpPr>
        <p:spPr>
          <a:xfrm>
            <a:off x="123986" y="162734"/>
            <a:ext cx="968644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４．換価分割について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換価分割とは、不動産などの相続財産を売却して、お金に代え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た後、その金銭を分ける方法です。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例えば、不動産を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万円で売却し、相続人の配偶者と長男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に公平に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1,500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万円ずつ分ける方法です。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換価分割の場合、不動産を売却してしまうので、相続人間で評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価でもめることがありません。但し、不動産価格が低下している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地方などは、買い手が見つからなかったり、売却を急ぐと安値で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しか売れないケースがあり、家屋の取り壊し等諸経費や引くとほ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とんど残らないケースがあります。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遺産を法定相続分のとおりに分けることができますが、処分費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用や譲渡所得税などを考慮する必要があります。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B316E8A-3746-4B13-9E27-03889C2D4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1616" y="162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499</TotalTime>
  <Words>3083</Words>
  <Application>Microsoft Office PowerPoint</Application>
  <PresentationFormat>A4 210 x 297 mm</PresentationFormat>
  <Paragraphs>274</Paragraphs>
  <Slides>17</Slides>
  <Notes>0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2" baseType="lpstr">
      <vt:lpstr>UD デジタル 教科書体 N-R</vt:lpstr>
      <vt:lpstr>游ゴシック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13</cp:revision>
  <dcterms:created xsi:type="dcterms:W3CDTF">2021-12-02T01:12:21Z</dcterms:created>
  <dcterms:modified xsi:type="dcterms:W3CDTF">2021-12-24T02:55:51Z</dcterms:modified>
</cp:coreProperties>
</file>