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89" autoAdjust="0"/>
    <p:restoredTop sz="94660"/>
  </p:normalViewPr>
  <p:slideViewPr>
    <p:cSldViewPr snapToGrid="0">
      <p:cViewPr varScale="1">
        <p:scale>
          <a:sx n="94" d="100"/>
          <a:sy n="9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1" y="4455621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80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50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412302"/>
            <a:ext cx="2135981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412302"/>
            <a:ext cx="6284119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1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92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62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1845734"/>
            <a:ext cx="401193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5"/>
            <a:ext cx="401193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51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4"/>
            <a:ext cx="401193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39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5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38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2912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2557" y="0"/>
            <a:ext cx="52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94359"/>
            <a:ext cx="2600325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488" y="731520"/>
            <a:ext cx="5274945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5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229" y="6459787"/>
            <a:ext cx="2127540" cy="365125"/>
          </a:xfrm>
        </p:spPr>
        <p:txBody>
          <a:bodyPr/>
          <a:lstStyle>
            <a:lvl1pPr algn="l">
              <a:defRPr/>
            </a:lvl1pPr>
          </a:lstStyle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7" y="6459787"/>
            <a:ext cx="3776663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99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90342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074920"/>
            <a:ext cx="8217337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905988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40" y="5907024"/>
            <a:ext cx="822198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6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906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906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39" y="1845734"/>
            <a:ext cx="817245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542" y="6459787"/>
            <a:ext cx="2008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026" y="6459787"/>
            <a:ext cx="3918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4123" y="6459787"/>
            <a:ext cx="106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969745" y="1737845"/>
            <a:ext cx="809815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79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sugaoffice.jp/img/file168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al-ab.moj.go.jp/houmu.home-t/top/portal_initDisplay.action" TargetMode="External"/><Relationship Id="rId2" Type="http://schemas.openxmlformats.org/officeDocument/2006/relationships/hyperlink" Target="http://www.moj.go.jp/content/001321933.pdf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al-ab.moj.go.jp/houmu.home-t/top/portal_initDisplay.action" TargetMode="External"/><Relationship Id="rId2" Type="http://schemas.openxmlformats.org/officeDocument/2006/relationships/hyperlink" Target="http://www.moj.go.jp/content/001321933.pdf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al-ab.moj.go.jp/houmu.home-t/top/portal_initDisplay.action" TargetMode="External"/><Relationship Id="rId2" Type="http://schemas.openxmlformats.org/officeDocument/2006/relationships/hyperlink" Target="http://www.moj.go.jp/content/001321933.pdf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j.go.jp/content/001321933.pdf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j.go.jp/content/001321933.pdf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j.go.jp/content/001321933.pdf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j.go.jp/content/001321933.pdf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al-ab.moj.go.jp/houmu.home-t/top/portal_initDisplay.action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988A0F5-A473-4492-A4BF-0C2005B27498}"/>
              </a:ext>
            </a:extLst>
          </p:cNvPr>
          <p:cNvSpPr/>
          <p:nvPr/>
        </p:nvSpPr>
        <p:spPr>
          <a:xfrm>
            <a:off x="611103" y="890841"/>
            <a:ext cx="868378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自筆証書遺言保管申請の</a:t>
            </a:r>
            <a:endParaRPr lang="en-US" altLang="ja-JP" sz="6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ctr"/>
            <a:r>
              <a:rPr lang="ja-JP" altLang="en-U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手続きについて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B777C4C-4BA2-4B98-995F-D33CF9C070F5}"/>
              </a:ext>
            </a:extLst>
          </p:cNvPr>
          <p:cNvSpPr/>
          <p:nvPr/>
        </p:nvSpPr>
        <p:spPr>
          <a:xfrm>
            <a:off x="278977" y="6479962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A222FC-5826-48C6-9A2D-C818AC653598}"/>
              </a:ext>
            </a:extLst>
          </p:cNvPr>
          <p:cNvSpPr txBox="1"/>
          <p:nvPr/>
        </p:nvSpPr>
        <p:spPr>
          <a:xfrm>
            <a:off x="611105" y="5820274"/>
            <a:ext cx="8891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法務省ＨＰ：「自筆証書遺言保管制度」参照　</a:t>
            </a:r>
            <a:r>
              <a:rPr kumimoji="1" lang="en-US" altLang="ja-JP" sz="1800" b="1" u="sng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http://www.moj.go.jp/MINJI/01.html</a:t>
            </a:r>
            <a:endParaRPr kumimoji="1" lang="en-US" altLang="ja-JP" u="sng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7B935AD-6E6A-4E66-8318-FCB1BA28DDA3}"/>
              </a:ext>
            </a:extLst>
          </p:cNvPr>
          <p:cNvSpPr/>
          <p:nvPr/>
        </p:nvSpPr>
        <p:spPr>
          <a:xfrm>
            <a:off x="206159" y="3429000"/>
            <a:ext cx="949367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kumimoji="1" lang="ja-JP" alt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＊基礎知識にいては、民法改正編「法務局における自筆証　</a:t>
            </a:r>
            <a:endParaRPr kumimoji="1" lang="en-US" altLang="ja-JP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2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書遺言の保管制度の創設」を参照願います。</a:t>
            </a:r>
            <a:endParaRPr lang="ja-JP" altLang="en-US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22A688-798F-4331-BC20-F8B16D0A187C}"/>
              </a:ext>
            </a:extLst>
          </p:cNvPr>
          <p:cNvSpPr txBox="1"/>
          <p:nvPr/>
        </p:nvSpPr>
        <p:spPr>
          <a:xfrm>
            <a:off x="2555422" y="4383107"/>
            <a:ext cx="6547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PowerPoint </a:t>
            </a:r>
            <a:r>
              <a:rPr lang="ja-JP" alt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プレゼンテーション </a:t>
            </a:r>
            <a:r>
              <a:rPr lang="en-US" altLang="ja-JP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(tsugaoffice.jp)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kumimoji="1" lang="ja-JP" altLang="en-US" dirty="0"/>
              <a:t>　　　　　　　　　　　　↑</a:t>
            </a:r>
            <a:endParaRPr kumimoji="1" lang="en-US" altLang="ja-JP" dirty="0"/>
          </a:p>
          <a:p>
            <a:r>
              <a:rPr kumimoji="1" lang="ja-JP" altLang="en-US" dirty="0"/>
              <a:t>コントロールキーを押しながら上記をクリック</a:t>
            </a:r>
          </a:p>
        </p:txBody>
      </p:sp>
    </p:spTree>
    <p:extLst>
      <p:ext uri="{BB962C8B-B14F-4D97-AF65-F5344CB8AC3E}">
        <p14:creationId xmlns:p14="http://schemas.microsoft.com/office/powerpoint/2010/main" val="2154845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7CA1F2B-C5E6-49E3-B9FF-E6326CFDC2C5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EF6CE4-24F0-40FB-8B24-54DEDA18A6AF}"/>
              </a:ext>
            </a:extLst>
          </p:cNvPr>
          <p:cNvSpPr txBox="1"/>
          <p:nvPr/>
        </p:nvSpPr>
        <p:spPr>
          <a:xfrm>
            <a:off x="278977" y="159796"/>
            <a:ext cx="953972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）遺言書の閲覧（モニター／原本）請求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遺言者は，預けている遺言書の内容を確認したいときは，遺　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言書保管所</a:t>
            </a:r>
            <a:r>
              <a:rPr lang="en-US" altLang="ja-JP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(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法務局</a:t>
            </a:r>
            <a:r>
              <a:rPr lang="en-US" altLang="ja-JP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に対して，自身の遺言書の閲覧の請求をす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ることができます。</a:t>
            </a: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遺言者の生前に遺言書の閲覧の請求ができるのは，その遺言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書を作成した遺言者本人のみです。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遺言者本人以外の方は閲覧することができません。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＊原本の閲覧は、原本を保管している法務局でないと閲覧で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きません。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＊閲覧請求書は、法務省ＨＰ、または法務局窓口で入手でき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ます</a:t>
            </a:r>
            <a:r>
              <a:rPr lang="ja-JP" altLang="en-US" sz="20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。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001321933.pdf (moj.go.jp)</a:t>
            </a:r>
            <a:endParaRPr lang="en-US" altLang="ja-JP" sz="20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＊閲覧請求は予約が必要です。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0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【</a:t>
            </a:r>
            <a:r>
              <a:rPr lang="ja-JP" altLang="en-US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法務局手続案内予約サービス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】</a:t>
            </a:r>
            <a:r>
              <a:rPr lang="ja-JP" altLang="en-US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ポータル：ポータル 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(moj.go.jp)</a:t>
            </a:r>
            <a:endParaRPr kumimoji="1" lang="en-US" altLang="ja-JP" sz="2000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＊閲覧請求時に必要な書類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閲覧請求書、身分証明書（運転免許書等）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＊手数料：モニター</a:t>
            </a:r>
            <a:r>
              <a:rPr lang="en-US" altLang="ja-JP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1,400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円／原本</a:t>
            </a:r>
            <a:r>
              <a:rPr lang="en-US" altLang="ja-JP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1,700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円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023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120060B-50F2-45D0-B761-DA328A783793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4ABBC14-E7F9-45E7-BD86-F73DAE98A9C8}"/>
              </a:ext>
            </a:extLst>
          </p:cNvPr>
          <p:cNvSpPr txBox="1"/>
          <p:nvPr/>
        </p:nvSpPr>
        <p:spPr>
          <a:xfrm>
            <a:off x="69541" y="96901"/>
            <a:ext cx="976691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（３）遺言書の保管の申請を撤回する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遺言書保管所に自身の遺言書を預けている遺言者は，預けてい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る遺言書の保管をとりやめたい場合，遺言書保管所に対して，遺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言書の保管の申請の撤回を行い，自身の遺言書の返還を受けるこ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とができます。</a:t>
            </a:r>
          </a:p>
          <a:p>
            <a:pPr algn="l"/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預けている遺言書の内容を変更したい場合なども，一度撤回の　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上，その遺言書の内容を変更して再度保管の申請をすることをお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すすめしています。なお，保管の申請の撤回は，遺言の効力とは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関係がありません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遺言書の保管の申請の撤回ができるのは，その遺言書を作成し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た遺言者本人のみです。手数料はかかりません。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撤回を行うことができる遺言書保管所は，遺言書の原本が保管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されている遺言書保管所のみです。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＊撤回書の様式は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HP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に記載しています。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en-US" altLang="ja-JP" sz="24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001321933.pdf (moj.go.jp)</a:t>
            </a:r>
            <a:endParaRPr lang="en-US" altLang="ja-JP" sz="2400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solidFill>
                  <a:srgbClr val="0070C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＊予約が必要です。</a:t>
            </a:r>
            <a:r>
              <a:rPr lang="en-US" altLang="ja-JP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【</a:t>
            </a:r>
            <a:r>
              <a:rPr lang="ja-JP" altLang="en-US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法務局手続案内予約サービス</a:t>
            </a:r>
            <a:r>
              <a:rPr lang="en-US" altLang="ja-JP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】</a:t>
            </a:r>
            <a:r>
              <a:rPr lang="ja-JP" altLang="en-US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ポータル：ポータル </a:t>
            </a:r>
            <a:r>
              <a:rPr lang="en-US" altLang="ja-JP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(moj.go.jp)</a:t>
            </a:r>
            <a:endParaRPr kumimoji="1" lang="en-US" altLang="ja-JP" sz="1600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＊必要書類：撤回書／身分証明書（運転免許種等）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ja-JP" altLang="en-US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endParaRPr lang="ja-JP" altLang="en-US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7287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AB308C-D1FB-42F9-9C4D-732E50C4912E}"/>
              </a:ext>
            </a:extLst>
          </p:cNvPr>
          <p:cNvSpPr txBox="1"/>
          <p:nvPr/>
        </p:nvSpPr>
        <p:spPr>
          <a:xfrm>
            <a:off x="142043" y="142043"/>
            <a:ext cx="965890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4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）変更の届出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遺言者は，以下について変更が生じた場合は速やかに遺言書保　　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管所に届け出なければなりません。手数料は不要。</a:t>
            </a:r>
          </a:p>
          <a:p>
            <a:pPr lvl="1"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遺言者自身の氏名，出生の年月日，住所，本籍（又は国籍）及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lvl="1"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び筆頭者</a:t>
            </a:r>
          </a:p>
          <a:p>
            <a:pPr lvl="1" algn="l"/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・遺言書に記載した受遺者等・遺言執行者等の氏名又は名称及び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lvl="1"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住所等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＊死亡時通知を希望された遺言者の方は、その通知対象者として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指定した方についても、変更が生じた場合は必ず届け出てくだ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さい。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変更の届出は，全国どこの遺言書保管所でも手続可能です。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＊届出書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の様式は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HP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に記載しています。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en-US" altLang="ja-JP" sz="24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001321933.pdf (moj.go.jp)</a:t>
            </a:r>
            <a:endParaRPr lang="en-US" altLang="ja-JP" sz="2400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solidFill>
                  <a:srgbClr val="0070C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＊予約が必要です。</a:t>
            </a:r>
            <a:r>
              <a:rPr lang="en-US" altLang="ja-JP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【</a:t>
            </a:r>
            <a:r>
              <a:rPr lang="ja-JP" altLang="en-US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法務局手続案内予約サービス</a:t>
            </a:r>
            <a:r>
              <a:rPr lang="en-US" altLang="ja-JP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】</a:t>
            </a:r>
            <a:r>
              <a:rPr lang="ja-JP" altLang="en-US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ポータル：ポータル </a:t>
            </a:r>
            <a:r>
              <a:rPr lang="en-US" altLang="ja-JP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(moj.go.jp)</a:t>
            </a:r>
            <a:endParaRPr kumimoji="1" lang="en-US" altLang="ja-JP" sz="1600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＊必要書類：変更が生じた事項を証する書面（住民票の写し、戸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籍謄本等）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＊身分証明書（運転免許種等）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558BC06-A2E4-474C-A378-C4B6B5F9554C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7399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5803D4-8211-41ED-A150-411ABF085B57}"/>
              </a:ext>
            </a:extLst>
          </p:cNvPr>
          <p:cNvSpPr txBox="1"/>
          <p:nvPr/>
        </p:nvSpPr>
        <p:spPr>
          <a:xfrm>
            <a:off x="195309" y="150920"/>
            <a:ext cx="96056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４．相続人等の手続（相続開始後）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この制度で、相続人等の方ができることは以下のとおりです。</a:t>
            </a:r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95CCAF7E-4E6C-48C5-8542-2743DF727D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074520"/>
              </p:ext>
            </p:extLst>
          </p:nvPr>
        </p:nvGraphicFramePr>
        <p:xfrm>
          <a:off x="621438" y="1748901"/>
          <a:ext cx="9064100" cy="4030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616">
                  <a:extLst>
                    <a:ext uri="{9D8B030D-6E8A-4147-A177-3AD203B41FA5}">
                      <a16:colId xmlns:a16="http://schemas.microsoft.com/office/drawing/2014/main" val="3379053609"/>
                    </a:ext>
                  </a:extLst>
                </a:gridCol>
                <a:gridCol w="2553289">
                  <a:extLst>
                    <a:ext uri="{9D8B030D-6E8A-4147-A177-3AD203B41FA5}">
                      <a16:colId xmlns:a16="http://schemas.microsoft.com/office/drawing/2014/main" val="564380461"/>
                    </a:ext>
                  </a:extLst>
                </a:gridCol>
                <a:gridCol w="6120195">
                  <a:extLst>
                    <a:ext uri="{9D8B030D-6E8A-4147-A177-3AD203B41FA5}">
                      <a16:colId xmlns:a16="http://schemas.microsoft.com/office/drawing/2014/main" val="3999221030"/>
                    </a:ext>
                  </a:extLst>
                </a:gridCol>
              </a:tblGrid>
              <a:tr h="17390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遺言書保管事実証明書の交付請求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2400" b="0" i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ご家族・お知り合い等が作成した遺言書で，自分を相続人や受遺者等・遺言執行者等とする遺言書が遺言書保管所（法務局）へ預けられているかどうかを確認すること</a:t>
                      </a:r>
                      <a:endParaRPr kumimoji="1" lang="ja-JP" altLang="en-US" sz="2200" b="1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2634126"/>
                  </a:ext>
                </a:extLst>
              </a:tr>
              <a:tr h="11457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遺言書情報証明書の交付請求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200" b="0" i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相続人等の方に関係する遺言書の内容の証明書を取得すること</a:t>
                      </a:r>
                      <a:endParaRPr kumimoji="1" lang="ja-JP" altLang="en-US" sz="2200" b="1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739823"/>
                  </a:ext>
                </a:extLst>
              </a:tr>
              <a:tr h="11457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遺言書の閲覧の請求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200" b="0" i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相続人等の方に関係する遺言書を見ること</a:t>
                      </a:r>
                      <a:endParaRPr kumimoji="1" lang="ja-JP" altLang="en-US" sz="2200" b="1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9738056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F440B7E-819A-464F-BC9E-771AF87F9653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0078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D722B8-79F2-4962-BA60-103EF612C011}"/>
              </a:ext>
            </a:extLst>
          </p:cNvPr>
          <p:cNvSpPr txBox="1"/>
          <p:nvPr/>
        </p:nvSpPr>
        <p:spPr>
          <a:xfrm>
            <a:off x="88777" y="143624"/>
            <a:ext cx="969441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）遺言書保管事実証明書の交付請求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この証明書を請求することにより，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・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請求者が，請求書に記載した特定の遺言者の相続人である場合，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特定の遺言者の遺言書が，法務局に保管されているかどうか、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・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請求者が，請求書に記載した特定の遺言者の相続人でない場合，　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特定の遺言者の，請求者を受遺者等・遺言執行者等とする遺言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書が，法務局に保管されているかどうか、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の確認をすることができます。</a:t>
            </a: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＊手続きができる方は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相続人，受遺者等・遺言者執行者等の方</a:t>
            </a:r>
            <a:b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・上記の方の親権者や成年後見人等の法定代理人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交付請求は，全国どこの遺言書保管所でも手続可能です。</a:t>
            </a:r>
            <a:b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＊郵送でも行うことができます。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＊交付請求書の様式は、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法務省ＨＰ、または法務局窓口で入手で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きます。</a:t>
            </a:r>
            <a:r>
              <a:rPr lang="en-US" altLang="ja-JP" sz="24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001321933.pdf (moj.go.jp)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＊予約が必要です（郵送の場合を除く）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A29083C-CE82-472B-B7FD-882E18774B83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4513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BE9FBC9-5C85-43C8-8EF4-289317D6F924}"/>
              </a:ext>
            </a:extLst>
          </p:cNvPr>
          <p:cNvSpPr txBox="1"/>
          <p:nvPr/>
        </p:nvSpPr>
        <p:spPr>
          <a:xfrm>
            <a:off x="204186" y="133165"/>
            <a:ext cx="970181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＊交付請求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時に必要な書類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・手続きに共通して必要な書類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ｱ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遺言者が死亡したことを確認できる書類（除籍謄本）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ｲ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請求者の住民票の写し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請求者に応じて必要となるもの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ｱ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請求者が相続人の場合（遺言者の相続人であることが確認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できる戸籍謄本）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ｲ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請求者が法人の場合（法人の代表者事項証明書（作成後３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か月以内））</a:t>
            </a:r>
          </a:p>
          <a:p>
            <a:pPr algn="l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ｳ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法定代理人が請求する場合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戸籍謄本（親権者）（作成後３か月以内）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登記事項証明書（成年後見人等）（作成後３か月以内）等</a:t>
            </a: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・身分証明書（運転免許証等）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・手数料：８００円／１通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＊証明書を受けとる（郵送の場合は請求者の住民票上の住所宛て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送付）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CCF06BF-9D71-4689-90E3-80DC25DDAF46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3468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4099752-470C-4B89-B1E3-502550FB13ED}"/>
              </a:ext>
            </a:extLst>
          </p:cNvPr>
          <p:cNvSpPr txBox="1"/>
          <p:nvPr/>
        </p:nvSpPr>
        <p:spPr>
          <a:xfrm>
            <a:off x="142043" y="142043"/>
            <a:ext cx="964114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遺言書情報証明書の交付の請求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この証明書は，遺言書の画像情報が全て印刷されており，遺言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書の内容を確認することができます。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＊手続きができる方は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相続人，受遺者等・遺言者執行者等の方</a:t>
            </a:r>
            <a:b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・上記の方の親権者や成年後見人等の法定代理人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交付請求は，全国どこの遺言書保管所でも手続可能です。</a:t>
            </a:r>
            <a:b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＊郵送でも行うことができます。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＊交付請求書の様式は、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法務省ＨＰ、または法務局窓口で入手で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きます。</a:t>
            </a:r>
            <a:r>
              <a:rPr lang="en-US" altLang="ja-JP" sz="24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001321933.pdf (moj.go.jp)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＊予約が必要です（郵送の場合を除く）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＊交付請求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時に必要な書類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・手続きに共通して必要な書類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ｱ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関係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遺書保管通知の送付を受けた場合は共通添付書類不要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ｲ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死亡通知のみをの場合は次の添付書類が必要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法定相続情報一覧図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（住所記載のあるもの）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C44D34F-3678-445E-9722-227CA3F28C8F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6596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53220D7-B22C-46EB-BCA0-4649974D9C8B}"/>
              </a:ext>
            </a:extLst>
          </p:cNvPr>
          <p:cNvSpPr txBox="1"/>
          <p:nvPr/>
        </p:nvSpPr>
        <p:spPr>
          <a:xfrm>
            <a:off x="328474" y="213064"/>
            <a:ext cx="94280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請求者に応じて必要となるもの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ｱ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請求者が相続人の場合（遺言者の相続人であることが確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認できる戸籍謄本）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ｲ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請求者が相続人以外の場合（受遺者等、遺言執行者等）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請求者の住民票の写し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ｳ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請求者が法人の場合（法人の代表者事項証明書（作成後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３か月以内））</a:t>
            </a:r>
          </a:p>
          <a:p>
            <a:pPr algn="l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ｴ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法定代理人が請求する場合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戸籍謄本（親権者）（作成後３か月以内）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登記事項証明書（成年後見人等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)(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作成後３か月以内）等</a:t>
            </a: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＊身分証明書（運転免許証等）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＊手数料：１，４００円／１通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証明書を受けとる（郵送の場合は請求者の住民票上の住所宛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て送付）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7527CAD-FD28-4DD7-B3FA-D0E02BBA03C3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7453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46EC868-89DC-4138-BA52-7F4D71BD9C07}"/>
              </a:ext>
            </a:extLst>
          </p:cNvPr>
          <p:cNvSpPr txBox="1"/>
          <p:nvPr/>
        </p:nvSpPr>
        <p:spPr>
          <a:xfrm>
            <a:off x="79899" y="177553"/>
            <a:ext cx="969040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3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遺言書の閲覧（モニター／原本）の請求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kumimoji="1"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相続人等の方は，遺言書の内容を確認するため，遺言書保管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所に対して，遺言書の閲覧の請求をすることができます。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＊手続きができる方は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相続人，受遺者等・遺言者執行者等の方</a:t>
            </a:r>
            <a:b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・上記の方の親権者や成年後見人等の法定代理人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原本の閲覧は，原本を保管している法務局でしかできません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が，モニターによる閲覧は全国どこの法務局でも手続可能です。</a:t>
            </a:r>
            <a:b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＊閲覧の請求書の様式は、法務省ＨＰ、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または法務局窓口で入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手できます。</a:t>
            </a:r>
            <a:r>
              <a:rPr lang="en-US" altLang="ja-JP" sz="24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001321933.pdf (moj.go.jp)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＊閲覧請求手続きには予約が必要です「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＊添付書類</a:t>
            </a: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・手続きに共通して必要な書類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ｱ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関係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遺書保管通知の送付を受けた場合は共通添付書類不要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ｲ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死亡通知のみをの場合は次の添付書類が必要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法定相続情報一覧図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（住所記載のあるもの）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779C571-670F-4A30-BF7F-19DA3942C316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051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E632A90-2A87-4389-B6C6-E03C285FE4AF}"/>
              </a:ext>
            </a:extLst>
          </p:cNvPr>
          <p:cNvSpPr txBox="1"/>
          <p:nvPr/>
        </p:nvSpPr>
        <p:spPr>
          <a:xfrm>
            <a:off x="301841" y="195309"/>
            <a:ext cx="948135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請求者に応じて必要となるもの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ｱ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請求者が相続人の場合（遺言者の相続人であることが確認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できる戸籍謄本）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ｲ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請求者が相続人以外の場合（受遺者等、遺言執行者等）請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求者の住民票の写し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ｳ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請求者が法人の場合（法人の代表者事項証明書（作成後３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か月以内））</a:t>
            </a:r>
          </a:p>
          <a:p>
            <a:pPr algn="l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ｴ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法定代理人が請求する場合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戸籍謄本（親権者）（作成後３か月以内）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登記事項証明書（成年後見人等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)(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作成後３か月以内）等</a:t>
            </a: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＊身分証明書（運転免許証等）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＊手数料：原本閲覧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1,700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円／ﾓﾆﾀｰ閲覧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1,400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円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＊遺言書の閲覧をする。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相続人等のどなたかが，遺言書の閲覧を行うと，遺言書保管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官は，その方以外の全ての相続人等に対して，関係する遺言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書を保管している旨を通知します。</a:t>
            </a:r>
            <a:b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endParaRPr kumimoji="1" lang="ja-JP" altLang="en-US" sz="24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1EFCC93-8C25-418F-8FE9-086100F9A165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668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B777C4C-4BA2-4B98-995F-D33CF9C070F5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ACE6BBE-6E79-41A9-89D9-5BBE0B02A4E1}"/>
              </a:ext>
            </a:extLst>
          </p:cNvPr>
          <p:cNvSpPr txBox="1"/>
          <p:nvPr/>
        </p:nvSpPr>
        <p:spPr>
          <a:xfrm>
            <a:off x="205331" y="150920"/>
            <a:ext cx="9495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１．自筆証書遺言の保管申請手続のイメージ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1A27F5B-158D-4E81-AAE4-C9BBFED63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373" y="861137"/>
            <a:ext cx="1953827" cy="324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ローチャート: 書類 4">
            <a:extLst>
              <a:ext uri="{FF2B5EF4-FFF2-40B4-BE49-F238E27FC236}">
                <a16:creationId xmlns:a16="http://schemas.microsoft.com/office/drawing/2014/main" id="{A243716B-41B2-4C9E-ADBB-4DA000591AC6}"/>
              </a:ext>
            </a:extLst>
          </p:cNvPr>
          <p:cNvSpPr/>
          <p:nvPr/>
        </p:nvSpPr>
        <p:spPr>
          <a:xfrm>
            <a:off x="2566015" y="1961971"/>
            <a:ext cx="727601" cy="749379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申請書</a:t>
            </a:r>
          </a:p>
        </p:txBody>
      </p:sp>
      <p:sp>
        <p:nvSpPr>
          <p:cNvPr id="7" name="フローチャート: 書類 6">
            <a:extLst>
              <a:ext uri="{FF2B5EF4-FFF2-40B4-BE49-F238E27FC236}">
                <a16:creationId xmlns:a16="http://schemas.microsoft.com/office/drawing/2014/main" id="{1B322C8C-1667-4237-9CBF-61A1F056E076}"/>
              </a:ext>
            </a:extLst>
          </p:cNvPr>
          <p:cNvSpPr/>
          <p:nvPr/>
        </p:nvSpPr>
        <p:spPr>
          <a:xfrm>
            <a:off x="3153054" y="2096954"/>
            <a:ext cx="679345" cy="70465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</a:t>
            </a:r>
          </a:p>
        </p:txBody>
      </p:sp>
      <p:sp>
        <p:nvSpPr>
          <p:cNvPr id="8" name="フローチャート: 書類 7">
            <a:extLst>
              <a:ext uri="{FF2B5EF4-FFF2-40B4-BE49-F238E27FC236}">
                <a16:creationId xmlns:a16="http://schemas.microsoft.com/office/drawing/2014/main" id="{A13EC33D-EA0C-4C14-A2FB-D3FE90380162}"/>
              </a:ext>
            </a:extLst>
          </p:cNvPr>
          <p:cNvSpPr/>
          <p:nvPr/>
        </p:nvSpPr>
        <p:spPr>
          <a:xfrm>
            <a:off x="3659623" y="2275988"/>
            <a:ext cx="692459" cy="74937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添付資料</a:t>
            </a:r>
          </a:p>
        </p:txBody>
      </p:sp>
      <p:pic>
        <p:nvPicPr>
          <p:cNvPr id="1028" name="Picture 4" descr="おじいちゃん２のイラスト">
            <a:extLst>
              <a:ext uri="{FF2B5EF4-FFF2-40B4-BE49-F238E27FC236}">
                <a16:creationId xmlns:a16="http://schemas.microsoft.com/office/drawing/2014/main" id="{07AD6978-B9EB-462A-B953-252DBA092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72" y="1579878"/>
            <a:ext cx="1152748" cy="11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362B45CE-B551-403A-88A2-CEEC9E4BA773}"/>
              </a:ext>
            </a:extLst>
          </p:cNvPr>
          <p:cNvCxnSpPr>
            <a:cxnSpLocks/>
          </p:cNvCxnSpPr>
          <p:nvPr/>
        </p:nvCxnSpPr>
        <p:spPr>
          <a:xfrm>
            <a:off x="1713389" y="2259717"/>
            <a:ext cx="85225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B62B63-CE01-44CB-BA8B-F22E24D42212}"/>
              </a:ext>
            </a:extLst>
          </p:cNvPr>
          <p:cNvSpPr txBox="1"/>
          <p:nvPr/>
        </p:nvSpPr>
        <p:spPr>
          <a:xfrm>
            <a:off x="1748901" y="1511588"/>
            <a:ext cx="1953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遺言書・遺言保管申請書等作成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787F74F-E9E4-488A-8ED1-5281FAA619A3}"/>
              </a:ext>
            </a:extLst>
          </p:cNvPr>
          <p:cNvCxnSpPr/>
          <p:nvPr/>
        </p:nvCxnSpPr>
        <p:spPr>
          <a:xfrm>
            <a:off x="4403324" y="2336660"/>
            <a:ext cx="10564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9E3AEB58-60EE-4D0C-9930-E4D9D8C0E02E}"/>
              </a:ext>
            </a:extLst>
          </p:cNvPr>
          <p:cNvCxnSpPr>
            <a:cxnSpLocks/>
          </p:cNvCxnSpPr>
          <p:nvPr/>
        </p:nvCxnSpPr>
        <p:spPr>
          <a:xfrm>
            <a:off x="3149355" y="3411334"/>
            <a:ext cx="2310412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EFA8D19-D4B0-450F-BCCD-A64EA12B2044}"/>
              </a:ext>
            </a:extLst>
          </p:cNvPr>
          <p:cNvCxnSpPr>
            <a:cxnSpLocks/>
          </p:cNvCxnSpPr>
          <p:nvPr/>
        </p:nvCxnSpPr>
        <p:spPr>
          <a:xfrm flipH="1">
            <a:off x="1490710" y="3421772"/>
            <a:ext cx="1075305" cy="1628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227C104F-5519-4053-862B-9BF48456C976}"/>
              </a:ext>
            </a:extLst>
          </p:cNvPr>
          <p:cNvCxnSpPr>
            <a:cxnSpLocks/>
          </p:cNvCxnSpPr>
          <p:nvPr/>
        </p:nvCxnSpPr>
        <p:spPr>
          <a:xfrm flipV="1">
            <a:off x="1487376" y="3095195"/>
            <a:ext cx="3334" cy="34277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柱 22">
            <a:extLst>
              <a:ext uri="{FF2B5EF4-FFF2-40B4-BE49-F238E27FC236}">
                <a16:creationId xmlns:a16="http://schemas.microsoft.com/office/drawing/2014/main" id="{DEC4F88A-EE62-4814-9C0E-74913AE3A4A6}"/>
              </a:ext>
            </a:extLst>
          </p:cNvPr>
          <p:cNvSpPr/>
          <p:nvPr/>
        </p:nvSpPr>
        <p:spPr>
          <a:xfrm>
            <a:off x="8364247" y="1747770"/>
            <a:ext cx="973988" cy="858178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: 複数書類 23">
            <a:extLst>
              <a:ext uri="{FF2B5EF4-FFF2-40B4-BE49-F238E27FC236}">
                <a16:creationId xmlns:a16="http://schemas.microsoft.com/office/drawing/2014/main" id="{B2C3E6B5-F32C-47F1-A156-75CD28CF2F93}"/>
              </a:ext>
            </a:extLst>
          </p:cNvPr>
          <p:cNvSpPr/>
          <p:nvPr/>
        </p:nvSpPr>
        <p:spPr>
          <a:xfrm>
            <a:off x="8357185" y="3221861"/>
            <a:ext cx="1051194" cy="858178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B3C03A4D-D221-478B-8A8A-086025DF14D0}"/>
              </a:ext>
            </a:extLst>
          </p:cNvPr>
          <p:cNvCxnSpPr/>
          <p:nvPr/>
        </p:nvCxnSpPr>
        <p:spPr>
          <a:xfrm>
            <a:off x="7128769" y="2801604"/>
            <a:ext cx="355107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EE8AA49A-1AB3-4504-BF13-844E98F3605A}"/>
              </a:ext>
            </a:extLst>
          </p:cNvPr>
          <p:cNvCxnSpPr>
            <a:cxnSpLocks/>
          </p:cNvCxnSpPr>
          <p:nvPr/>
        </p:nvCxnSpPr>
        <p:spPr>
          <a:xfrm>
            <a:off x="7483876" y="2158981"/>
            <a:ext cx="0" cy="149196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10D6589-353B-4393-A419-9744D9800977}"/>
              </a:ext>
            </a:extLst>
          </p:cNvPr>
          <p:cNvSpPr txBox="1"/>
          <p:nvPr/>
        </p:nvSpPr>
        <p:spPr>
          <a:xfrm>
            <a:off x="3916534" y="1851204"/>
            <a:ext cx="2429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遺言保管申請予約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70C3085-EC62-47BF-AB2D-8257B7EF6714}"/>
              </a:ext>
            </a:extLst>
          </p:cNvPr>
          <p:cNvSpPr txBox="1"/>
          <p:nvPr/>
        </p:nvSpPr>
        <p:spPr>
          <a:xfrm>
            <a:off x="4853202" y="4415046"/>
            <a:ext cx="2050738" cy="307777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閲覧申請・予約</a:t>
            </a: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F6F54B67-A50E-49B8-8C6F-CC74F3D9FE89}"/>
              </a:ext>
            </a:extLst>
          </p:cNvPr>
          <p:cNvCxnSpPr>
            <a:endCxn id="23" idx="2"/>
          </p:cNvCxnSpPr>
          <p:nvPr/>
        </p:nvCxnSpPr>
        <p:spPr>
          <a:xfrm>
            <a:off x="7483876" y="2158981"/>
            <a:ext cx="880371" cy="17878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0C4009B1-C446-406B-B5B8-BE9EEDEB12D3}"/>
              </a:ext>
            </a:extLst>
          </p:cNvPr>
          <p:cNvCxnSpPr/>
          <p:nvPr/>
        </p:nvCxnSpPr>
        <p:spPr>
          <a:xfrm>
            <a:off x="7476476" y="3651911"/>
            <a:ext cx="880371" cy="17878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4B8FB89-6025-4600-8E24-A63A6B98FA6A}"/>
              </a:ext>
            </a:extLst>
          </p:cNvPr>
          <p:cNvSpPr txBox="1"/>
          <p:nvPr/>
        </p:nvSpPr>
        <p:spPr>
          <a:xfrm>
            <a:off x="8448382" y="2052225"/>
            <a:ext cx="876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CF2FCB8-3916-49DC-9660-241DC132612A}"/>
              </a:ext>
            </a:extLst>
          </p:cNvPr>
          <p:cNvSpPr txBox="1"/>
          <p:nvPr/>
        </p:nvSpPr>
        <p:spPr>
          <a:xfrm>
            <a:off x="7164279" y="1804466"/>
            <a:ext cx="1280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画像ﾃﾞｰﾀ化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27F8240-99CE-41DD-8060-66663923B3BB}"/>
              </a:ext>
            </a:extLst>
          </p:cNvPr>
          <p:cNvSpPr txBox="1"/>
          <p:nvPr/>
        </p:nvSpPr>
        <p:spPr>
          <a:xfrm>
            <a:off x="8458739" y="3411988"/>
            <a:ext cx="876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D3CDEDB-CE83-4103-A906-35D59DC6DFFD}"/>
              </a:ext>
            </a:extLst>
          </p:cNvPr>
          <p:cNvSpPr txBox="1"/>
          <p:nvPr/>
        </p:nvSpPr>
        <p:spPr>
          <a:xfrm>
            <a:off x="7262846" y="3750162"/>
            <a:ext cx="1195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原本保管</a:t>
            </a: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4DFF06DC-32DB-4AA6-A55F-1ED6D9F2023E}"/>
              </a:ext>
            </a:extLst>
          </p:cNvPr>
          <p:cNvCxnSpPr>
            <a:cxnSpLocks/>
          </p:cNvCxnSpPr>
          <p:nvPr/>
        </p:nvCxnSpPr>
        <p:spPr>
          <a:xfrm flipH="1">
            <a:off x="1200606" y="3101329"/>
            <a:ext cx="7002" cy="128432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フローチャート: 書類 49">
            <a:extLst>
              <a:ext uri="{FF2B5EF4-FFF2-40B4-BE49-F238E27FC236}">
                <a16:creationId xmlns:a16="http://schemas.microsoft.com/office/drawing/2014/main" id="{284EE348-9A70-4EDF-8166-F4966529F170}"/>
              </a:ext>
            </a:extLst>
          </p:cNvPr>
          <p:cNvSpPr/>
          <p:nvPr/>
        </p:nvSpPr>
        <p:spPr>
          <a:xfrm>
            <a:off x="4023433" y="4016231"/>
            <a:ext cx="639193" cy="74937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閲覧申請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9ED7A415-DC7F-4AF2-A488-C97FB5D00C0A}"/>
              </a:ext>
            </a:extLst>
          </p:cNvPr>
          <p:cNvCxnSpPr>
            <a:endCxn id="50" idx="1"/>
          </p:cNvCxnSpPr>
          <p:nvPr/>
        </p:nvCxnSpPr>
        <p:spPr>
          <a:xfrm>
            <a:off x="1209627" y="4385655"/>
            <a:ext cx="2813806" cy="526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楕円 51">
            <a:extLst>
              <a:ext uri="{FF2B5EF4-FFF2-40B4-BE49-F238E27FC236}">
                <a16:creationId xmlns:a16="http://schemas.microsoft.com/office/drawing/2014/main" id="{9E06F8A7-871F-4392-90C3-6D3FC98F36EA}"/>
              </a:ext>
            </a:extLst>
          </p:cNvPr>
          <p:cNvSpPr/>
          <p:nvPr/>
        </p:nvSpPr>
        <p:spPr>
          <a:xfrm>
            <a:off x="423107" y="841277"/>
            <a:ext cx="2142538" cy="54229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生　前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48D7555A-5203-4FBF-9EE6-0686970F1E0E}"/>
              </a:ext>
            </a:extLst>
          </p:cNvPr>
          <p:cNvSpPr/>
          <p:nvPr/>
        </p:nvSpPr>
        <p:spPr>
          <a:xfrm>
            <a:off x="730474" y="2732626"/>
            <a:ext cx="1145746" cy="3386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遺言者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ACA2730-D350-42DD-975A-AD1A2A069CEE}"/>
              </a:ext>
            </a:extLst>
          </p:cNvPr>
          <p:cNvSpPr txBox="1"/>
          <p:nvPr/>
        </p:nvSpPr>
        <p:spPr>
          <a:xfrm>
            <a:off x="5731716" y="1154518"/>
            <a:ext cx="1953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《</a:t>
            </a:r>
            <a:r>
              <a:rPr kumimoji="1" lang="ja-JP" altLang="en-US" dirty="0"/>
              <a:t>法　務　局</a:t>
            </a:r>
            <a:r>
              <a:rPr kumimoji="1" lang="en-US" altLang="ja-JP" dirty="0"/>
              <a:t>》</a:t>
            </a:r>
            <a:endParaRPr kumimoji="1" lang="ja-JP" altLang="en-US" dirty="0"/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369D84EF-8764-4AA7-AA21-E4B36C67497B}"/>
              </a:ext>
            </a:extLst>
          </p:cNvPr>
          <p:cNvCxnSpPr>
            <a:cxnSpLocks/>
            <a:stCxn id="50" idx="3"/>
          </p:cNvCxnSpPr>
          <p:nvPr/>
        </p:nvCxnSpPr>
        <p:spPr>
          <a:xfrm>
            <a:off x="4662626" y="4390921"/>
            <a:ext cx="16756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直線矢印コネクタ 1023">
            <a:extLst>
              <a:ext uri="{FF2B5EF4-FFF2-40B4-BE49-F238E27FC236}">
                <a16:creationId xmlns:a16="http://schemas.microsoft.com/office/drawing/2014/main" id="{BD29059B-B9CE-45F3-96A3-97D74CC23DCA}"/>
              </a:ext>
            </a:extLst>
          </p:cNvPr>
          <p:cNvCxnSpPr/>
          <p:nvPr/>
        </p:nvCxnSpPr>
        <p:spPr>
          <a:xfrm flipV="1">
            <a:off x="6338286" y="3876363"/>
            <a:ext cx="0" cy="51817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テキスト ボックス 1024">
            <a:extLst>
              <a:ext uri="{FF2B5EF4-FFF2-40B4-BE49-F238E27FC236}">
                <a16:creationId xmlns:a16="http://schemas.microsoft.com/office/drawing/2014/main" id="{6C137F3B-CC22-42CD-979B-D6B64BDA7633}"/>
              </a:ext>
            </a:extLst>
          </p:cNvPr>
          <p:cNvSpPr txBox="1"/>
          <p:nvPr/>
        </p:nvSpPr>
        <p:spPr>
          <a:xfrm>
            <a:off x="509798" y="4944867"/>
            <a:ext cx="9627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＊遺言証書保管申請は、遺言者本人が申請する必要があります。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＊閲覧申請も遺言者本人のみとなります。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＊いずれも、事前予約が必要です。</a:t>
            </a:r>
          </a:p>
        </p:txBody>
      </p:sp>
      <p:sp>
        <p:nvSpPr>
          <p:cNvPr id="16" name="フローチャート: 書類 15">
            <a:extLst>
              <a:ext uri="{FF2B5EF4-FFF2-40B4-BE49-F238E27FC236}">
                <a16:creationId xmlns:a16="http://schemas.microsoft.com/office/drawing/2014/main" id="{F5315FBB-AF5B-4B4C-A457-DCFA553DFC5A}"/>
              </a:ext>
            </a:extLst>
          </p:cNvPr>
          <p:cNvSpPr/>
          <p:nvPr/>
        </p:nvSpPr>
        <p:spPr>
          <a:xfrm>
            <a:off x="2376355" y="3126984"/>
            <a:ext cx="773000" cy="74937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保管証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175904-55D4-487A-9521-46CB909417A0}"/>
              </a:ext>
            </a:extLst>
          </p:cNvPr>
          <p:cNvSpPr txBox="1"/>
          <p:nvPr/>
        </p:nvSpPr>
        <p:spPr>
          <a:xfrm>
            <a:off x="3142795" y="3406480"/>
            <a:ext cx="2415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申請が有効で手数料納付後</a:t>
            </a:r>
            <a:endParaRPr kumimoji="1" lang="en-US" altLang="ja-JP" sz="14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保管証を発行</a:t>
            </a:r>
          </a:p>
        </p:txBody>
      </p:sp>
    </p:spTree>
    <p:extLst>
      <p:ext uri="{BB962C8B-B14F-4D97-AF65-F5344CB8AC3E}">
        <p14:creationId xmlns:p14="http://schemas.microsoft.com/office/powerpoint/2010/main" val="311437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B7364D-1AA3-4D82-8657-A202864C471C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6A20855-CEA1-491A-8A92-65E2856DD997}"/>
              </a:ext>
            </a:extLst>
          </p:cNvPr>
          <p:cNvSpPr txBox="1"/>
          <p:nvPr/>
        </p:nvSpPr>
        <p:spPr>
          <a:xfrm>
            <a:off x="205331" y="79896"/>
            <a:ext cx="9495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２．相続開始後相続人の遺言書の閲覧・写し交付交付請求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のイメージ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F9B5007F-7885-4292-B18B-4F967B378FFE}"/>
              </a:ext>
            </a:extLst>
          </p:cNvPr>
          <p:cNvSpPr/>
          <p:nvPr/>
        </p:nvSpPr>
        <p:spPr>
          <a:xfrm>
            <a:off x="2969672" y="558401"/>
            <a:ext cx="2498696" cy="63360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相続開始後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822FF42-2D64-44C0-B013-C73369766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014" y="749435"/>
            <a:ext cx="1953827" cy="324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CFC70A-F829-4279-855D-74F80E4BB202}"/>
              </a:ext>
            </a:extLst>
          </p:cNvPr>
          <p:cNvSpPr txBox="1"/>
          <p:nvPr/>
        </p:nvSpPr>
        <p:spPr>
          <a:xfrm>
            <a:off x="6382306" y="1053150"/>
            <a:ext cx="1953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《</a:t>
            </a:r>
            <a:r>
              <a:rPr kumimoji="1" lang="ja-JP" altLang="en-US" dirty="0"/>
              <a:t>法　務　局</a:t>
            </a:r>
            <a:r>
              <a:rPr kumimoji="1" lang="en-US" altLang="ja-JP" dirty="0"/>
              <a:t>》</a:t>
            </a:r>
            <a:endParaRPr kumimoji="1" lang="ja-JP" altLang="en-US" dirty="0"/>
          </a:p>
        </p:txBody>
      </p:sp>
      <p:pic>
        <p:nvPicPr>
          <p:cNvPr id="1026" name="Picture 2" descr="若いおじいさんのイラスト">
            <a:extLst>
              <a:ext uri="{FF2B5EF4-FFF2-40B4-BE49-F238E27FC236}">
                <a16:creationId xmlns:a16="http://schemas.microsoft.com/office/drawing/2014/main" id="{4F1AD547-DE6A-4E74-BB8A-C3E70E996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03" y="1509277"/>
            <a:ext cx="1145220" cy="114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AB808A8-074C-4D04-9F53-8B5EDFC662C9}"/>
              </a:ext>
            </a:extLst>
          </p:cNvPr>
          <p:cNvSpPr/>
          <p:nvPr/>
        </p:nvSpPr>
        <p:spPr>
          <a:xfrm>
            <a:off x="417251" y="2654497"/>
            <a:ext cx="110489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相続人等</a:t>
            </a:r>
          </a:p>
        </p:txBody>
      </p:sp>
      <p:sp>
        <p:nvSpPr>
          <p:cNvPr id="8" name="フローチャート: 書類 7">
            <a:extLst>
              <a:ext uri="{FF2B5EF4-FFF2-40B4-BE49-F238E27FC236}">
                <a16:creationId xmlns:a16="http://schemas.microsoft.com/office/drawing/2014/main" id="{6E131C2D-F019-43E0-AF50-A265EB14F176}"/>
              </a:ext>
            </a:extLst>
          </p:cNvPr>
          <p:cNvSpPr/>
          <p:nvPr/>
        </p:nvSpPr>
        <p:spPr>
          <a:xfrm>
            <a:off x="1714130" y="1611727"/>
            <a:ext cx="870011" cy="7012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交付請求書</a:t>
            </a:r>
          </a:p>
        </p:txBody>
      </p:sp>
      <p:sp>
        <p:nvSpPr>
          <p:cNvPr id="11" name="フローチャート: 書類 10">
            <a:extLst>
              <a:ext uri="{FF2B5EF4-FFF2-40B4-BE49-F238E27FC236}">
                <a16:creationId xmlns:a16="http://schemas.microsoft.com/office/drawing/2014/main" id="{5B8E622E-524E-49DF-8EEB-514E07BF3945}"/>
              </a:ext>
            </a:extLst>
          </p:cNvPr>
          <p:cNvSpPr/>
          <p:nvPr/>
        </p:nvSpPr>
        <p:spPr>
          <a:xfrm>
            <a:off x="1893536" y="1941993"/>
            <a:ext cx="870011" cy="562757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添付資料</a:t>
            </a: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5B02C07-87E4-4603-8840-8A4BE1A4C1BB}"/>
              </a:ext>
            </a:extLst>
          </p:cNvPr>
          <p:cNvCxnSpPr>
            <a:cxnSpLocks/>
          </p:cNvCxnSpPr>
          <p:nvPr/>
        </p:nvCxnSpPr>
        <p:spPr>
          <a:xfrm>
            <a:off x="2805344" y="1785892"/>
            <a:ext cx="3427522" cy="0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FE63C5D-7C31-439E-8CFE-D0739AC27E00}"/>
              </a:ext>
            </a:extLst>
          </p:cNvPr>
          <p:cNvSpPr txBox="1"/>
          <p:nvPr/>
        </p:nvSpPr>
        <p:spPr>
          <a:xfrm>
            <a:off x="2805344" y="1261167"/>
            <a:ext cx="34940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①　遺言書保管事実証明書の交付請求／予約</a:t>
            </a:r>
            <a:endParaRPr kumimoji="1" lang="en-US" altLang="ja-JP" sz="13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保管の有無に関す利証明書の交付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D14E097-B107-4A5B-A8AC-6ED673719812}"/>
              </a:ext>
            </a:extLst>
          </p:cNvPr>
          <p:cNvSpPr txBox="1"/>
          <p:nvPr/>
        </p:nvSpPr>
        <p:spPr>
          <a:xfrm>
            <a:off x="2916306" y="1973877"/>
            <a:ext cx="34556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②　遺言書情報証明書の交付請求／予約</a:t>
            </a:r>
            <a:endParaRPr kumimoji="1" lang="en-US" altLang="ja-JP" sz="13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遺言書の写し（遺言書情報証明）の交付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FF41987-C17D-4FF0-B980-8CA4339AC120}"/>
              </a:ext>
            </a:extLst>
          </p:cNvPr>
          <p:cNvSpPr txBox="1"/>
          <p:nvPr/>
        </p:nvSpPr>
        <p:spPr>
          <a:xfrm>
            <a:off x="2975870" y="2678198"/>
            <a:ext cx="2836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➂　遺言書の閲覧請求／予約</a:t>
            </a:r>
            <a:endParaRPr kumimoji="1" lang="en-US" altLang="ja-JP" sz="13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遺言書の閲覧</a:t>
            </a:r>
            <a:endParaRPr kumimoji="1" lang="en-US" altLang="ja-JP" sz="13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7CBFC573-D7C6-497C-A3F8-D23237D17AA1}"/>
              </a:ext>
            </a:extLst>
          </p:cNvPr>
          <p:cNvCxnSpPr>
            <a:cxnSpLocks/>
          </p:cNvCxnSpPr>
          <p:nvPr/>
        </p:nvCxnSpPr>
        <p:spPr>
          <a:xfrm>
            <a:off x="2805344" y="2434972"/>
            <a:ext cx="3455634" cy="0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フローチャート: 書類 27">
            <a:extLst>
              <a:ext uri="{FF2B5EF4-FFF2-40B4-BE49-F238E27FC236}">
                <a16:creationId xmlns:a16="http://schemas.microsoft.com/office/drawing/2014/main" id="{5B3D96BC-490F-4452-8BB0-9DE8497E4368}"/>
              </a:ext>
            </a:extLst>
          </p:cNvPr>
          <p:cNvSpPr/>
          <p:nvPr/>
        </p:nvSpPr>
        <p:spPr>
          <a:xfrm>
            <a:off x="1866530" y="2563119"/>
            <a:ext cx="870011" cy="7012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閲覧請求書</a:t>
            </a:r>
          </a:p>
        </p:txBody>
      </p:sp>
      <p:sp>
        <p:nvSpPr>
          <p:cNvPr id="29" name="フローチャート: 書類 28">
            <a:extLst>
              <a:ext uri="{FF2B5EF4-FFF2-40B4-BE49-F238E27FC236}">
                <a16:creationId xmlns:a16="http://schemas.microsoft.com/office/drawing/2014/main" id="{31C7683D-4078-4BE0-8627-6155F33BF249}"/>
              </a:ext>
            </a:extLst>
          </p:cNvPr>
          <p:cNvSpPr/>
          <p:nvPr/>
        </p:nvSpPr>
        <p:spPr>
          <a:xfrm>
            <a:off x="2045936" y="2920019"/>
            <a:ext cx="870011" cy="562757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添付資料</a:t>
            </a: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4706BB03-48AB-4BB6-A088-69D85CCE76A9}"/>
              </a:ext>
            </a:extLst>
          </p:cNvPr>
          <p:cNvCxnSpPr>
            <a:cxnSpLocks/>
          </p:cNvCxnSpPr>
          <p:nvPr/>
        </p:nvCxnSpPr>
        <p:spPr>
          <a:xfrm flipV="1">
            <a:off x="2969672" y="3201398"/>
            <a:ext cx="3291306" cy="8365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柱 32">
            <a:extLst>
              <a:ext uri="{FF2B5EF4-FFF2-40B4-BE49-F238E27FC236}">
                <a16:creationId xmlns:a16="http://schemas.microsoft.com/office/drawing/2014/main" id="{31EE5F1B-A40C-462E-BBDC-FFA4AE339CAB}"/>
              </a:ext>
            </a:extLst>
          </p:cNvPr>
          <p:cNvSpPr/>
          <p:nvPr/>
        </p:nvSpPr>
        <p:spPr>
          <a:xfrm>
            <a:off x="8626541" y="1581090"/>
            <a:ext cx="973988" cy="858178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: 複数書類 33">
            <a:extLst>
              <a:ext uri="{FF2B5EF4-FFF2-40B4-BE49-F238E27FC236}">
                <a16:creationId xmlns:a16="http://schemas.microsoft.com/office/drawing/2014/main" id="{FD102B5B-BF70-43A4-82E2-F8B34B5208F5}"/>
              </a:ext>
            </a:extLst>
          </p:cNvPr>
          <p:cNvSpPr/>
          <p:nvPr/>
        </p:nvSpPr>
        <p:spPr>
          <a:xfrm>
            <a:off x="8659028" y="2564907"/>
            <a:ext cx="1051194" cy="858178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遺言書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原本保管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380C3F8-1967-406C-84E1-BE07685961D2}"/>
              </a:ext>
            </a:extLst>
          </p:cNvPr>
          <p:cNvSpPr txBox="1"/>
          <p:nvPr/>
        </p:nvSpPr>
        <p:spPr>
          <a:xfrm>
            <a:off x="8723591" y="1785892"/>
            <a:ext cx="876938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</a:t>
            </a:r>
            <a:endParaRPr kumimoji="1" lang="en-US" altLang="ja-JP" sz="16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画像ﾃﾞｰﾀ</a:t>
            </a:r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16E8B7DA-781C-4857-B491-0B477200960C}"/>
              </a:ext>
            </a:extLst>
          </p:cNvPr>
          <p:cNvCxnSpPr>
            <a:cxnSpLocks/>
            <a:endCxn id="33" idx="2"/>
          </p:cNvCxnSpPr>
          <p:nvPr/>
        </p:nvCxnSpPr>
        <p:spPr>
          <a:xfrm>
            <a:off x="8012464" y="2003809"/>
            <a:ext cx="614077" cy="6370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C6BD1284-E127-441A-ABA5-DEFE43735BFF}"/>
              </a:ext>
            </a:extLst>
          </p:cNvPr>
          <p:cNvCxnSpPr>
            <a:cxnSpLocks/>
          </p:cNvCxnSpPr>
          <p:nvPr/>
        </p:nvCxnSpPr>
        <p:spPr>
          <a:xfrm>
            <a:off x="8022820" y="2955197"/>
            <a:ext cx="614077" cy="6370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0484A4CA-1211-445C-8627-67CCF135650D}"/>
              </a:ext>
            </a:extLst>
          </p:cNvPr>
          <p:cNvCxnSpPr>
            <a:cxnSpLocks/>
          </p:cNvCxnSpPr>
          <p:nvPr/>
        </p:nvCxnSpPr>
        <p:spPr>
          <a:xfrm>
            <a:off x="6826926" y="3577695"/>
            <a:ext cx="3" cy="399422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EE587B6D-210A-44F4-943F-7ABE374482E2}"/>
              </a:ext>
            </a:extLst>
          </p:cNvPr>
          <p:cNvCxnSpPr/>
          <p:nvPr/>
        </p:nvCxnSpPr>
        <p:spPr>
          <a:xfrm flipH="1">
            <a:off x="1225119" y="3993693"/>
            <a:ext cx="560181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390B3C92-04C3-4864-87EF-918519419616}"/>
              </a:ext>
            </a:extLst>
          </p:cNvPr>
          <p:cNvCxnSpPr>
            <a:cxnSpLocks/>
          </p:cNvCxnSpPr>
          <p:nvPr/>
        </p:nvCxnSpPr>
        <p:spPr>
          <a:xfrm flipV="1">
            <a:off x="1242875" y="2993997"/>
            <a:ext cx="0" cy="98312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410D28CF-16BE-4EF3-B051-D720143D170F}"/>
              </a:ext>
            </a:extLst>
          </p:cNvPr>
          <p:cNvSpPr txBox="1"/>
          <p:nvPr/>
        </p:nvSpPr>
        <p:spPr>
          <a:xfrm>
            <a:off x="1539721" y="3464330"/>
            <a:ext cx="497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相続人等が②又は➂の請求をした時、法務局より他の相続人に遺言書が保管されていることを通知する</a:t>
            </a: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2D9B5FEC-CC0B-4D61-B7F2-16C865F20CDD}"/>
              </a:ext>
            </a:extLst>
          </p:cNvPr>
          <p:cNvCxnSpPr/>
          <p:nvPr/>
        </p:nvCxnSpPr>
        <p:spPr>
          <a:xfrm>
            <a:off x="7572653" y="3574737"/>
            <a:ext cx="0" cy="807869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D8500132-55DD-46A6-9366-5D9421FA7AEB}"/>
              </a:ext>
            </a:extLst>
          </p:cNvPr>
          <p:cNvCxnSpPr>
            <a:cxnSpLocks/>
          </p:cNvCxnSpPr>
          <p:nvPr/>
        </p:nvCxnSpPr>
        <p:spPr>
          <a:xfrm flipH="1">
            <a:off x="665825" y="4403319"/>
            <a:ext cx="6906829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3332765B-D808-4F89-83C9-CE2B8DAB3BC4}"/>
              </a:ext>
            </a:extLst>
          </p:cNvPr>
          <p:cNvCxnSpPr>
            <a:cxnSpLocks/>
          </p:cNvCxnSpPr>
          <p:nvPr/>
        </p:nvCxnSpPr>
        <p:spPr>
          <a:xfrm flipV="1">
            <a:off x="665825" y="2961567"/>
            <a:ext cx="0" cy="142540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3FACC588-83B1-4DCF-B39C-DB42109541D1}"/>
              </a:ext>
            </a:extLst>
          </p:cNvPr>
          <p:cNvSpPr txBox="1"/>
          <p:nvPr/>
        </p:nvSpPr>
        <p:spPr>
          <a:xfrm>
            <a:off x="674703" y="4100477"/>
            <a:ext cx="700448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死亡確認後、あらかじめ遺言者が指定していた相続人等（</a:t>
            </a:r>
            <a:r>
              <a:rPr kumimoji="1" lang="en-US" altLang="ja-JP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名）に遺言書保管の通知をする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CAB8F0CA-28D5-4E77-9F30-2723BAD6BF81}"/>
              </a:ext>
            </a:extLst>
          </p:cNvPr>
          <p:cNvSpPr txBox="1"/>
          <p:nvPr/>
        </p:nvSpPr>
        <p:spPr>
          <a:xfrm>
            <a:off x="488744" y="4545628"/>
            <a:ext cx="91612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＊遺言書保管所において保管されている遺言書については、家庭裁判所</a:t>
            </a:r>
            <a:endParaRPr kumimoji="1" lang="en-US" altLang="ja-JP" sz="2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の検認が不要となります。</a:t>
            </a:r>
            <a:endParaRPr kumimoji="1" lang="en-US" altLang="ja-JP" sz="2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＊手続きできる方は①相続人、受遺者、遺言執行者の等の方及び②上記　</a:t>
            </a:r>
            <a:endParaRPr kumimoji="1" lang="en-US" altLang="ja-JP" sz="2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の方の親権者や未成年後見人等の法定代理人</a:t>
            </a:r>
            <a:endParaRPr kumimoji="1" lang="en-US" altLang="ja-JP" sz="2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＊いずれも、事前予約が必要です。</a:t>
            </a:r>
            <a:endParaRPr kumimoji="1" lang="en-US" altLang="ja-JP" sz="2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21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F7EB85-4DDF-42EC-A7DA-D5EF8FC05A10}"/>
              </a:ext>
            </a:extLst>
          </p:cNvPr>
          <p:cNvSpPr txBox="1"/>
          <p:nvPr/>
        </p:nvSpPr>
        <p:spPr>
          <a:xfrm>
            <a:off x="88777" y="177553"/>
            <a:ext cx="972844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３．遺言者の手続（生前）</a:t>
            </a:r>
            <a:endParaRPr kumimoji="1" lang="en-US" altLang="ja-JP" sz="28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この制度で、遺言者の方ができることは以下のとおりです。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025468BB-1628-476E-B622-E36FF1340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912927"/>
              </p:ext>
            </p:extLst>
          </p:nvPr>
        </p:nvGraphicFramePr>
        <p:xfrm>
          <a:off x="744925" y="1940345"/>
          <a:ext cx="8573852" cy="41696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067">
                  <a:extLst>
                    <a:ext uri="{9D8B030D-6E8A-4147-A177-3AD203B41FA5}">
                      <a16:colId xmlns:a16="http://schemas.microsoft.com/office/drawing/2014/main" val="3379053609"/>
                    </a:ext>
                  </a:extLst>
                </a:gridCol>
                <a:gridCol w="2526241">
                  <a:extLst>
                    <a:ext uri="{9D8B030D-6E8A-4147-A177-3AD203B41FA5}">
                      <a16:colId xmlns:a16="http://schemas.microsoft.com/office/drawing/2014/main" val="564380461"/>
                    </a:ext>
                  </a:extLst>
                </a:gridCol>
                <a:gridCol w="5634544">
                  <a:extLst>
                    <a:ext uri="{9D8B030D-6E8A-4147-A177-3AD203B41FA5}">
                      <a16:colId xmlns:a16="http://schemas.microsoft.com/office/drawing/2014/main" val="3999221030"/>
                    </a:ext>
                  </a:extLst>
                </a:gridCol>
              </a:tblGrid>
              <a:tr h="10241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遺言書の保管申請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法務局へ自身で作成した自筆証書遺言に係る遺言書を預けること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2634126"/>
                  </a:ext>
                </a:extLst>
              </a:tr>
              <a:tr h="10241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遺言書の閲覧申請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預けた遺言書を見ること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739823"/>
                  </a:ext>
                </a:extLst>
              </a:tr>
              <a:tr h="10241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保管の申請の撤回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預けた遺言書を返還してもらうこと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9738056"/>
                  </a:ext>
                </a:extLst>
              </a:tr>
              <a:tr h="10241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変更の届出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遺言書を預けた時点以降に生じた自身の住所・氏名その他事項の変更を法務局に届け出ること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913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738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遺言書の様式例の図">
            <a:extLst>
              <a:ext uri="{FF2B5EF4-FFF2-40B4-BE49-F238E27FC236}">
                <a16:creationId xmlns:a16="http://schemas.microsoft.com/office/drawing/2014/main" id="{602BA4E0-B9AF-404B-9159-33E849C30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71" y="1629834"/>
            <a:ext cx="3493941" cy="468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3AE4A5F-94C7-4C96-906C-A7C6B4556C8B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3E1461C-EBEF-4C43-A9B8-D854C85C9BDE}"/>
              </a:ext>
            </a:extLst>
          </p:cNvPr>
          <p:cNvSpPr txBox="1"/>
          <p:nvPr/>
        </p:nvSpPr>
        <p:spPr>
          <a:xfrm>
            <a:off x="79899" y="88773"/>
            <a:ext cx="97476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）遺言書の保管申請の手続き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遺言書の保管申請できるのは、遺言者本人のみです。申請の手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順は以下のとおりです。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①　自筆証書遺言に係る遺言書を作成する。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AD3682-89B7-4067-BD25-76EB872ED510}"/>
              </a:ext>
            </a:extLst>
          </p:cNvPr>
          <p:cNvSpPr txBox="1"/>
          <p:nvPr/>
        </p:nvSpPr>
        <p:spPr>
          <a:xfrm>
            <a:off x="4065974" y="1828800"/>
            <a:ext cx="56905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遺言書は遺言者自身が自筆で作成する必要があります。法務局では、内容に関する相談はできません。但し、民法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968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条の要件（自筆・署名・押印・作成日等）を満たしていなければ受理されません。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様式は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A4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サイズ、ｻﾝﾌﾟﾙの余白、片面記載、ﾍﾟｰｼﾞ番号付与（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1/2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）及び複数ﾍﾟｰｼﾞの場合でもﾎｯﾁｷｽ綴じをしないこと等のルールがあります。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その他財産目録、通帳のコピー等を添付することができます。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1795175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348B772-9599-4DE2-8A46-96FEEE1568A0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42EA87C-DF3D-45A0-B1B2-0F3FF9CBC23C}"/>
              </a:ext>
            </a:extLst>
          </p:cNvPr>
          <p:cNvSpPr txBox="1"/>
          <p:nvPr/>
        </p:nvSpPr>
        <p:spPr>
          <a:xfrm>
            <a:off x="168676" y="150920"/>
            <a:ext cx="956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②　保管の申請をする法務局（遺言保管場所）を決める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保管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の申請は，以下のいずれかの遺言書保管所の中から選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択して行います。 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281A01D9-AA51-43B6-9E93-DD28C62DE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507424"/>
              </p:ext>
            </p:extLst>
          </p:nvPr>
        </p:nvGraphicFramePr>
        <p:xfrm>
          <a:off x="923278" y="1523501"/>
          <a:ext cx="8806647" cy="1565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495">
                  <a:extLst>
                    <a:ext uri="{9D8B030D-6E8A-4147-A177-3AD203B41FA5}">
                      <a16:colId xmlns:a16="http://schemas.microsoft.com/office/drawing/2014/main" val="1018457418"/>
                    </a:ext>
                  </a:extLst>
                </a:gridCol>
                <a:gridCol w="8407152">
                  <a:extLst>
                    <a:ext uri="{9D8B030D-6E8A-4147-A177-3AD203B41FA5}">
                      <a16:colId xmlns:a16="http://schemas.microsoft.com/office/drawing/2014/main" val="2784479239"/>
                    </a:ext>
                  </a:extLst>
                </a:gridCol>
              </a:tblGrid>
              <a:tr h="521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2400" i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遺言者の住所地を管轄する遺言書保管所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6652413"/>
                  </a:ext>
                </a:extLst>
              </a:tr>
              <a:tr h="521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i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遺言者の本籍地を管轄する遺言書保管所</a:t>
                      </a:r>
                      <a:endParaRPr lang="en-US" altLang="ja-JP" sz="2400" i="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1581922"/>
                  </a:ext>
                </a:extLst>
              </a:tr>
              <a:tr h="521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2400" i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遺言者が所有する不動産の所在地を管轄する遺言書保管所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0581354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F97E61-D261-43E5-ACF5-E958D10F38F4}"/>
              </a:ext>
            </a:extLst>
          </p:cNvPr>
          <p:cNvSpPr txBox="1"/>
          <p:nvPr/>
        </p:nvSpPr>
        <p:spPr>
          <a:xfrm>
            <a:off x="923278" y="3395507"/>
            <a:ext cx="87037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２通目以降，追加で保管の申請をする場合は，最初に保管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の申請をした遺言書保管所に対してしか行うことができま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せん。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＊全国の法務局で閲覧できますが、原本の閲覧は遺言を保管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した法務局でないとできません。</a:t>
            </a:r>
          </a:p>
        </p:txBody>
      </p:sp>
    </p:spTree>
    <p:extLst>
      <p:ext uri="{BB962C8B-B14F-4D97-AF65-F5344CB8AC3E}">
        <p14:creationId xmlns:p14="http://schemas.microsoft.com/office/powerpoint/2010/main" val="867915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CA0B53F-C45F-49E3-BDD7-46CC7E0E6951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41F3413-93B1-47BF-852B-C725A18CADD4}"/>
              </a:ext>
            </a:extLst>
          </p:cNvPr>
          <p:cNvSpPr txBox="1"/>
          <p:nvPr/>
        </p:nvSpPr>
        <p:spPr>
          <a:xfrm>
            <a:off x="278977" y="177553"/>
            <a:ext cx="954860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③　</a:t>
            </a:r>
            <a:r>
              <a:rPr lang="ja-JP" altLang="en-US" sz="2400" b="1" i="0" u="sng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遺言書の保管申請書を作成する</a:t>
            </a:r>
            <a:endParaRPr lang="en-US" altLang="ja-JP" sz="2400" b="1" i="0" u="sng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申請書の様式は、法務省の「自筆証書遺言保管制度」の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HP</a:t>
            </a: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</a:t>
            </a:r>
            <a:r>
              <a:rPr lang="en-US" altLang="ja-JP" sz="24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001321933.pdf (moj.go.jp)</a:t>
            </a:r>
            <a:endParaRPr lang="en-US" altLang="ja-JP" sz="2400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様式は全体で５枚です。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・１ページは、遺言者自身の住所・氏名・本籍・連絡先電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話番号等を記述します。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・２ページは、遺言者本人の確認覧（署名等）、手数料の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額、遺言書の総ページ数などを記述します。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・３ページは、受遺者・遺言執行者等の氏名・住所を記述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します。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・４ページは、死亡時の通知の対象者の続柄・氏名・住所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などを記述します。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・５ページは、手数料納付用紙で、申請人・請求人の住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所・氏名を記述し、収入印紙３，９００円を印紙貼り付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け欄に貼り付けます。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4343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66D0921-3788-4391-8110-7528DB55603F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850D3B-7064-4DD8-8284-B2A4660A6B67}"/>
              </a:ext>
            </a:extLst>
          </p:cNvPr>
          <p:cNvSpPr txBox="1"/>
          <p:nvPr/>
        </p:nvSpPr>
        <p:spPr>
          <a:xfrm>
            <a:off x="278977" y="257452"/>
            <a:ext cx="947758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④　法務局へ保管申請の予約をする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申請先の法務局へ予約をする必要があります。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申請先の窓口または電話でも予約できますが、法務局手続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予約サービスの専用ＨＰでの予約がおすすめです。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24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時間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365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日いつでも予約できます。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kumimoji="1" lang="ja-JP" altLang="en-US" sz="2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【</a:t>
            </a:r>
            <a:r>
              <a:rPr lang="ja-JP" altLang="en-US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法務局手続案内予約サービス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】</a:t>
            </a:r>
            <a:r>
              <a:rPr lang="ja-JP" altLang="en-US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ポータル：ポータル 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(moj.go.jp)</a:t>
            </a:r>
            <a:endParaRPr kumimoji="1" lang="en-US" altLang="ja-JP" sz="2000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⑤　法務局に来庁し、保管の申請をする。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・遺言書：ホッチキス止めはせずにバラバラのままの状態で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提出する。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・保管申請書はあらかじめ作成しておく。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・添付書類：住民票（作成後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3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カ月以内）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・遺言者本人確認の証明：運転免許証、ﾏｲﾅﾝﾊﾞｰｶｰﾄﾞ等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・手数料：遺言書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通につき、３，９００円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63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664E037-7219-4516-871D-8CF008997DB7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BA67E1D-AB07-4364-82CB-7D78C927F9B7}"/>
              </a:ext>
            </a:extLst>
          </p:cNvPr>
          <p:cNvSpPr txBox="1"/>
          <p:nvPr/>
        </p:nvSpPr>
        <p:spPr>
          <a:xfrm>
            <a:off x="278977" y="168676"/>
            <a:ext cx="951309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⑥　最後に保管証を受けとる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申請書及び添付書類に問題がなく，手数料の納付も行うと手続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が終了し、「保管証」が渡されます。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・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保管証には，遺言者の氏名，出生の年月日，手続を行った遺言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書保管所の名称及び保管番号が記載されています。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・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保管番号が分かると，保管した遺言書の閲覧，遺言書の保管の　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申請の撤回，変更の届出の各手続や，相続開始後に相続人など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の方々が遺言書情報証明書の交付の請求を行うとき便利です。</a:t>
            </a:r>
          </a:p>
          <a:p>
            <a:pPr algn="l"/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lvl="1"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遺言書保管所に遺言書を預けていることをご家族等に伝える際，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lvl="1"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保管証の写しを渡すなどされると確実です。（再発行はできま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lvl="1"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せん）</a:t>
            </a:r>
          </a:p>
          <a:p>
            <a:pPr algn="l"/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0460935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499</TotalTime>
  <Words>3984</Words>
  <Application>Microsoft Office PowerPoint</Application>
  <PresentationFormat>A4 210 x 297 mm</PresentationFormat>
  <Paragraphs>310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3" baseType="lpstr">
      <vt:lpstr>UD デジタル 教科書体 N-R</vt:lpstr>
      <vt:lpstr>Calibri</vt:lpstr>
      <vt:lpstr>Calibri Light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tsugamura-m@outlook.jp</dc:creator>
  <cp:lastModifiedBy>tsugamura-m@outlook.jp</cp:lastModifiedBy>
  <cp:revision>16</cp:revision>
  <dcterms:created xsi:type="dcterms:W3CDTF">2021-08-03T01:38:37Z</dcterms:created>
  <dcterms:modified xsi:type="dcterms:W3CDTF">2021-08-19T01:35:22Z</dcterms:modified>
</cp:coreProperties>
</file>