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62" r:id="rId6"/>
    <p:sldId id="263" r:id="rId7"/>
    <p:sldId id="264" r:id="rId8"/>
    <p:sldId id="259" r:id="rId9"/>
    <p:sldId id="261" r:id="rId10"/>
    <p:sldId id="265"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varScale="1">
        <p:scale>
          <a:sx n="86" d="100"/>
          <a:sy n="86" d="100"/>
        </p:scale>
        <p:origin x="15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20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22071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84913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34879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6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4035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7773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7228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30408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65F176A-1223-41CB-B91E-5A2407C0E0AC}" type="datetimeFigureOut">
              <a:rPr kumimoji="1" lang="ja-JP" altLang="en-US" smtClean="0"/>
              <a:t>2021/5/14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45565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2021/5/14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01797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65F176A-1223-41CB-B91E-5A2407C0E0AC}" type="datetimeFigureOut">
              <a:rPr kumimoji="1" lang="ja-JP" altLang="en-US" smtClean="0"/>
              <a:t>2021/5/14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68C276DA-44C3-4045-B744-786D11F35EE1}"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47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C546CCB-4949-4272-A78E-D91BB2EC3927}"/>
              </a:ext>
            </a:extLst>
          </p:cNvPr>
          <p:cNvSpPr/>
          <p:nvPr/>
        </p:nvSpPr>
        <p:spPr>
          <a:xfrm>
            <a:off x="874183" y="2283751"/>
            <a:ext cx="8441735" cy="1938992"/>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事例で見る法定相続人</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の相続順位</a:t>
            </a:r>
            <a:r>
              <a:rPr lang="ja-JP" alt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とその相続分</a:t>
            </a:r>
            <a:endPar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AF9D7A4D-8161-4372-96E4-7B1920695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8555" y="2545333"/>
            <a:ext cx="487363" cy="487363"/>
          </a:xfrm>
          <a:prstGeom prst="rect">
            <a:avLst/>
          </a:prstGeom>
        </p:spPr>
      </p:pic>
    </p:spTree>
    <p:extLst>
      <p:ext uri="{BB962C8B-B14F-4D97-AF65-F5344CB8AC3E}">
        <p14:creationId xmlns:p14="http://schemas.microsoft.com/office/powerpoint/2010/main" val="4695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29914AE-EF30-4996-8609-38AFA9C1435C}"/>
              </a:ext>
            </a:extLst>
          </p:cNvPr>
          <p:cNvSpPr txBox="1"/>
          <p:nvPr/>
        </p:nvSpPr>
        <p:spPr>
          <a:xfrm>
            <a:off x="221941" y="195309"/>
            <a:ext cx="9534618" cy="1323439"/>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a:t>
            </a:r>
            <a:r>
              <a:rPr kumimoji="1" lang="en-US" altLang="ja-JP" sz="2800" dirty="0">
                <a:latin typeface="UD デジタル 教科書体 N-R" panose="02020400000000000000" pitchFamily="17" charset="-128"/>
                <a:ea typeface="UD デジタル 教科書体 N-R" panose="02020400000000000000" pitchFamily="17" charset="-128"/>
              </a:rPr>
              <a:t>-1</a:t>
            </a:r>
            <a:r>
              <a:rPr kumimoji="1" lang="ja-JP" altLang="en-US" sz="2800" dirty="0">
                <a:latin typeface="UD デジタル 教科書体 N-R" panose="02020400000000000000" pitchFamily="17" charset="-128"/>
                <a:ea typeface="UD デジタル 教科書体 N-R" panose="02020400000000000000" pitchFamily="17" charset="-128"/>
              </a:rPr>
              <a:t>．被相続人に子供も父母いない場合で異母兄弟姉妹が</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いる場合</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B65628D2-BCBD-4EF8-B95E-8736E5C0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909" y="2657986"/>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2141F3EF-4369-4C89-9275-68D8BB3AE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673" y="2632118"/>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F9774BAF-6EBD-426F-9D77-DF53868438F6}"/>
              </a:ext>
            </a:extLst>
          </p:cNvPr>
          <p:cNvCxnSpPr>
            <a:cxnSpLocks/>
          </p:cNvCxnSpPr>
          <p:nvPr/>
        </p:nvCxnSpPr>
        <p:spPr>
          <a:xfrm>
            <a:off x="691254" y="2271413"/>
            <a:ext cx="205257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7EA96F6-1CA8-4FD1-A318-0CEF9100442B}"/>
              </a:ext>
            </a:extLst>
          </p:cNvPr>
          <p:cNvCxnSpPr>
            <a:cxnSpLocks/>
          </p:cNvCxnSpPr>
          <p:nvPr/>
        </p:nvCxnSpPr>
        <p:spPr>
          <a:xfrm>
            <a:off x="2745798" y="2269750"/>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C72FA6A-6A5C-410F-9674-224C2C3B121C}"/>
              </a:ext>
            </a:extLst>
          </p:cNvPr>
          <p:cNvCxnSpPr/>
          <p:nvPr/>
        </p:nvCxnSpPr>
        <p:spPr>
          <a:xfrm>
            <a:off x="1179014"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BEE4C75B-44ED-4BF6-9EE3-E6106A58194D}"/>
              </a:ext>
            </a:extLst>
          </p:cNvPr>
          <p:cNvCxnSpPr/>
          <p:nvPr/>
        </p:nvCxnSpPr>
        <p:spPr>
          <a:xfrm>
            <a:off x="1189371"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4FE9294-F129-4A2D-8AED-5A313E7D7CF7}"/>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3640E024-BC12-4B3B-AA0F-80E21A17326B}"/>
              </a:ext>
            </a:extLst>
          </p:cNvPr>
          <p:cNvCxnSpPr>
            <a:cxnSpLocks/>
          </p:cNvCxnSpPr>
          <p:nvPr/>
        </p:nvCxnSpPr>
        <p:spPr>
          <a:xfrm>
            <a:off x="2887045" y="3115033"/>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BDB9D1-9F05-4B69-B5C0-CE32AD2D8455}"/>
              </a:ext>
            </a:extLst>
          </p:cNvPr>
          <p:cNvSpPr txBox="1"/>
          <p:nvPr/>
        </p:nvSpPr>
        <p:spPr>
          <a:xfrm>
            <a:off x="2350412" y="3531805"/>
            <a:ext cx="714375" cy="338554"/>
          </a:xfrm>
          <a:prstGeom prst="rect">
            <a:avLst/>
          </a:prstGeom>
          <a:noFill/>
        </p:spPr>
        <p:txBody>
          <a:bodyPr wrap="square" rtlCol="0">
            <a:spAutoFit/>
          </a:bodyPr>
          <a:lstStyle/>
          <a:p>
            <a:r>
              <a:rPr kumimoji="1" lang="ja-JP" altLang="en-US" sz="1600" b="1" dirty="0"/>
              <a:t>長男</a:t>
            </a:r>
          </a:p>
        </p:txBody>
      </p:sp>
      <p:sp>
        <p:nvSpPr>
          <p:cNvPr id="14" name="テキスト ボックス 13">
            <a:extLst>
              <a:ext uri="{FF2B5EF4-FFF2-40B4-BE49-F238E27FC236}">
                <a16:creationId xmlns:a16="http://schemas.microsoft.com/office/drawing/2014/main" id="{AD31493D-9C42-409D-B0A4-DEB6AC2E7377}"/>
              </a:ext>
            </a:extLst>
          </p:cNvPr>
          <p:cNvSpPr txBox="1"/>
          <p:nvPr/>
        </p:nvSpPr>
        <p:spPr>
          <a:xfrm>
            <a:off x="1215538" y="3410239"/>
            <a:ext cx="1041141" cy="338554"/>
          </a:xfrm>
          <a:prstGeom prst="rect">
            <a:avLst/>
          </a:prstGeom>
          <a:noFill/>
        </p:spPr>
        <p:txBody>
          <a:bodyPr wrap="square" rtlCol="0">
            <a:spAutoFit/>
          </a:bodyPr>
          <a:lstStyle/>
          <a:p>
            <a:r>
              <a:rPr kumimoji="1" lang="ja-JP" altLang="en-US" sz="1600" b="1" dirty="0"/>
              <a:t>次男</a:t>
            </a:r>
            <a:r>
              <a:rPr kumimoji="1" lang="en-US" altLang="ja-JP" sz="1600" b="1" dirty="0"/>
              <a:t>1/10</a:t>
            </a:r>
            <a:endParaRPr kumimoji="1" lang="ja-JP" altLang="en-US" sz="1600" b="1" dirty="0"/>
          </a:p>
        </p:txBody>
      </p:sp>
      <p:sp>
        <p:nvSpPr>
          <p:cNvPr id="15" name="テキスト ボックス 14">
            <a:extLst>
              <a:ext uri="{FF2B5EF4-FFF2-40B4-BE49-F238E27FC236}">
                <a16:creationId xmlns:a16="http://schemas.microsoft.com/office/drawing/2014/main" id="{0F55F7AE-D863-4CC8-B39E-AFF3604386BF}"/>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1/10</a:t>
            </a:r>
          </a:p>
        </p:txBody>
      </p:sp>
      <p:sp>
        <p:nvSpPr>
          <p:cNvPr id="16" name="テキスト ボックス 15">
            <a:extLst>
              <a:ext uri="{FF2B5EF4-FFF2-40B4-BE49-F238E27FC236}">
                <a16:creationId xmlns:a16="http://schemas.microsoft.com/office/drawing/2014/main" id="{992F21E0-89D6-4974-88F1-4CDE588509A4}"/>
              </a:ext>
            </a:extLst>
          </p:cNvPr>
          <p:cNvSpPr txBox="1"/>
          <p:nvPr/>
        </p:nvSpPr>
        <p:spPr>
          <a:xfrm>
            <a:off x="2873976" y="3461712"/>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17" name="テキスト ボックス 16">
            <a:extLst>
              <a:ext uri="{FF2B5EF4-FFF2-40B4-BE49-F238E27FC236}">
                <a16:creationId xmlns:a16="http://schemas.microsoft.com/office/drawing/2014/main" id="{5862FB96-2685-4161-975F-6C7E09AB8B1C}"/>
              </a:ext>
            </a:extLst>
          </p:cNvPr>
          <p:cNvSpPr txBox="1"/>
          <p:nvPr/>
        </p:nvSpPr>
        <p:spPr>
          <a:xfrm>
            <a:off x="2101021" y="1515889"/>
            <a:ext cx="543468" cy="400110"/>
          </a:xfrm>
          <a:prstGeom prst="rect">
            <a:avLst/>
          </a:prstGeom>
          <a:noFill/>
        </p:spPr>
        <p:txBody>
          <a:bodyPr wrap="square" rtlCol="0">
            <a:spAutoFit/>
          </a:bodyPr>
          <a:lstStyle/>
          <a:p>
            <a:r>
              <a:rPr kumimoji="1" lang="ja-JP" altLang="en-US" sz="2000" b="1" dirty="0"/>
              <a:t>父</a:t>
            </a:r>
          </a:p>
        </p:txBody>
      </p:sp>
      <p:sp>
        <p:nvSpPr>
          <p:cNvPr id="18" name="テキスト ボックス 17">
            <a:extLst>
              <a:ext uri="{FF2B5EF4-FFF2-40B4-BE49-F238E27FC236}">
                <a16:creationId xmlns:a16="http://schemas.microsoft.com/office/drawing/2014/main" id="{191230F6-F72D-4CF4-B50A-C41624655C89}"/>
              </a:ext>
            </a:extLst>
          </p:cNvPr>
          <p:cNvSpPr txBox="1"/>
          <p:nvPr/>
        </p:nvSpPr>
        <p:spPr>
          <a:xfrm>
            <a:off x="544100" y="1492116"/>
            <a:ext cx="718640" cy="400110"/>
          </a:xfrm>
          <a:prstGeom prst="rect">
            <a:avLst/>
          </a:prstGeom>
          <a:noFill/>
        </p:spPr>
        <p:txBody>
          <a:bodyPr wrap="square" rtlCol="0">
            <a:spAutoFit/>
          </a:bodyPr>
          <a:lstStyle/>
          <a:p>
            <a:r>
              <a:rPr kumimoji="1" lang="ja-JP" altLang="en-US" sz="2000" b="1" dirty="0"/>
              <a:t>後妻</a:t>
            </a:r>
          </a:p>
        </p:txBody>
      </p:sp>
      <p:sp>
        <p:nvSpPr>
          <p:cNvPr id="19" name="テキスト ボックス 18">
            <a:extLst>
              <a:ext uri="{FF2B5EF4-FFF2-40B4-BE49-F238E27FC236}">
                <a16:creationId xmlns:a16="http://schemas.microsoft.com/office/drawing/2014/main" id="{F691765B-A93C-4ECC-B2E6-6861D4E8EE16}"/>
              </a:ext>
            </a:extLst>
          </p:cNvPr>
          <p:cNvSpPr txBox="1"/>
          <p:nvPr/>
        </p:nvSpPr>
        <p:spPr>
          <a:xfrm>
            <a:off x="2759121" y="2376360"/>
            <a:ext cx="1138949"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0" name="直線コネクタ 19">
            <a:extLst>
              <a:ext uri="{FF2B5EF4-FFF2-40B4-BE49-F238E27FC236}">
                <a16:creationId xmlns:a16="http://schemas.microsoft.com/office/drawing/2014/main" id="{73518EB1-E557-455E-941F-0D0671F1EDEA}"/>
              </a:ext>
            </a:extLst>
          </p:cNvPr>
          <p:cNvCxnSpPr>
            <a:cxnSpLocks/>
          </p:cNvCxnSpPr>
          <p:nvPr/>
        </p:nvCxnSpPr>
        <p:spPr>
          <a:xfrm flipH="1">
            <a:off x="2279552" y="2715740"/>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4" descr="おじいちゃん２のイラスト">
            <a:extLst>
              <a:ext uri="{FF2B5EF4-FFF2-40B4-BE49-F238E27FC236}">
                <a16:creationId xmlns:a16="http://schemas.microsoft.com/office/drawing/2014/main" id="{DD03E90A-B726-42AF-8320-8415C954B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若いおばあさんのイラスト">
            <a:extLst>
              <a:ext uri="{FF2B5EF4-FFF2-40B4-BE49-F238E27FC236}">
                <a16:creationId xmlns:a16="http://schemas.microsoft.com/office/drawing/2014/main" id="{375126F6-B397-497C-9E24-D28474D7B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AFBF6D8C-BA52-4730-9F11-918EB9137346}"/>
              </a:ext>
            </a:extLst>
          </p:cNvPr>
          <p:cNvCxnSpPr/>
          <p:nvPr/>
        </p:nvCxnSpPr>
        <p:spPr>
          <a:xfrm>
            <a:off x="2355191" y="272481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D9A71983-2DE2-4491-9EBC-2AB6182C3670}"/>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59766AA1-6975-431D-B65A-ED802E87BF7D}"/>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28" name="テキスト ボックス 27">
            <a:extLst>
              <a:ext uri="{FF2B5EF4-FFF2-40B4-BE49-F238E27FC236}">
                <a16:creationId xmlns:a16="http://schemas.microsoft.com/office/drawing/2014/main" id="{3FAA1B19-C1A8-4B0A-B4C6-AFB9A71C936A}"/>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cxnSp>
        <p:nvCxnSpPr>
          <p:cNvPr id="35" name="直線コネクタ 34">
            <a:extLst>
              <a:ext uri="{FF2B5EF4-FFF2-40B4-BE49-F238E27FC236}">
                <a16:creationId xmlns:a16="http://schemas.microsoft.com/office/drawing/2014/main" id="{A6D137B1-05E8-4518-A947-9E7D680E743D}"/>
              </a:ext>
            </a:extLst>
          </p:cNvPr>
          <p:cNvCxnSpPr>
            <a:cxnSpLocks/>
          </p:cNvCxnSpPr>
          <p:nvPr/>
        </p:nvCxnSpPr>
        <p:spPr>
          <a:xfrm>
            <a:off x="2873976" y="3093261"/>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8DFB6B4-929B-4FB0-8403-64B4376FFED4}"/>
              </a:ext>
            </a:extLst>
          </p:cNvPr>
          <p:cNvCxnSpPr/>
          <p:nvPr/>
        </p:nvCxnSpPr>
        <p:spPr>
          <a:xfrm>
            <a:off x="2515781" y="169851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DE64B061-55CC-464E-AAA7-18887EE776EB}"/>
              </a:ext>
            </a:extLst>
          </p:cNvPr>
          <p:cNvCxnSpPr/>
          <p:nvPr/>
        </p:nvCxnSpPr>
        <p:spPr>
          <a:xfrm>
            <a:off x="2526138" y="1726626"/>
            <a:ext cx="890328" cy="0"/>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86EA798B-E040-4AA5-95DA-D76F9072E232}"/>
              </a:ext>
            </a:extLst>
          </p:cNvPr>
          <p:cNvSpPr txBox="1"/>
          <p:nvPr/>
        </p:nvSpPr>
        <p:spPr>
          <a:xfrm>
            <a:off x="3464037" y="1512934"/>
            <a:ext cx="718640" cy="400110"/>
          </a:xfrm>
          <a:prstGeom prst="rect">
            <a:avLst/>
          </a:prstGeom>
          <a:noFill/>
        </p:spPr>
        <p:txBody>
          <a:bodyPr wrap="square" rtlCol="0">
            <a:spAutoFit/>
          </a:bodyPr>
          <a:lstStyle/>
          <a:p>
            <a:r>
              <a:rPr kumimoji="1" lang="ja-JP" altLang="en-US" sz="2000" b="1" dirty="0"/>
              <a:t>前妻</a:t>
            </a:r>
          </a:p>
        </p:txBody>
      </p:sp>
      <p:cxnSp>
        <p:nvCxnSpPr>
          <p:cNvPr id="49" name="直線コネクタ 48">
            <a:extLst>
              <a:ext uri="{FF2B5EF4-FFF2-40B4-BE49-F238E27FC236}">
                <a16:creationId xmlns:a16="http://schemas.microsoft.com/office/drawing/2014/main" id="{9142BFA4-BA51-4665-83E0-2264EDE6870B}"/>
              </a:ext>
            </a:extLst>
          </p:cNvPr>
          <p:cNvCxnSpPr/>
          <p:nvPr/>
        </p:nvCxnSpPr>
        <p:spPr>
          <a:xfrm>
            <a:off x="2960945" y="1740064"/>
            <a:ext cx="10357" cy="301800"/>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E3B4C43C-A77C-4F58-8C1E-96C2F4131CAF}"/>
              </a:ext>
            </a:extLst>
          </p:cNvPr>
          <p:cNvCxnSpPr/>
          <p:nvPr/>
        </p:nvCxnSpPr>
        <p:spPr>
          <a:xfrm>
            <a:off x="2981032" y="2041864"/>
            <a:ext cx="1546580"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E81782A3-24FC-423F-8030-36C41FFB109F}"/>
              </a:ext>
            </a:extLst>
          </p:cNvPr>
          <p:cNvCxnSpPr>
            <a:cxnSpLocks/>
            <a:endCxn id="1026" idx="0"/>
          </p:cNvCxnSpPr>
          <p:nvPr/>
        </p:nvCxnSpPr>
        <p:spPr>
          <a:xfrm>
            <a:off x="4537937" y="2041864"/>
            <a:ext cx="22010" cy="561337"/>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122BA583-4D73-4D41-B62B-345BE0976977}"/>
              </a:ext>
            </a:extLst>
          </p:cNvPr>
          <p:cNvSpPr txBox="1"/>
          <p:nvPr/>
        </p:nvSpPr>
        <p:spPr>
          <a:xfrm>
            <a:off x="3785447" y="3761460"/>
            <a:ext cx="1748013" cy="338554"/>
          </a:xfrm>
          <a:prstGeom prst="rect">
            <a:avLst/>
          </a:prstGeom>
          <a:noFill/>
        </p:spPr>
        <p:txBody>
          <a:bodyPr wrap="square" rtlCol="0">
            <a:spAutoFit/>
          </a:bodyPr>
          <a:lstStyle/>
          <a:p>
            <a:r>
              <a:rPr kumimoji="1" lang="ja-JP" altLang="en-US" sz="1600" dirty="0"/>
              <a:t>（異母兄弟姉妹）</a:t>
            </a:r>
          </a:p>
        </p:txBody>
      </p:sp>
      <p:pic>
        <p:nvPicPr>
          <p:cNvPr id="1026" name="Picture 2" descr="高齢のおばあさんのイラスト">
            <a:extLst>
              <a:ext uri="{FF2B5EF4-FFF2-40B4-BE49-F238E27FC236}">
                <a16:creationId xmlns:a16="http://schemas.microsoft.com/office/drawing/2014/main" id="{080B3050-53F7-4EB4-9945-FB631DD1C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934" y="2603201"/>
            <a:ext cx="886026" cy="886026"/>
          </a:xfrm>
          <a:prstGeom prst="rect">
            <a:avLst/>
          </a:prstGeom>
          <a:noFill/>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82953F0D-7C0D-4504-80E8-54660B1E0326}"/>
              </a:ext>
            </a:extLst>
          </p:cNvPr>
          <p:cNvSpPr txBox="1"/>
          <p:nvPr/>
        </p:nvSpPr>
        <p:spPr>
          <a:xfrm>
            <a:off x="4133502" y="3476537"/>
            <a:ext cx="1011213" cy="338554"/>
          </a:xfrm>
          <a:prstGeom prst="rect">
            <a:avLst/>
          </a:prstGeom>
          <a:noFill/>
        </p:spPr>
        <p:txBody>
          <a:bodyPr wrap="square" rtlCol="0">
            <a:spAutoFit/>
          </a:bodyPr>
          <a:lstStyle/>
          <a:p>
            <a:r>
              <a:rPr kumimoji="1" lang="ja-JP" altLang="en-US" sz="1600" b="1" dirty="0"/>
              <a:t>長女</a:t>
            </a:r>
            <a:r>
              <a:rPr kumimoji="1" lang="en-US" altLang="ja-JP" sz="1600" b="1" dirty="0"/>
              <a:t>1/20</a:t>
            </a:r>
            <a:endParaRPr kumimoji="1" lang="ja-JP" altLang="en-US" sz="1600" b="1" dirty="0"/>
          </a:p>
        </p:txBody>
      </p:sp>
      <p:sp>
        <p:nvSpPr>
          <p:cNvPr id="1027" name="テキスト ボックス 1026">
            <a:extLst>
              <a:ext uri="{FF2B5EF4-FFF2-40B4-BE49-F238E27FC236}">
                <a16:creationId xmlns:a16="http://schemas.microsoft.com/office/drawing/2014/main" id="{BC4C17F7-F514-4FC6-A247-6A9C62699123}"/>
              </a:ext>
            </a:extLst>
          </p:cNvPr>
          <p:cNvSpPr txBox="1"/>
          <p:nvPr/>
        </p:nvSpPr>
        <p:spPr>
          <a:xfrm>
            <a:off x="5356480" y="1254259"/>
            <a:ext cx="4466898" cy="4893647"/>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兄弟姉妹同士で相続する場合、異母兄弟は同父母兄弟の半分の相続分しかないと規定されてます。（民</a:t>
            </a:r>
            <a:r>
              <a:rPr lang="en-US" altLang="ja-JP" sz="2400" i="0" dirty="0">
                <a:effectLst/>
                <a:latin typeface="UD デジタル 教科書体 N-R" panose="02020400000000000000" pitchFamily="17" charset="-128"/>
                <a:ea typeface="UD デジタル 教科書体 N-R" panose="02020400000000000000" pitchFamily="17" charset="-128"/>
              </a:rPr>
              <a:t>900</a:t>
            </a:r>
            <a:r>
              <a:rPr lang="ja-JP" altLang="en-US" sz="2400" i="0" dirty="0">
                <a:effectLst/>
                <a:latin typeface="UD デジタル 教科書体 N-R" panose="02020400000000000000" pitchFamily="17" charset="-128"/>
                <a:ea typeface="UD デジタル 教科書体 N-R" panose="02020400000000000000" pitchFamily="17" charset="-128"/>
              </a:rPr>
              <a:t>条</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項但書</a:t>
            </a:r>
            <a:r>
              <a:rPr lang="en-US" altLang="ja-JP" sz="2400" i="0" dirty="0">
                <a:effectLst/>
                <a:latin typeface="UD デジタル 教科書体 N-R" panose="02020400000000000000" pitchFamily="17" charset="-128"/>
                <a:ea typeface="UD デジタル 教科書体 N-R" panose="02020400000000000000" pitchFamily="17" charset="-128"/>
              </a:rPr>
              <a:t>)</a:t>
            </a:r>
          </a:p>
          <a:p>
            <a:r>
              <a:rPr lang="ja-JP" altLang="en-US" sz="2400" dirty="0">
                <a:latin typeface="UD デジタル 教科書体 N-R" panose="02020400000000000000" pitchFamily="17" charset="-128"/>
                <a:ea typeface="UD デジタル 教科書体 N-R" panose="02020400000000000000" pitchFamily="17" charset="-128"/>
              </a:rPr>
              <a:t>　しかし</a:t>
            </a:r>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、兄弟姉妹も異母兄弟姉妹も相続人としての順位は同じです。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本事例の相続分は、配偶者が</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3/4</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、父母を同じくする兄弟姉妹は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1/10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ずつ、異母兄弟の長女</a:t>
            </a:r>
            <a:endParaRPr lang="en-US" altLang="ja-JP" sz="2400" dirty="0">
              <a:solidFill>
                <a:srgbClr val="111111"/>
              </a:solidFill>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1/20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となります。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028" name="テキスト ボックス 1027">
            <a:extLst>
              <a:ext uri="{FF2B5EF4-FFF2-40B4-BE49-F238E27FC236}">
                <a16:creationId xmlns:a16="http://schemas.microsoft.com/office/drawing/2014/main" id="{8613F76B-4C74-4E0D-ADD6-6EFE09D89913}"/>
              </a:ext>
            </a:extLst>
          </p:cNvPr>
          <p:cNvSpPr txBox="1"/>
          <p:nvPr/>
        </p:nvSpPr>
        <p:spPr>
          <a:xfrm>
            <a:off x="82622" y="4603398"/>
            <a:ext cx="5227050" cy="1200329"/>
          </a:xfrm>
          <a:prstGeom prst="rect">
            <a:avLst/>
          </a:prstGeom>
          <a:noFill/>
        </p:spPr>
        <p:txBody>
          <a:bodyPr wrap="square" rtlCol="0">
            <a:spAutoFit/>
          </a:bodyPr>
          <a:lstStyle/>
          <a:p>
            <a:r>
              <a:rPr kumimoji="1" lang="ja-JP" altLang="en-US" dirty="0"/>
              <a:t>＊民</a:t>
            </a:r>
            <a:r>
              <a:rPr kumimoji="1" lang="en-US" altLang="ja-JP" dirty="0"/>
              <a:t>900</a:t>
            </a:r>
            <a:r>
              <a:rPr kumimoji="1" lang="ja-JP" altLang="en-US" dirty="0"/>
              <a:t>条</a:t>
            </a:r>
            <a:r>
              <a:rPr kumimoji="1" lang="en-US" altLang="ja-JP" dirty="0"/>
              <a:t>4</a:t>
            </a:r>
            <a:r>
              <a:rPr kumimoji="1" lang="ja-JP" altLang="en-US" dirty="0"/>
              <a:t>項但書</a:t>
            </a:r>
            <a:endParaRPr kumimoji="1" lang="en-US" altLang="ja-JP" dirty="0"/>
          </a:p>
          <a:p>
            <a:r>
              <a:rPr kumimoji="1" lang="ja-JP" altLang="en-US" b="0" i="0" dirty="0">
                <a:solidFill>
                  <a:srgbClr val="111111"/>
                </a:solidFill>
                <a:effectLst/>
                <a:latin typeface="YuGo"/>
              </a:rPr>
              <a:t>　　</a:t>
            </a:r>
            <a:r>
              <a:rPr lang="ja-JP" altLang="en-US" b="0" i="0" dirty="0">
                <a:solidFill>
                  <a:srgbClr val="111111"/>
                </a:solidFill>
                <a:effectLst/>
                <a:latin typeface="YuGo"/>
              </a:rPr>
              <a:t>父母の一方のみを同じくする兄弟姉妹の相続分</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は、父母の双方を同じくする兄弟姉妹の相続分の</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二分の一とする</a:t>
            </a:r>
            <a:endParaRPr kumimoji="1" lang="ja-JP" altLang="en-US" dirty="0"/>
          </a:p>
        </p:txBody>
      </p:sp>
      <p:cxnSp>
        <p:nvCxnSpPr>
          <p:cNvPr id="1030" name="直線コネクタ 1029">
            <a:extLst>
              <a:ext uri="{FF2B5EF4-FFF2-40B4-BE49-F238E27FC236}">
                <a16:creationId xmlns:a16="http://schemas.microsoft.com/office/drawing/2014/main" id="{43C0AB79-A41E-423C-B182-4CB0FCBEB71F}"/>
              </a:ext>
            </a:extLst>
          </p:cNvPr>
          <p:cNvCxnSpPr>
            <a:cxnSpLocks/>
          </p:cNvCxnSpPr>
          <p:nvPr/>
        </p:nvCxnSpPr>
        <p:spPr>
          <a:xfrm flipH="1">
            <a:off x="3142559" y="1578035"/>
            <a:ext cx="182264" cy="217469"/>
          </a:xfrm>
          <a:prstGeom prst="line">
            <a:avLst/>
          </a:prstGeom>
        </p:spPr>
        <p:style>
          <a:lnRef idx="1">
            <a:schemeClr val="dk1"/>
          </a:lnRef>
          <a:fillRef idx="0">
            <a:schemeClr val="dk1"/>
          </a:fillRef>
          <a:effectRef idx="0">
            <a:schemeClr val="dk1"/>
          </a:effectRef>
          <a:fontRef idx="minor">
            <a:schemeClr val="tx1"/>
          </a:fontRef>
        </p:style>
      </p:cxnSp>
      <p:cxnSp>
        <p:nvCxnSpPr>
          <p:cNvPr id="1032" name="直線コネクタ 1031">
            <a:extLst>
              <a:ext uri="{FF2B5EF4-FFF2-40B4-BE49-F238E27FC236}">
                <a16:creationId xmlns:a16="http://schemas.microsoft.com/office/drawing/2014/main" id="{F7636ECF-F712-4413-A2F1-500355349D80}"/>
              </a:ext>
            </a:extLst>
          </p:cNvPr>
          <p:cNvCxnSpPr/>
          <p:nvPr/>
        </p:nvCxnSpPr>
        <p:spPr>
          <a:xfrm>
            <a:off x="3119899" y="1578035"/>
            <a:ext cx="246930" cy="250601"/>
          </a:xfrm>
          <a:prstGeom prst="line">
            <a:avLst/>
          </a:prstGeom>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C9122A72-99ED-4D94-988E-72AEED68C075}"/>
              </a:ext>
            </a:extLst>
          </p:cNvPr>
          <p:cNvSpPr txBox="1"/>
          <p:nvPr/>
        </p:nvSpPr>
        <p:spPr>
          <a:xfrm>
            <a:off x="3504525" y="1229439"/>
            <a:ext cx="799182" cy="338554"/>
          </a:xfrm>
          <a:prstGeom prst="rect">
            <a:avLst/>
          </a:prstGeom>
          <a:noFill/>
        </p:spPr>
        <p:txBody>
          <a:bodyPr wrap="square" rtlCol="0">
            <a:spAutoFit/>
          </a:bodyPr>
          <a:lstStyle/>
          <a:p>
            <a:r>
              <a:rPr kumimoji="1" lang="ja-JP" altLang="en-US" sz="1600" b="1" dirty="0">
                <a:solidFill>
                  <a:srgbClr val="FF0000"/>
                </a:solidFill>
              </a:rPr>
              <a:t>離婚</a:t>
            </a:r>
          </a:p>
        </p:txBody>
      </p:sp>
      <p:pic>
        <p:nvPicPr>
          <p:cNvPr id="2" name="録音したサウンド">
            <a:hlinkClick r:id="" action="ppaction://media"/>
            <a:extLst>
              <a:ext uri="{FF2B5EF4-FFF2-40B4-BE49-F238E27FC236}">
                <a16:creationId xmlns:a16="http://schemas.microsoft.com/office/drawing/2014/main" id="{8FAB0E44-2916-4705-82D7-9247761F86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84812" y="646420"/>
            <a:ext cx="487363" cy="487363"/>
          </a:xfrm>
          <a:prstGeom prst="rect">
            <a:avLst/>
          </a:prstGeom>
        </p:spPr>
      </p:pic>
    </p:spTree>
    <p:extLst>
      <p:ext uri="{BB962C8B-B14F-4D97-AF65-F5344CB8AC3E}">
        <p14:creationId xmlns:p14="http://schemas.microsoft.com/office/powerpoint/2010/main" val="9523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A1F375-0EA9-49EC-AFE3-0B68FC192C83}"/>
              </a:ext>
            </a:extLst>
          </p:cNvPr>
          <p:cNvSpPr txBox="1"/>
          <p:nvPr/>
        </p:nvSpPr>
        <p:spPr>
          <a:xfrm>
            <a:off x="50319" y="133985"/>
            <a:ext cx="893981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１．法定相続人とその相続順位及び相続分の解説</a:t>
            </a:r>
          </a:p>
        </p:txBody>
      </p:sp>
      <p:pic>
        <p:nvPicPr>
          <p:cNvPr id="1036" name="Picture 12" descr="おじいちゃん１">
            <a:extLst>
              <a:ext uri="{FF2B5EF4-FFF2-40B4-BE49-F238E27FC236}">
                <a16:creationId xmlns:a16="http://schemas.microsoft.com/office/drawing/2014/main" id="{8C072E76-476F-4E3A-8F7D-564923A6D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296" y="3351051"/>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おばあちゃん２">
            <a:extLst>
              <a:ext uri="{FF2B5EF4-FFF2-40B4-BE49-F238E27FC236}">
                <a16:creationId xmlns:a16="http://schemas.microsoft.com/office/drawing/2014/main" id="{E12D7A44-AB71-4E2F-BED9-0F821E050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644" y="3314352"/>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090C2904-DED3-4990-B120-1DAC05E6AEC0}"/>
              </a:ext>
            </a:extLst>
          </p:cNvPr>
          <p:cNvCxnSpPr/>
          <p:nvPr/>
        </p:nvCxnSpPr>
        <p:spPr>
          <a:xfrm>
            <a:off x="734397" y="2886874"/>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CC99E108-5274-4597-969E-7C7A8681E645}"/>
              </a:ext>
            </a:extLst>
          </p:cNvPr>
          <p:cNvCxnSpPr>
            <a:cxnSpLocks/>
          </p:cNvCxnSpPr>
          <p:nvPr/>
        </p:nvCxnSpPr>
        <p:spPr>
          <a:xfrm>
            <a:off x="2887868" y="2882318"/>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49AE8B8-D39E-492F-871F-D5379A962A7D}"/>
              </a:ext>
            </a:extLst>
          </p:cNvPr>
          <p:cNvCxnSpPr/>
          <p:nvPr/>
        </p:nvCxnSpPr>
        <p:spPr>
          <a:xfrm>
            <a:off x="1258071" y="2280593"/>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744E1A97-92C0-4F57-8D03-7B2DFA76D55E}"/>
              </a:ext>
            </a:extLst>
          </p:cNvPr>
          <p:cNvCxnSpPr/>
          <p:nvPr/>
        </p:nvCxnSpPr>
        <p:spPr>
          <a:xfrm>
            <a:off x="1268428" y="2308707"/>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1DA4256-3609-45CD-990D-5929CAD65817}"/>
              </a:ext>
            </a:extLst>
          </p:cNvPr>
          <p:cNvCxnSpPr>
            <a:cxnSpLocks/>
          </p:cNvCxnSpPr>
          <p:nvPr/>
        </p:nvCxnSpPr>
        <p:spPr>
          <a:xfrm>
            <a:off x="1756592" y="2273195"/>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9C60A536-5B29-43B7-BCAF-F525856F5F5C}"/>
              </a:ext>
            </a:extLst>
          </p:cNvPr>
          <p:cNvCxnSpPr>
            <a:cxnSpLocks/>
          </p:cNvCxnSpPr>
          <p:nvPr/>
        </p:nvCxnSpPr>
        <p:spPr>
          <a:xfrm>
            <a:off x="3058736" y="391973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46D6805-1195-4317-ADE4-F61CF42D16E2}"/>
              </a:ext>
            </a:extLst>
          </p:cNvPr>
          <p:cNvCxnSpPr>
            <a:cxnSpLocks/>
          </p:cNvCxnSpPr>
          <p:nvPr/>
        </p:nvCxnSpPr>
        <p:spPr>
          <a:xfrm>
            <a:off x="3069092" y="390346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FEB840B-9C3E-4290-9890-AFB2E27CE939}"/>
              </a:ext>
            </a:extLst>
          </p:cNvPr>
          <p:cNvCxnSpPr>
            <a:cxnSpLocks/>
          </p:cNvCxnSpPr>
          <p:nvPr/>
        </p:nvCxnSpPr>
        <p:spPr>
          <a:xfrm>
            <a:off x="3435104" y="3919737"/>
            <a:ext cx="0" cy="554390"/>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C9404D2B-9C0D-4A88-A182-25E3967BF082}"/>
              </a:ext>
            </a:extLst>
          </p:cNvPr>
          <p:cNvCxnSpPr/>
          <p:nvPr/>
        </p:nvCxnSpPr>
        <p:spPr>
          <a:xfrm>
            <a:off x="2927458" y="4486197"/>
            <a:ext cx="1099040"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DBBC464A-6CCE-4B1A-A011-8408F661F751}"/>
              </a:ext>
            </a:extLst>
          </p:cNvPr>
          <p:cNvCxnSpPr>
            <a:cxnSpLocks/>
          </p:cNvCxnSpPr>
          <p:nvPr/>
        </p:nvCxnSpPr>
        <p:spPr>
          <a:xfrm>
            <a:off x="4026498" y="4486197"/>
            <a:ext cx="0" cy="215877"/>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6B42251F-4F2E-4A7C-A866-A8D0BA86BDB7}"/>
              </a:ext>
            </a:extLst>
          </p:cNvPr>
          <p:cNvCxnSpPr>
            <a:cxnSpLocks/>
          </p:cNvCxnSpPr>
          <p:nvPr/>
        </p:nvCxnSpPr>
        <p:spPr>
          <a:xfrm>
            <a:off x="2927458" y="4486197"/>
            <a:ext cx="0" cy="215877"/>
          </a:xfrm>
          <a:prstGeom prst="line">
            <a:avLst/>
          </a:prstGeom>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10E44103-177A-416E-9BDD-E4364449C5CA}"/>
              </a:ext>
            </a:extLst>
          </p:cNvPr>
          <p:cNvSpPr txBox="1"/>
          <p:nvPr/>
        </p:nvSpPr>
        <p:spPr>
          <a:xfrm>
            <a:off x="2611450" y="4181739"/>
            <a:ext cx="714375" cy="292388"/>
          </a:xfrm>
          <a:prstGeom prst="rect">
            <a:avLst/>
          </a:prstGeom>
          <a:noFill/>
        </p:spPr>
        <p:txBody>
          <a:bodyPr wrap="square" rtlCol="0">
            <a:spAutoFit/>
          </a:bodyPr>
          <a:lstStyle/>
          <a:p>
            <a:r>
              <a:rPr kumimoji="1" lang="ja-JP" altLang="en-US" sz="1300" b="1" dirty="0"/>
              <a:t>長男</a:t>
            </a:r>
          </a:p>
        </p:txBody>
      </p:sp>
      <p:sp>
        <p:nvSpPr>
          <p:cNvPr id="35" name="テキスト ボックス 34">
            <a:extLst>
              <a:ext uri="{FF2B5EF4-FFF2-40B4-BE49-F238E27FC236}">
                <a16:creationId xmlns:a16="http://schemas.microsoft.com/office/drawing/2014/main" id="{9242B132-961C-4758-A5BE-3CEEEA22DF85}"/>
              </a:ext>
            </a:extLst>
          </p:cNvPr>
          <p:cNvSpPr txBox="1"/>
          <p:nvPr/>
        </p:nvSpPr>
        <p:spPr>
          <a:xfrm>
            <a:off x="1467710" y="4041180"/>
            <a:ext cx="714375" cy="292388"/>
          </a:xfrm>
          <a:prstGeom prst="rect">
            <a:avLst/>
          </a:prstGeom>
          <a:noFill/>
        </p:spPr>
        <p:txBody>
          <a:bodyPr wrap="square" rtlCol="0">
            <a:spAutoFit/>
          </a:bodyPr>
          <a:lstStyle/>
          <a:p>
            <a:r>
              <a:rPr kumimoji="1" lang="ja-JP" altLang="en-US" sz="1300" b="1" dirty="0"/>
              <a:t>次男</a:t>
            </a:r>
          </a:p>
        </p:txBody>
      </p:sp>
      <p:sp>
        <p:nvSpPr>
          <p:cNvPr id="36" name="テキスト ボックス 35">
            <a:extLst>
              <a:ext uri="{FF2B5EF4-FFF2-40B4-BE49-F238E27FC236}">
                <a16:creationId xmlns:a16="http://schemas.microsoft.com/office/drawing/2014/main" id="{9743AF17-B54A-462D-BEB3-579FEFA53E40}"/>
              </a:ext>
            </a:extLst>
          </p:cNvPr>
          <p:cNvSpPr txBox="1"/>
          <p:nvPr/>
        </p:nvSpPr>
        <p:spPr>
          <a:xfrm>
            <a:off x="457134" y="4051538"/>
            <a:ext cx="714375" cy="292388"/>
          </a:xfrm>
          <a:prstGeom prst="rect">
            <a:avLst/>
          </a:prstGeom>
          <a:noFill/>
        </p:spPr>
        <p:txBody>
          <a:bodyPr wrap="square" rtlCol="0">
            <a:spAutoFit/>
          </a:bodyPr>
          <a:lstStyle/>
          <a:p>
            <a:r>
              <a:rPr kumimoji="1" lang="ja-JP" altLang="en-US" sz="1300" b="1" dirty="0"/>
              <a:t>長女</a:t>
            </a:r>
          </a:p>
        </p:txBody>
      </p:sp>
      <p:sp>
        <p:nvSpPr>
          <p:cNvPr id="37" name="テキスト ボックス 36">
            <a:extLst>
              <a:ext uri="{FF2B5EF4-FFF2-40B4-BE49-F238E27FC236}">
                <a16:creationId xmlns:a16="http://schemas.microsoft.com/office/drawing/2014/main" id="{FF30C4D3-488A-4AAA-AF4C-A50B50634EFF}"/>
              </a:ext>
            </a:extLst>
          </p:cNvPr>
          <p:cNvSpPr txBox="1"/>
          <p:nvPr/>
        </p:nvSpPr>
        <p:spPr>
          <a:xfrm>
            <a:off x="3696007" y="4130982"/>
            <a:ext cx="846527" cy="292388"/>
          </a:xfrm>
          <a:prstGeom prst="rect">
            <a:avLst/>
          </a:prstGeom>
          <a:noFill/>
        </p:spPr>
        <p:txBody>
          <a:bodyPr wrap="square" rtlCol="0">
            <a:spAutoFit/>
          </a:bodyPr>
          <a:lstStyle/>
          <a:p>
            <a:r>
              <a:rPr kumimoji="1" lang="ja-JP" altLang="en-US" sz="1300" b="1" dirty="0"/>
              <a:t>　配偶者</a:t>
            </a:r>
          </a:p>
        </p:txBody>
      </p:sp>
      <p:sp>
        <p:nvSpPr>
          <p:cNvPr id="24" name="テキスト ボックス 23">
            <a:extLst>
              <a:ext uri="{FF2B5EF4-FFF2-40B4-BE49-F238E27FC236}">
                <a16:creationId xmlns:a16="http://schemas.microsoft.com/office/drawing/2014/main" id="{37B0E92F-1413-48B2-B142-415340EA3221}"/>
              </a:ext>
            </a:extLst>
          </p:cNvPr>
          <p:cNvSpPr txBox="1"/>
          <p:nvPr/>
        </p:nvSpPr>
        <p:spPr>
          <a:xfrm>
            <a:off x="2646091" y="5549044"/>
            <a:ext cx="615083" cy="292388"/>
          </a:xfrm>
          <a:prstGeom prst="rect">
            <a:avLst/>
          </a:prstGeom>
          <a:noFill/>
        </p:spPr>
        <p:txBody>
          <a:bodyPr wrap="square" rtlCol="0">
            <a:spAutoFit/>
          </a:bodyPr>
          <a:lstStyle/>
          <a:p>
            <a:r>
              <a:rPr kumimoji="1" lang="ja-JP" altLang="en-US" sz="1300" b="1" dirty="0"/>
              <a:t>長男</a:t>
            </a:r>
          </a:p>
        </p:txBody>
      </p:sp>
      <p:sp>
        <p:nvSpPr>
          <p:cNvPr id="39" name="テキスト ボックス 38">
            <a:extLst>
              <a:ext uri="{FF2B5EF4-FFF2-40B4-BE49-F238E27FC236}">
                <a16:creationId xmlns:a16="http://schemas.microsoft.com/office/drawing/2014/main" id="{29A28066-E1A4-4CB5-BDAF-F2A0559AC09E}"/>
              </a:ext>
            </a:extLst>
          </p:cNvPr>
          <p:cNvSpPr txBox="1"/>
          <p:nvPr/>
        </p:nvSpPr>
        <p:spPr>
          <a:xfrm>
            <a:off x="3766155" y="5556317"/>
            <a:ext cx="538411" cy="292388"/>
          </a:xfrm>
          <a:prstGeom prst="rect">
            <a:avLst/>
          </a:prstGeom>
          <a:noFill/>
        </p:spPr>
        <p:txBody>
          <a:bodyPr wrap="square" rtlCol="0">
            <a:spAutoFit/>
          </a:bodyPr>
          <a:lstStyle/>
          <a:p>
            <a:r>
              <a:rPr kumimoji="1" lang="ja-JP" altLang="en-US" sz="1300" b="1" dirty="0"/>
              <a:t>長女</a:t>
            </a:r>
          </a:p>
        </p:txBody>
      </p:sp>
      <p:sp>
        <p:nvSpPr>
          <p:cNvPr id="26" name="テキスト ボックス 25">
            <a:extLst>
              <a:ext uri="{FF2B5EF4-FFF2-40B4-BE49-F238E27FC236}">
                <a16:creationId xmlns:a16="http://schemas.microsoft.com/office/drawing/2014/main" id="{59EFE6E6-8F50-4E98-8142-FE1167CB3DAB}"/>
              </a:ext>
            </a:extLst>
          </p:cNvPr>
          <p:cNvSpPr txBox="1"/>
          <p:nvPr/>
        </p:nvSpPr>
        <p:spPr>
          <a:xfrm>
            <a:off x="733835" y="1620169"/>
            <a:ext cx="543468" cy="292388"/>
          </a:xfrm>
          <a:prstGeom prst="rect">
            <a:avLst/>
          </a:prstGeom>
          <a:noFill/>
        </p:spPr>
        <p:txBody>
          <a:bodyPr wrap="square" rtlCol="0">
            <a:spAutoFit/>
          </a:bodyPr>
          <a:lstStyle/>
          <a:p>
            <a:r>
              <a:rPr kumimoji="1" lang="ja-JP" altLang="en-US" sz="1300" b="1" dirty="0"/>
              <a:t>父</a:t>
            </a:r>
          </a:p>
        </p:txBody>
      </p:sp>
      <p:sp>
        <p:nvSpPr>
          <p:cNvPr id="41" name="テキスト ボックス 40">
            <a:extLst>
              <a:ext uri="{FF2B5EF4-FFF2-40B4-BE49-F238E27FC236}">
                <a16:creationId xmlns:a16="http://schemas.microsoft.com/office/drawing/2014/main" id="{7D0D49B0-EDEF-4420-A017-414A9946D7A6}"/>
              </a:ext>
            </a:extLst>
          </p:cNvPr>
          <p:cNvSpPr txBox="1"/>
          <p:nvPr/>
        </p:nvSpPr>
        <p:spPr>
          <a:xfrm>
            <a:off x="2359937" y="1674912"/>
            <a:ext cx="495576" cy="292388"/>
          </a:xfrm>
          <a:prstGeom prst="rect">
            <a:avLst/>
          </a:prstGeom>
          <a:noFill/>
        </p:spPr>
        <p:txBody>
          <a:bodyPr wrap="square" rtlCol="0">
            <a:spAutoFit/>
          </a:bodyPr>
          <a:lstStyle/>
          <a:p>
            <a:r>
              <a:rPr kumimoji="1" lang="ja-JP" altLang="en-US" sz="1300" b="1" dirty="0"/>
              <a:t>母</a:t>
            </a:r>
          </a:p>
        </p:txBody>
      </p:sp>
      <p:sp>
        <p:nvSpPr>
          <p:cNvPr id="27" name="テキスト ボックス 26">
            <a:extLst>
              <a:ext uri="{FF2B5EF4-FFF2-40B4-BE49-F238E27FC236}">
                <a16:creationId xmlns:a16="http://schemas.microsoft.com/office/drawing/2014/main" id="{45C541F3-278F-49B2-A798-51E21ACAEF01}"/>
              </a:ext>
            </a:extLst>
          </p:cNvPr>
          <p:cNvSpPr txBox="1"/>
          <p:nvPr/>
        </p:nvSpPr>
        <p:spPr>
          <a:xfrm>
            <a:off x="2545579" y="3107302"/>
            <a:ext cx="975992" cy="292388"/>
          </a:xfrm>
          <a:prstGeom prst="rect">
            <a:avLst/>
          </a:prstGeom>
          <a:noFill/>
        </p:spPr>
        <p:txBody>
          <a:bodyPr wrap="square" rtlCol="0">
            <a:spAutoFit/>
          </a:bodyPr>
          <a:lstStyle/>
          <a:p>
            <a:r>
              <a:rPr kumimoji="1" lang="ja-JP" altLang="en-US" sz="1300" b="1" dirty="0">
                <a:solidFill>
                  <a:srgbClr val="FF0000"/>
                </a:solidFill>
              </a:rPr>
              <a:t>被相続人</a:t>
            </a:r>
          </a:p>
        </p:txBody>
      </p:sp>
      <p:cxnSp>
        <p:nvCxnSpPr>
          <p:cNvPr id="29" name="直線コネクタ 28">
            <a:extLst>
              <a:ext uri="{FF2B5EF4-FFF2-40B4-BE49-F238E27FC236}">
                <a16:creationId xmlns:a16="http://schemas.microsoft.com/office/drawing/2014/main" id="{740025EB-4A7A-486A-96EA-A5EF74154DB6}"/>
              </a:ext>
            </a:extLst>
          </p:cNvPr>
          <p:cNvCxnSpPr>
            <a:cxnSpLocks/>
          </p:cNvCxnSpPr>
          <p:nvPr/>
        </p:nvCxnSpPr>
        <p:spPr>
          <a:xfrm flipH="1">
            <a:off x="2424358" y="3600097"/>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A6C3C10-974E-4E7E-B9BB-7AFB6DF60579}"/>
              </a:ext>
            </a:extLst>
          </p:cNvPr>
          <p:cNvSpPr txBox="1"/>
          <p:nvPr/>
        </p:nvSpPr>
        <p:spPr>
          <a:xfrm>
            <a:off x="203480" y="6044103"/>
            <a:ext cx="5068773" cy="338554"/>
          </a:xfrm>
          <a:prstGeom prst="rect">
            <a:avLst/>
          </a:prstGeom>
          <a:noFill/>
        </p:spPr>
        <p:txBody>
          <a:bodyPr wrap="square" rtlCol="0">
            <a:spAutoFit/>
          </a:bodyPr>
          <a:lstStyle/>
          <a:p>
            <a:r>
              <a:rPr lang="ja-JP" altLang="en-US" sz="1600" b="1" i="0" dirty="0">
                <a:effectLst/>
                <a:latin typeface="arial" panose="020B0604020202020204" pitchFamily="34" charset="0"/>
              </a:rPr>
              <a:t>＊</a:t>
            </a:r>
            <a:r>
              <a:rPr lang="ja-JP" altLang="en-US" sz="1600" b="1" i="0" dirty="0">
                <a:solidFill>
                  <a:srgbClr val="FF0000"/>
                </a:solidFill>
                <a:effectLst/>
                <a:latin typeface="arial" panose="020B0604020202020204" pitchFamily="34" charset="0"/>
              </a:rPr>
              <a:t>被相続人</a:t>
            </a:r>
            <a:r>
              <a:rPr lang="ja-JP" altLang="en-US" sz="1600" b="1" i="0" dirty="0">
                <a:solidFill>
                  <a:srgbClr val="202124"/>
                </a:solidFill>
                <a:effectLst/>
                <a:latin typeface="arial" panose="020B0604020202020204" pitchFamily="34" charset="0"/>
              </a:rPr>
              <a:t>：</a:t>
            </a:r>
            <a:r>
              <a:rPr lang="ja-JP" altLang="en-US" sz="1600" b="0" i="0" dirty="0">
                <a:solidFill>
                  <a:srgbClr val="202124"/>
                </a:solidFill>
                <a:effectLst/>
                <a:latin typeface="arial" panose="020B0604020202020204" pitchFamily="34" charset="0"/>
              </a:rPr>
              <a:t>財産を遺して亡くなった方のこと。</a:t>
            </a:r>
            <a:endParaRPr kumimoji="1" lang="ja-JP" altLang="en-US" sz="1600" dirty="0"/>
          </a:p>
        </p:txBody>
      </p:sp>
      <p:pic>
        <p:nvPicPr>
          <p:cNvPr id="1030" name="Picture 6" descr="髪の短いお母さんのイラスト">
            <a:extLst>
              <a:ext uri="{FF2B5EF4-FFF2-40B4-BE49-F238E27FC236}">
                <a16:creationId xmlns:a16="http://schemas.microsoft.com/office/drawing/2014/main" id="{396829FC-4685-4F97-B60B-435C36F9B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199" y="4672470"/>
            <a:ext cx="936271" cy="93627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2CFC23E8-9A51-4840-BFF2-8753F2296F32}"/>
              </a:ext>
            </a:extLst>
          </p:cNvPr>
          <p:cNvSpPr txBox="1"/>
          <p:nvPr/>
        </p:nvSpPr>
        <p:spPr>
          <a:xfrm>
            <a:off x="4761234" y="1568875"/>
            <a:ext cx="5211189" cy="4524315"/>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（事例）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被相続人には、配偶者と二人の子供がいます。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また被相続人の父母は健在で、兄弟姉妹は次</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男と長女がいます。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このような親族構成ですが、長男が死亡し、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相続が開始しました。法定相続人と相続分は</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どのようになるのでしょうか。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①　配偶者は常に相続人となります。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②　相続の第１順位は子（養子も子と同様）</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、子供</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③　子供がいない場合、相続の第２順位は直系</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尊属（この場合、父母が第二順位）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2/3</a:t>
            </a:r>
            <a:r>
              <a:rPr kumimoji="1" lang="ja-JP" altLang="en-US" dirty="0">
                <a:latin typeface="UD デジタル 教科書体 N-R" panose="02020400000000000000" pitchFamily="17" charset="-128"/>
                <a:ea typeface="UD デジタル 教科書体 N-R" panose="02020400000000000000" pitchFamily="17" charset="-128"/>
              </a:rPr>
              <a:t>、父母</a:t>
            </a:r>
            <a:r>
              <a:rPr kumimoji="1" lang="en-US" altLang="ja-JP" dirty="0">
                <a:latin typeface="UD デジタル 教科書体 N-R" panose="02020400000000000000" pitchFamily="17" charset="-128"/>
                <a:ea typeface="UD デジタル 教科書体 N-R" panose="02020400000000000000" pitchFamily="17" charset="-128"/>
              </a:rPr>
              <a:t>1/3</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④　子供も父母もいない場合、相続の第３順位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は、兄弟姉妹（長男と長女）</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3/4</a:t>
            </a:r>
            <a:r>
              <a:rPr kumimoji="1" lang="ja-JP" altLang="en-US" dirty="0">
                <a:latin typeface="UD デジタル 教科書体 N-R" panose="02020400000000000000" pitchFamily="17" charset="-128"/>
                <a:ea typeface="UD デジタル 教科書体 N-R" panose="02020400000000000000" pitchFamily="17" charset="-128"/>
              </a:rPr>
              <a:t>、兄弟姉妹</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p:txBody>
      </p:sp>
      <p:pic>
        <p:nvPicPr>
          <p:cNvPr id="17" name="Picture 16" descr="笑顔のおじいちゃんのイラスト">
            <a:extLst>
              <a:ext uri="{FF2B5EF4-FFF2-40B4-BE49-F238E27FC236}">
                <a16:creationId xmlns:a16="http://schemas.microsoft.com/office/drawing/2014/main" id="{F185C8CF-9E2C-415F-AFAE-3392FBA9A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5" y="1759188"/>
            <a:ext cx="985509" cy="985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笑うおばあちゃんのイラスト">
            <a:extLst>
              <a:ext uri="{FF2B5EF4-FFF2-40B4-BE49-F238E27FC236}">
                <a16:creationId xmlns:a16="http://schemas.microsoft.com/office/drawing/2014/main" id="{1BFAC730-FF64-4017-A1E9-50859B184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919" y="1800783"/>
            <a:ext cx="1043136" cy="10431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おじいちゃん２のイラスト">
            <a:extLst>
              <a:ext uri="{FF2B5EF4-FFF2-40B4-BE49-F238E27FC236}">
                <a16:creationId xmlns:a16="http://schemas.microsoft.com/office/drawing/2014/main" id="{1C5081EC-C15C-4193-896B-90044D72D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482" y="3210685"/>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若いおばあさんのイラスト">
            <a:extLst>
              <a:ext uri="{FF2B5EF4-FFF2-40B4-BE49-F238E27FC236}">
                <a16:creationId xmlns:a16="http://schemas.microsoft.com/office/drawing/2014/main" id="{7145E2FE-659C-4741-B74A-CB34DF976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073" y="3101407"/>
            <a:ext cx="982562" cy="9825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若いおじいさんのイラスト">
            <a:extLst>
              <a:ext uri="{FF2B5EF4-FFF2-40B4-BE49-F238E27FC236}">
                <a16:creationId xmlns:a16="http://schemas.microsoft.com/office/drawing/2014/main" id="{C3942DCC-019D-4C51-AE16-D16A5169D2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4206" y="4630614"/>
            <a:ext cx="985639" cy="985639"/>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25BE6134-646D-4909-B300-56DC28AB4215}"/>
              </a:ext>
            </a:extLst>
          </p:cNvPr>
          <p:cNvSpPr txBox="1"/>
          <p:nvPr/>
        </p:nvSpPr>
        <p:spPr>
          <a:xfrm>
            <a:off x="1142692" y="1695653"/>
            <a:ext cx="1239265" cy="338554"/>
          </a:xfrm>
          <a:prstGeom prst="rect">
            <a:avLst/>
          </a:prstGeom>
          <a:noFill/>
        </p:spPr>
        <p:txBody>
          <a:bodyPr wrap="square" rtlCol="0">
            <a:spAutoFit/>
          </a:bodyPr>
          <a:lstStyle/>
          <a:p>
            <a:r>
              <a:rPr kumimoji="1" lang="ja-JP" altLang="en-US" sz="1600" dirty="0"/>
              <a:t>（第二順位）</a:t>
            </a:r>
          </a:p>
        </p:txBody>
      </p:sp>
      <p:sp>
        <p:nvSpPr>
          <p:cNvPr id="50" name="テキスト ボックス 49">
            <a:extLst>
              <a:ext uri="{FF2B5EF4-FFF2-40B4-BE49-F238E27FC236}">
                <a16:creationId xmlns:a16="http://schemas.microsoft.com/office/drawing/2014/main" id="{200BFA6C-71FE-41E4-829D-2127B3CAF6F1}"/>
              </a:ext>
            </a:extLst>
          </p:cNvPr>
          <p:cNvSpPr txBox="1"/>
          <p:nvPr/>
        </p:nvSpPr>
        <p:spPr>
          <a:xfrm>
            <a:off x="2803195" y="5763395"/>
            <a:ext cx="1412594" cy="338554"/>
          </a:xfrm>
          <a:prstGeom prst="rect">
            <a:avLst/>
          </a:prstGeom>
          <a:noFill/>
        </p:spPr>
        <p:txBody>
          <a:bodyPr wrap="square" rtlCol="0">
            <a:spAutoFit/>
          </a:bodyPr>
          <a:lstStyle/>
          <a:p>
            <a:r>
              <a:rPr kumimoji="1" lang="ja-JP" altLang="en-US" sz="1600" dirty="0"/>
              <a:t>（第一順位）</a:t>
            </a:r>
          </a:p>
        </p:txBody>
      </p:sp>
      <p:sp>
        <p:nvSpPr>
          <p:cNvPr id="51" name="テキスト ボックス 50">
            <a:extLst>
              <a:ext uri="{FF2B5EF4-FFF2-40B4-BE49-F238E27FC236}">
                <a16:creationId xmlns:a16="http://schemas.microsoft.com/office/drawing/2014/main" id="{BB93F51D-BF00-4991-AE6D-0EDA350CDAB9}"/>
              </a:ext>
            </a:extLst>
          </p:cNvPr>
          <p:cNvSpPr txBox="1"/>
          <p:nvPr/>
        </p:nvSpPr>
        <p:spPr>
          <a:xfrm>
            <a:off x="772786" y="4317521"/>
            <a:ext cx="1239265" cy="338554"/>
          </a:xfrm>
          <a:prstGeom prst="rect">
            <a:avLst/>
          </a:prstGeom>
          <a:noFill/>
        </p:spPr>
        <p:txBody>
          <a:bodyPr wrap="square" rtlCol="0">
            <a:spAutoFit/>
          </a:bodyPr>
          <a:lstStyle/>
          <a:p>
            <a:r>
              <a:rPr kumimoji="1" lang="ja-JP" altLang="en-US" sz="1600" dirty="0"/>
              <a:t>（第三順位）</a:t>
            </a:r>
          </a:p>
        </p:txBody>
      </p:sp>
      <p:sp>
        <p:nvSpPr>
          <p:cNvPr id="28" name="テキスト ボックス 27">
            <a:extLst>
              <a:ext uri="{FF2B5EF4-FFF2-40B4-BE49-F238E27FC236}">
                <a16:creationId xmlns:a16="http://schemas.microsoft.com/office/drawing/2014/main" id="{822B5EE7-B4A0-41CA-AF82-9788402B8320}"/>
              </a:ext>
            </a:extLst>
          </p:cNvPr>
          <p:cNvSpPr txBox="1"/>
          <p:nvPr/>
        </p:nvSpPr>
        <p:spPr>
          <a:xfrm>
            <a:off x="3478109" y="2910003"/>
            <a:ext cx="1337162" cy="328739"/>
          </a:xfrm>
          <a:prstGeom prst="rect">
            <a:avLst/>
          </a:prstGeom>
          <a:noFill/>
        </p:spPr>
        <p:txBody>
          <a:bodyPr wrap="square" lIns="0" tIns="36000" rIns="0" bIns="36000" rtlCol="0">
            <a:spAutoFit/>
          </a:bodyPr>
          <a:lstStyle/>
          <a:p>
            <a:r>
              <a:rPr kumimoji="1" lang="ja-JP" altLang="en-US" sz="1600" dirty="0"/>
              <a:t>（常に相続人）</a:t>
            </a:r>
          </a:p>
        </p:txBody>
      </p:sp>
      <p:sp>
        <p:nvSpPr>
          <p:cNvPr id="30" name="テキスト ボックス 29">
            <a:extLst>
              <a:ext uri="{FF2B5EF4-FFF2-40B4-BE49-F238E27FC236}">
                <a16:creationId xmlns:a16="http://schemas.microsoft.com/office/drawing/2014/main" id="{DF3DEB89-C675-4E19-91F8-C6A21FE353F3}"/>
              </a:ext>
            </a:extLst>
          </p:cNvPr>
          <p:cNvSpPr txBox="1"/>
          <p:nvPr/>
        </p:nvSpPr>
        <p:spPr>
          <a:xfrm>
            <a:off x="258466" y="630856"/>
            <a:ext cx="9631200" cy="1015663"/>
          </a:xfrm>
          <a:prstGeom prst="rect">
            <a:avLst/>
          </a:prstGeom>
          <a:noFill/>
        </p:spPr>
        <p:txBody>
          <a:bodyPr wrap="square" rtlCol="0">
            <a:spAutoFit/>
          </a:bodyPr>
          <a:lstStyle/>
          <a:p>
            <a:r>
              <a:rPr lang="ja-JP" altLang="en-US" sz="2000" b="0" i="0" dirty="0">
                <a:effectLst/>
                <a:latin typeface="UD デジタル 教科書体 N-R" panose="02020400000000000000" pitchFamily="17" charset="-128"/>
                <a:ea typeface="UD デジタル 教科書体 N-R" panose="02020400000000000000" pitchFamily="17" charset="-128"/>
              </a:rPr>
              <a:t>　民法では、相続人とその順位及び相続分が定められています。</a:t>
            </a:r>
            <a:r>
              <a:rPr lang="ja-JP" altLang="en-US" sz="2000" b="1" i="0" dirty="0">
                <a:effectLst/>
                <a:latin typeface="UD デジタル 教科書体 N-R" panose="02020400000000000000" pitchFamily="17" charset="-128"/>
                <a:ea typeface="UD デジタル 教科書体 N-R" panose="02020400000000000000" pitchFamily="17" charset="-128"/>
              </a:rPr>
              <a:t>相続順位</a:t>
            </a:r>
            <a:r>
              <a:rPr lang="ja-JP" altLang="en-US" sz="2000" b="0" i="0" dirty="0">
                <a:effectLst/>
                <a:latin typeface="UD デジタル 教科書体 N-R" panose="02020400000000000000" pitchFamily="17" charset="-128"/>
                <a:ea typeface="UD デジタル 教科書体 N-R" panose="02020400000000000000" pitchFamily="17" charset="-128"/>
              </a:rPr>
              <a:t>は、法定相続人となる順番を示すものであり、</a:t>
            </a:r>
            <a:r>
              <a:rPr lang="ja-JP" altLang="en-US" sz="2000" b="1" i="0" dirty="0">
                <a:effectLst/>
                <a:latin typeface="UD デジタル 教科書体 N-R" panose="02020400000000000000" pitchFamily="17" charset="-128"/>
                <a:ea typeface="UD デジタル 教科書体 N-R" panose="02020400000000000000" pitchFamily="17" charset="-128"/>
              </a:rPr>
              <a:t>より上位の人がいる限り、下位の人は相続人にならない</a:t>
            </a:r>
            <a:r>
              <a:rPr lang="ja-JP" altLang="en-US" sz="2000" b="0" i="0" dirty="0">
                <a:effectLst/>
                <a:latin typeface="UD デジタル 教科書体 N-R" panose="02020400000000000000" pitchFamily="17" charset="-128"/>
                <a:ea typeface="UD デジタル 教科書体 N-R" panose="02020400000000000000" pitchFamily="17" charset="-128"/>
              </a:rPr>
              <a:t>仕組みになっています。</a:t>
            </a:r>
            <a:endParaRPr kumimoji="1" lang="ja-JP" altLang="en-US" sz="2000" dirty="0">
              <a:latin typeface="UD デジタル 教科書体 N-R" panose="02020400000000000000" pitchFamily="17" charset="-128"/>
              <a:ea typeface="UD デジタル 教科書体 N-R" panose="02020400000000000000" pitchFamily="17" charset="-128"/>
            </a:endParaRPr>
          </a:p>
        </p:txBody>
      </p:sp>
      <p:cxnSp>
        <p:nvCxnSpPr>
          <p:cNvPr id="38" name="直線コネクタ 37">
            <a:extLst>
              <a:ext uri="{FF2B5EF4-FFF2-40B4-BE49-F238E27FC236}">
                <a16:creationId xmlns:a16="http://schemas.microsoft.com/office/drawing/2014/main" id="{70817F79-D333-44F4-B0B3-8BB80596D800}"/>
              </a:ext>
            </a:extLst>
          </p:cNvPr>
          <p:cNvCxnSpPr/>
          <p:nvPr/>
        </p:nvCxnSpPr>
        <p:spPr>
          <a:xfrm>
            <a:off x="2524874" y="3582263"/>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143C5575-E582-4BE2-B162-34FDB6EC1741}"/>
              </a:ext>
            </a:extLst>
          </p:cNvPr>
          <p:cNvCxnSpPr>
            <a:cxnSpLocks/>
          </p:cNvCxnSpPr>
          <p:nvPr/>
        </p:nvCxnSpPr>
        <p:spPr>
          <a:xfrm>
            <a:off x="723193" y="2883793"/>
            <a:ext cx="0" cy="292965"/>
          </a:xfrm>
          <a:prstGeom prst="line">
            <a:avLst/>
          </a:prstGeom>
        </p:spPr>
        <p:style>
          <a:lnRef idx="1">
            <a:schemeClr val="dk1"/>
          </a:lnRef>
          <a:fillRef idx="0">
            <a:schemeClr val="dk1"/>
          </a:fillRef>
          <a:effectRef idx="0">
            <a:schemeClr val="dk1"/>
          </a:effectRef>
          <a:fontRef idx="minor">
            <a:schemeClr val="tx1"/>
          </a:fontRef>
        </p:style>
      </p:cxnSp>
      <p:pic>
        <p:nvPicPr>
          <p:cNvPr id="3" name="録音したサウンド">
            <a:hlinkClick r:id="" action="ppaction://media"/>
            <a:extLst>
              <a:ext uri="{FF2B5EF4-FFF2-40B4-BE49-F238E27FC236}">
                <a16:creationId xmlns:a16="http://schemas.microsoft.com/office/drawing/2014/main" id="{094FAAE8-E838-4EC8-B4DB-29A078FD87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22836" y="115100"/>
            <a:ext cx="487363" cy="487363"/>
          </a:xfrm>
          <a:prstGeom prst="rect">
            <a:avLst/>
          </a:prstGeom>
        </p:spPr>
      </p:pic>
    </p:spTree>
    <p:extLst>
      <p:ext uri="{BB962C8B-B14F-4D97-AF65-F5344CB8AC3E}">
        <p14:creationId xmlns:p14="http://schemas.microsoft.com/office/powerpoint/2010/main" val="70902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7F0D637-1516-4E06-9362-42970830BDE6}"/>
              </a:ext>
            </a:extLst>
          </p:cNvPr>
          <p:cNvSpPr txBox="1"/>
          <p:nvPr/>
        </p:nvSpPr>
        <p:spPr>
          <a:xfrm>
            <a:off x="204186" y="133165"/>
            <a:ext cx="6791418"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２．配偶者と子供がいる場合</a:t>
            </a:r>
          </a:p>
        </p:txBody>
      </p:sp>
      <p:pic>
        <p:nvPicPr>
          <p:cNvPr id="3" name="Picture 12" descr="おじいちゃん１">
            <a:extLst>
              <a:ext uri="{FF2B5EF4-FFF2-40B4-BE49-F238E27FC236}">
                <a16:creationId xmlns:a16="http://schemas.microsoft.com/office/drawing/2014/main" id="{30CA05FC-31C7-4F94-B864-92A2C52F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09" y="1882680"/>
            <a:ext cx="1174767" cy="1174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F72FF03-B6D9-49D4-8EAF-0405BE9BC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341" y="1752837"/>
            <a:ext cx="1361375" cy="12957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71065117-5765-43FD-AE94-F2DE659BC987}"/>
              </a:ext>
            </a:extLst>
          </p:cNvPr>
          <p:cNvCxnSpPr>
            <a:cxnSpLocks/>
          </p:cNvCxnSpPr>
          <p:nvPr/>
        </p:nvCxnSpPr>
        <p:spPr>
          <a:xfrm>
            <a:off x="2178019" y="2660594"/>
            <a:ext cx="555" cy="90387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44CB9EBE-469E-4D68-A5E0-BC700F8201A6}"/>
              </a:ext>
            </a:extLst>
          </p:cNvPr>
          <p:cNvCxnSpPr>
            <a:cxnSpLocks/>
          </p:cNvCxnSpPr>
          <p:nvPr/>
        </p:nvCxnSpPr>
        <p:spPr>
          <a:xfrm>
            <a:off x="1371824" y="3564464"/>
            <a:ext cx="1671594"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A45C8956-059A-4D56-A227-1D374CDD5E7B}"/>
              </a:ext>
            </a:extLst>
          </p:cNvPr>
          <p:cNvCxnSpPr>
            <a:cxnSpLocks/>
          </p:cNvCxnSpPr>
          <p:nvPr/>
        </p:nvCxnSpPr>
        <p:spPr>
          <a:xfrm>
            <a:off x="3043418" y="3564464"/>
            <a:ext cx="0" cy="363766"/>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209167F-246B-41DD-9456-BC86EAE998DA}"/>
              </a:ext>
            </a:extLst>
          </p:cNvPr>
          <p:cNvSpPr txBox="1"/>
          <p:nvPr/>
        </p:nvSpPr>
        <p:spPr>
          <a:xfrm>
            <a:off x="1057857" y="3072038"/>
            <a:ext cx="714375" cy="400110"/>
          </a:xfrm>
          <a:prstGeom prst="rect">
            <a:avLst/>
          </a:prstGeom>
          <a:noFill/>
        </p:spPr>
        <p:txBody>
          <a:bodyPr wrap="square" rtlCol="0">
            <a:spAutoFit/>
          </a:bodyPr>
          <a:lstStyle/>
          <a:p>
            <a:r>
              <a:rPr kumimoji="1" lang="ja-JP" altLang="en-US" sz="2000" b="1" dirty="0"/>
              <a:t>夫</a:t>
            </a:r>
          </a:p>
        </p:txBody>
      </p:sp>
      <p:sp>
        <p:nvSpPr>
          <p:cNvPr id="14" name="テキスト ボックス 13">
            <a:extLst>
              <a:ext uri="{FF2B5EF4-FFF2-40B4-BE49-F238E27FC236}">
                <a16:creationId xmlns:a16="http://schemas.microsoft.com/office/drawing/2014/main" id="{F1F528DA-79B6-4DD9-B361-F032371D2399}"/>
              </a:ext>
            </a:extLst>
          </p:cNvPr>
          <p:cNvSpPr txBox="1"/>
          <p:nvPr/>
        </p:nvSpPr>
        <p:spPr>
          <a:xfrm>
            <a:off x="2391960" y="3073129"/>
            <a:ext cx="1820967"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配偶者</a:t>
            </a:r>
            <a:r>
              <a:rPr kumimoji="1" lang="en-US" altLang="ja-JP" sz="2000" b="1" dirty="0">
                <a:latin typeface="UD デジタル 教科書体 N-R" panose="02020400000000000000" pitchFamily="17" charset="-128"/>
                <a:ea typeface="UD デジタル 教科書体 N-R" panose="02020400000000000000" pitchFamily="17" charset="-128"/>
              </a:rPr>
              <a:t>(1/2</a:t>
            </a:r>
            <a:r>
              <a:rPr kumimoji="1" lang="ja-JP" altLang="en-US" sz="2000" b="1" dirty="0">
                <a:latin typeface="UD デジタル 教科書体 N-R" panose="02020400000000000000" pitchFamily="17" charset="-128"/>
                <a:ea typeface="UD デジタル 教科書体 N-R" panose="02020400000000000000" pitchFamily="17" charset="-128"/>
              </a:rPr>
              <a:t>）</a:t>
            </a:r>
          </a:p>
        </p:txBody>
      </p:sp>
      <p:sp>
        <p:nvSpPr>
          <p:cNvPr id="15" name="テキスト ボックス 14">
            <a:extLst>
              <a:ext uri="{FF2B5EF4-FFF2-40B4-BE49-F238E27FC236}">
                <a16:creationId xmlns:a16="http://schemas.microsoft.com/office/drawing/2014/main" id="{2BE967AC-FA76-4060-B8F5-90C33B7C250F}"/>
              </a:ext>
            </a:extLst>
          </p:cNvPr>
          <p:cNvSpPr txBox="1"/>
          <p:nvPr/>
        </p:nvSpPr>
        <p:spPr>
          <a:xfrm>
            <a:off x="590199" y="5192029"/>
            <a:ext cx="148654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長男（</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6" name="テキスト ボックス 15">
            <a:extLst>
              <a:ext uri="{FF2B5EF4-FFF2-40B4-BE49-F238E27FC236}">
                <a16:creationId xmlns:a16="http://schemas.microsoft.com/office/drawing/2014/main" id="{B47BB49A-2B33-4384-BCE8-C871CA4E57D6}"/>
              </a:ext>
            </a:extLst>
          </p:cNvPr>
          <p:cNvSpPr txBox="1"/>
          <p:nvPr/>
        </p:nvSpPr>
        <p:spPr>
          <a:xfrm>
            <a:off x="2502716" y="5159042"/>
            <a:ext cx="151886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長女（</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45FE2CC3-C590-4B32-A2B4-F7E7B49F4B35}"/>
              </a:ext>
            </a:extLst>
          </p:cNvPr>
          <p:cNvSpPr txBox="1"/>
          <p:nvPr/>
        </p:nvSpPr>
        <p:spPr>
          <a:xfrm>
            <a:off x="863740" y="1497458"/>
            <a:ext cx="1274006" cy="400110"/>
          </a:xfrm>
          <a:prstGeom prst="rect">
            <a:avLst/>
          </a:prstGeom>
          <a:noFill/>
        </p:spPr>
        <p:txBody>
          <a:bodyPr wrap="square" rtlCol="0">
            <a:spAutoFit/>
          </a:bodyPr>
          <a:lstStyle/>
          <a:p>
            <a:r>
              <a:rPr kumimoji="1" lang="ja-JP" altLang="en-US" b="1" dirty="0">
                <a:solidFill>
                  <a:srgbClr val="FF0000"/>
                </a:solidFill>
              </a:rPr>
              <a:t>被</a:t>
            </a:r>
            <a:r>
              <a:rPr kumimoji="1" lang="ja-JP" altLang="en-US" sz="2000" b="1" dirty="0">
                <a:solidFill>
                  <a:srgbClr val="FF0000"/>
                </a:solidFill>
              </a:rPr>
              <a:t>相続人</a:t>
            </a:r>
          </a:p>
        </p:txBody>
      </p:sp>
      <p:cxnSp>
        <p:nvCxnSpPr>
          <p:cNvPr id="18" name="直線コネクタ 17">
            <a:extLst>
              <a:ext uri="{FF2B5EF4-FFF2-40B4-BE49-F238E27FC236}">
                <a16:creationId xmlns:a16="http://schemas.microsoft.com/office/drawing/2014/main" id="{0F50465F-0E09-4D1C-8604-F03E7C53D24C}"/>
              </a:ext>
            </a:extLst>
          </p:cNvPr>
          <p:cNvCxnSpPr>
            <a:cxnSpLocks/>
          </p:cNvCxnSpPr>
          <p:nvPr/>
        </p:nvCxnSpPr>
        <p:spPr>
          <a:xfrm flipH="1">
            <a:off x="826137" y="2222673"/>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6" descr="髪の短いお母さんのイラスト">
            <a:extLst>
              <a:ext uri="{FF2B5EF4-FFF2-40B4-BE49-F238E27FC236}">
                <a16:creationId xmlns:a16="http://schemas.microsoft.com/office/drawing/2014/main" id="{B220BE96-B2AF-4A13-8FBA-3FBCC73BD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230" y="3943904"/>
            <a:ext cx="1208905" cy="1208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若いおじいさんのイラスト">
            <a:extLst>
              <a:ext uri="{FF2B5EF4-FFF2-40B4-BE49-F238E27FC236}">
                <a16:creationId xmlns:a16="http://schemas.microsoft.com/office/drawing/2014/main" id="{0D24819F-C0A2-4596-B022-1FF3BDF2A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59" y="3928176"/>
            <a:ext cx="1254974" cy="125497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C2019259-7D42-4D2A-889F-EB70DE2B72AB}"/>
              </a:ext>
            </a:extLst>
          </p:cNvPr>
          <p:cNvCxnSpPr>
            <a:cxnSpLocks/>
          </p:cNvCxnSpPr>
          <p:nvPr/>
        </p:nvCxnSpPr>
        <p:spPr>
          <a:xfrm>
            <a:off x="917142" y="2285926"/>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573A6BC8-214A-485F-9038-BA584846EE83}"/>
              </a:ext>
            </a:extLst>
          </p:cNvPr>
          <p:cNvCxnSpPr>
            <a:cxnSpLocks/>
          </p:cNvCxnSpPr>
          <p:nvPr/>
        </p:nvCxnSpPr>
        <p:spPr>
          <a:xfrm flipV="1">
            <a:off x="1597391" y="2659011"/>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4A1B51D-397D-468F-BAC6-F4AB2FE9866F}"/>
              </a:ext>
            </a:extLst>
          </p:cNvPr>
          <p:cNvCxnSpPr>
            <a:cxnSpLocks/>
          </p:cNvCxnSpPr>
          <p:nvPr/>
        </p:nvCxnSpPr>
        <p:spPr>
          <a:xfrm>
            <a:off x="1367018" y="3557067"/>
            <a:ext cx="0" cy="363766"/>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26C74A7E-7CDB-4737-8B16-6B4B073A006C}"/>
              </a:ext>
            </a:extLst>
          </p:cNvPr>
          <p:cNvSpPr txBox="1"/>
          <p:nvPr/>
        </p:nvSpPr>
        <p:spPr>
          <a:xfrm>
            <a:off x="4083128" y="852256"/>
            <a:ext cx="5530429"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配偶者は常に相続人となり、第１順位の法定相続人は、被相続人の子となります。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子が複数人いる場合は、全員が同順位となるため、相続分は頭割りとなります。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被相続人と養子縁組をした子も、第</a:t>
            </a:r>
            <a:r>
              <a:rPr lang="en-US" altLang="ja-JP" sz="2400" i="0" dirty="0">
                <a:effectLst/>
                <a:latin typeface="UD デジタル 教科書体 N-R" panose="02020400000000000000" pitchFamily="17" charset="-128"/>
                <a:ea typeface="UD デジタル 教科書体 N-R" panose="02020400000000000000" pitchFamily="17" charset="-128"/>
              </a:rPr>
              <a:t>1</a:t>
            </a: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順位の法定相続人として認められま</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再婚した相手に連れ子がいる場合、</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養子縁組をしなければ法律上の親子</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関係が発生しません。</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cxnSp>
        <p:nvCxnSpPr>
          <p:cNvPr id="40" name="直線コネクタ 39">
            <a:extLst>
              <a:ext uri="{FF2B5EF4-FFF2-40B4-BE49-F238E27FC236}">
                <a16:creationId xmlns:a16="http://schemas.microsoft.com/office/drawing/2014/main" id="{3E16553A-5604-4955-B9C7-3A4BF6963BD8}"/>
              </a:ext>
            </a:extLst>
          </p:cNvPr>
          <p:cNvCxnSpPr>
            <a:cxnSpLocks/>
          </p:cNvCxnSpPr>
          <p:nvPr/>
        </p:nvCxnSpPr>
        <p:spPr>
          <a:xfrm flipV="1">
            <a:off x="1609117" y="2635566"/>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036728F-6D7F-4296-8E95-E1FEA69B3EFE}"/>
              </a:ext>
            </a:extLst>
          </p:cNvPr>
          <p:cNvSpPr txBox="1"/>
          <p:nvPr/>
        </p:nvSpPr>
        <p:spPr>
          <a:xfrm>
            <a:off x="1581747" y="5592139"/>
            <a:ext cx="1820968" cy="400110"/>
          </a:xfrm>
          <a:prstGeom prst="rect">
            <a:avLst/>
          </a:prstGeom>
          <a:noFill/>
        </p:spPr>
        <p:txBody>
          <a:bodyPr wrap="square" rtlCol="0">
            <a:spAutoFit/>
          </a:bodyPr>
          <a:lstStyle/>
          <a:p>
            <a:r>
              <a:rPr kumimoji="1" lang="ja-JP" altLang="en-US" sz="2000" dirty="0"/>
              <a:t>（第１順位）</a:t>
            </a:r>
          </a:p>
        </p:txBody>
      </p:sp>
      <p:pic>
        <p:nvPicPr>
          <p:cNvPr id="5" name="録音したサウンド">
            <a:hlinkClick r:id="" action="ppaction://media"/>
            <a:extLst>
              <a:ext uri="{FF2B5EF4-FFF2-40B4-BE49-F238E27FC236}">
                <a16:creationId xmlns:a16="http://schemas.microsoft.com/office/drawing/2014/main" id="{C5A6CF22-328A-4B3A-8426-47C333979D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3430" y="129751"/>
            <a:ext cx="487363" cy="487363"/>
          </a:xfrm>
          <a:prstGeom prst="rect">
            <a:avLst/>
          </a:prstGeom>
        </p:spPr>
      </p:pic>
    </p:spTree>
    <p:extLst>
      <p:ext uri="{BB962C8B-B14F-4D97-AF65-F5344CB8AC3E}">
        <p14:creationId xmlns:p14="http://schemas.microsoft.com/office/powerpoint/2010/main" val="3505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4CAA1F-9D3E-449E-9830-E574D678C50C}"/>
              </a:ext>
            </a:extLst>
          </p:cNvPr>
          <p:cNvSpPr txBox="1"/>
          <p:nvPr/>
        </p:nvSpPr>
        <p:spPr>
          <a:xfrm>
            <a:off x="150919" y="79899"/>
            <a:ext cx="955237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３．先妻との間に子供がいる場合</a:t>
            </a:r>
          </a:p>
        </p:txBody>
      </p:sp>
      <p:pic>
        <p:nvPicPr>
          <p:cNvPr id="3" name="Picture 12" descr="おじいちゃん１">
            <a:extLst>
              <a:ext uri="{FF2B5EF4-FFF2-40B4-BE49-F238E27FC236}">
                <a16:creationId xmlns:a16="http://schemas.microsoft.com/office/drawing/2014/main" id="{2405D2AD-3862-4EFF-83EA-2A5A62D34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605" y="2370341"/>
            <a:ext cx="953439" cy="953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A84AD828-0DDB-46B5-AC44-BA1D5674F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948" y="2361699"/>
            <a:ext cx="1116026" cy="10621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43B66CD6-1DF1-4A3F-8C99-D2C34F30A57F}"/>
              </a:ext>
            </a:extLst>
          </p:cNvPr>
          <p:cNvCxnSpPr>
            <a:cxnSpLocks/>
          </p:cNvCxnSpPr>
          <p:nvPr/>
        </p:nvCxnSpPr>
        <p:spPr>
          <a:xfrm flipH="1">
            <a:off x="2590865" y="2890788"/>
            <a:ext cx="14034" cy="1011623"/>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551EEEA4-718A-4F24-83D9-91327550A2C5}"/>
              </a:ext>
            </a:extLst>
          </p:cNvPr>
          <p:cNvCxnSpPr>
            <a:cxnSpLocks/>
          </p:cNvCxnSpPr>
          <p:nvPr/>
        </p:nvCxnSpPr>
        <p:spPr>
          <a:xfrm flipV="1">
            <a:off x="2085038" y="3883383"/>
            <a:ext cx="1324682" cy="121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E056540F-4DDB-4B1E-BBC3-B30821CD821A}"/>
              </a:ext>
            </a:extLst>
          </p:cNvPr>
          <p:cNvCxnSpPr>
            <a:cxnSpLocks/>
          </p:cNvCxnSpPr>
          <p:nvPr/>
        </p:nvCxnSpPr>
        <p:spPr>
          <a:xfrm>
            <a:off x="3409720" y="3883383"/>
            <a:ext cx="0" cy="311180"/>
          </a:xfrm>
          <a:prstGeom prst="line">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19C0E843-F248-4B6F-8095-032990434F5F}"/>
              </a:ext>
            </a:extLst>
          </p:cNvPr>
          <p:cNvSpPr txBox="1"/>
          <p:nvPr/>
        </p:nvSpPr>
        <p:spPr>
          <a:xfrm>
            <a:off x="1704853" y="3338371"/>
            <a:ext cx="714375" cy="369332"/>
          </a:xfrm>
          <a:prstGeom prst="rect">
            <a:avLst/>
          </a:prstGeom>
          <a:noFill/>
        </p:spPr>
        <p:txBody>
          <a:bodyPr wrap="square" rtlCol="0">
            <a:spAutoFit/>
          </a:bodyPr>
          <a:lstStyle/>
          <a:p>
            <a:r>
              <a:rPr kumimoji="1" lang="ja-JP" altLang="en-US" b="1" dirty="0"/>
              <a:t>夫</a:t>
            </a:r>
          </a:p>
        </p:txBody>
      </p:sp>
      <p:sp>
        <p:nvSpPr>
          <p:cNvPr id="9" name="テキスト ボックス 8">
            <a:extLst>
              <a:ext uri="{FF2B5EF4-FFF2-40B4-BE49-F238E27FC236}">
                <a16:creationId xmlns:a16="http://schemas.microsoft.com/office/drawing/2014/main" id="{EA9C2F83-2217-49B1-BDED-FF01A0E09AD6}"/>
              </a:ext>
            </a:extLst>
          </p:cNvPr>
          <p:cNvSpPr txBox="1"/>
          <p:nvPr/>
        </p:nvSpPr>
        <p:spPr>
          <a:xfrm>
            <a:off x="2728240" y="3392730"/>
            <a:ext cx="1671594"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配偶者（</a:t>
            </a:r>
            <a:r>
              <a:rPr kumimoji="1" lang="en-US" altLang="ja-JP" b="1" dirty="0">
                <a:latin typeface="UD デジタル 教科書体 N-R" panose="02020400000000000000" pitchFamily="17" charset="-128"/>
                <a:ea typeface="UD デジタル 教科書体 N-R" panose="02020400000000000000" pitchFamily="17" charset="-128"/>
              </a:rPr>
              <a:t>1/2</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10" name="テキスト ボックス 9">
            <a:extLst>
              <a:ext uri="{FF2B5EF4-FFF2-40B4-BE49-F238E27FC236}">
                <a16:creationId xmlns:a16="http://schemas.microsoft.com/office/drawing/2014/main" id="{17B88ADD-3AA9-4366-AF3B-B8F58EFDDEDC}"/>
              </a:ext>
            </a:extLst>
          </p:cNvPr>
          <p:cNvSpPr txBox="1"/>
          <p:nvPr/>
        </p:nvSpPr>
        <p:spPr>
          <a:xfrm>
            <a:off x="1609700" y="5263051"/>
            <a:ext cx="148654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ABF0DFAD-BB31-48E9-AE20-3BBF9EAA0658}"/>
              </a:ext>
            </a:extLst>
          </p:cNvPr>
          <p:cNvSpPr txBox="1"/>
          <p:nvPr/>
        </p:nvSpPr>
        <p:spPr>
          <a:xfrm>
            <a:off x="2879545" y="5226588"/>
            <a:ext cx="151886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長女（</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868D079A-76C4-48C6-A7D6-6870D5AB441C}"/>
              </a:ext>
            </a:extLst>
          </p:cNvPr>
          <p:cNvSpPr txBox="1"/>
          <p:nvPr/>
        </p:nvSpPr>
        <p:spPr>
          <a:xfrm>
            <a:off x="1510736" y="1763791"/>
            <a:ext cx="1274006" cy="369332"/>
          </a:xfrm>
          <a:prstGeom prst="rect">
            <a:avLst/>
          </a:prstGeom>
          <a:noFill/>
        </p:spPr>
        <p:txBody>
          <a:bodyPr wrap="square" rtlCol="0">
            <a:spAutoFit/>
          </a:bodyPr>
          <a:lstStyle/>
          <a:p>
            <a:r>
              <a:rPr kumimoji="1" lang="ja-JP" altLang="en-US" b="1" dirty="0">
                <a:solidFill>
                  <a:srgbClr val="FF0000"/>
                </a:solidFill>
              </a:rPr>
              <a:t>被相続人</a:t>
            </a:r>
          </a:p>
        </p:txBody>
      </p:sp>
      <p:cxnSp>
        <p:nvCxnSpPr>
          <p:cNvPr id="13" name="直線コネクタ 12">
            <a:extLst>
              <a:ext uri="{FF2B5EF4-FFF2-40B4-BE49-F238E27FC236}">
                <a16:creationId xmlns:a16="http://schemas.microsoft.com/office/drawing/2014/main" id="{70DAE7A0-BD5D-4D34-B002-6D1AA4392B7F}"/>
              </a:ext>
            </a:extLst>
          </p:cNvPr>
          <p:cNvCxnSpPr>
            <a:cxnSpLocks/>
          </p:cNvCxnSpPr>
          <p:nvPr/>
        </p:nvCxnSpPr>
        <p:spPr>
          <a:xfrm flipH="1">
            <a:off x="1473133" y="2489006"/>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6" descr="髪の短いお母さんのイラスト">
            <a:extLst>
              <a:ext uri="{FF2B5EF4-FFF2-40B4-BE49-F238E27FC236}">
                <a16:creationId xmlns:a16="http://schemas.microsoft.com/office/drawing/2014/main" id="{52B26244-D017-4E38-B6C5-DB9C65CCA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068" y="4164658"/>
            <a:ext cx="1014450" cy="10144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若いおじいさんのイラスト">
            <a:extLst>
              <a:ext uri="{FF2B5EF4-FFF2-40B4-BE49-F238E27FC236}">
                <a16:creationId xmlns:a16="http://schemas.microsoft.com/office/drawing/2014/main" id="{9B906F82-386D-4FEA-A4A7-9C10D5469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214" y="4096548"/>
            <a:ext cx="1082560" cy="108256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2068EB28-D3C4-4559-A996-305D359701B4}"/>
              </a:ext>
            </a:extLst>
          </p:cNvPr>
          <p:cNvCxnSpPr>
            <a:cxnSpLocks/>
          </p:cNvCxnSpPr>
          <p:nvPr/>
        </p:nvCxnSpPr>
        <p:spPr>
          <a:xfrm>
            <a:off x="1564138" y="2552259"/>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8B9E11A9-9EE0-44C9-9852-486DF7718C89}"/>
              </a:ext>
            </a:extLst>
          </p:cNvPr>
          <p:cNvCxnSpPr>
            <a:cxnSpLocks/>
          </p:cNvCxnSpPr>
          <p:nvPr/>
        </p:nvCxnSpPr>
        <p:spPr>
          <a:xfrm>
            <a:off x="2246740" y="2863407"/>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9E6A374-B919-45D9-B40A-4BA6C4F1FD22}"/>
              </a:ext>
            </a:extLst>
          </p:cNvPr>
          <p:cNvCxnSpPr>
            <a:cxnSpLocks/>
          </p:cNvCxnSpPr>
          <p:nvPr/>
        </p:nvCxnSpPr>
        <p:spPr>
          <a:xfrm>
            <a:off x="2105011" y="3883383"/>
            <a:ext cx="0" cy="363766"/>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B03FA2A8-808B-46CB-92BD-8AE1373DCE97}"/>
              </a:ext>
            </a:extLst>
          </p:cNvPr>
          <p:cNvSpPr txBox="1"/>
          <p:nvPr/>
        </p:nvSpPr>
        <p:spPr>
          <a:xfrm>
            <a:off x="1687398" y="5724572"/>
            <a:ext cx="1820968" cy="400110"/>
          </a:xfrm>
          <a:prstGeom prst="rect">
            <a:avLst/>
          </a:prstGeom>
          <a:noFill/>
        </p:spPr>
        <p:txBody>
          <a:bodyPr wrap="square" rtlCol="0">
            <a:spAutoFit/>
          </a:bodyPr>
          <a:lstStyle/>
          <a:p>
            <a:r>
              <a:rPr kumimoji="1" lang="ja-JP" altLang="en-US" sz="2000" dirty="0"/>
              <a:t>（第１順位）</a:t>
            </a:r>
          </a:p>
        </p:txBody>
      </p:sp>
      <p:cxnSp>
        <p:nvCxnSpPr>
          <p:cNvPr id="27" name="直線コネクタ 26">
            <a:extLst>
              <a:ext uri="{FF2B5EF4-FFF2-40B4-BE49-F238E27FC236}">
                <a16:creationId xmlns:a16="http://schemas.microsoft.com/office/drawing/2014/main" id="{C080903C-A604-49FC-873B-91D16A68A0F2}"/>
              </a:ext>
            </a:extLst>
          </p:cNvPr>
          <p:cNvCxnSpPr>
            <a:cxnSpLocks/>
          </p:cNvCxnSpPr>
          <p:nvPr/>
        </p:nvCxnSpPr>
        <p:spPr>
          <a:xfrm>
            <a:off x="2248220" y="2838253"/>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F21BBCA-9AFF-4036-ADB1-5F6BCDBE0B56}"/>
              </a:ext>
            </a:extLst>
          </p:cNvPr>
          <p:cNvCxnSpPr>
            <a:cxnSpLocks/>
          </p:cNvCxnSpPr>
          <p:nvPr/>
        </p:nvCxnSpPr>
        <p:spPr>
          <a:xfrm>
            <a:off x="872181" y="2838255"/>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34DA13E-D7A4-47F5-A586-2F27C50247E6}"/>
              </a:ext>
            </a:extLst>
          </p:cNvPr>
          <p:cNvCxnSpPr>
            <a:cxnSpLocks/>
          </p:cNvCxnSpPr>
          <p:nvPr/>
        </p:nvCxnSpPr>
        <p:spPr>
          <a:xfrm>
            <a:off x="873661" y="2813101"/>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EBD3F86-0872-4038-9929-F452A50445D1}"/>
              </a:ext>
            </a:extLst>
          </p:cNvPr>
          <p:cNvSpPr txBox="1"/>
          <p:nvPr/>
        </p:nvSpPr>
        <p:spPr>
          <a:xfrm>
            <a:off x="167600" y="2672182"/>
            <a:ext cx="704581" cy="369332"/>
          </a:xfrm>
          <a:prstGeom prst="rect">
            <a:avLst/>
          </a:prstGeom>
          <a:noFill/>
        </p:spPr>
        <p:txBody>
          <a:bodyPr wrap="square" rtlCol="0">
            <a:spAutoFit/>
          </a:bodyPr>
          <a:lstStyle/>
          <a:p>
            <a:r>
              <a:rPr kumimoji="1" lang="ja-JP" altLang="en-US" dirty="0"/>
              <a:t>先妻</a:t>
            </a:r>
          </a:p>
        </p:txBody>
      </p:sp>
      <p:cxnSp>
        <p:nvCxnSpPr>
          <p:cNvPr id="37" name="直線コネクタ 36">
            <a:extLst>
              <a:ext uri="{FF2B5EF4-FFF2-40B4-BE49-F238E27FC236}">
                <a16:creationId xmlns:a16="http://schemas.microsoft.com/office/drawing/2014/main" id="{DCDB13F0-097C-4D1F-A4CB-A4AB1450E3C2}"/>
              </a:ext>
            </a:extLst>
          </p:cNvPr>
          <p:cNvCxnSpPr/>
          <p:nvPr/>
        </p:nvCxnSpPr>
        <p:spPr>
          <a:xfrm>
            <a:off x="1181417" y="2832629"/>
            <a:ext cx="0" cy="1354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お父さんのイラスト">
            <a:extLst>
              <a:ext uri="{FF2B5EF4-FFF2-40B4-BE49-F238E27FC236}">
                <a16:creationId xmlns:a16="http://schemas.microsoft.com/office/drawing/2014/main" id="{4C7BB8B0-0993-4763-AAF8-E458EF65C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9700" y="4116676"/>
            <a:ext cx="1056243" cy="105624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コネクタ 43">
            <a:extLst>
              <a:ext uri="{FF2B5EF4-FFF2-40B4-BE49-F238E27FC236}">
                <a16:creationId xmlns:a16="http://schemas.microsoft.com/office/drawing/2014/main" id="{FDAA1907-8055-4D5C-A252-E77EAD323EB5}"/>
              </a:ext>
            </a:extLst>
          </p:cNvPr>
          <p:cNvCxnSpPr/>
          <p:nvPr/>
        </p:nvCxnSpPr>
        <p:spPr>
          <a:xfrm flipH="1">
            <a:off x="1020936" y="2707694"/>
            <a:ext cx="151603" cy="218606"/>
          </a:xfrm>
          <a:prstGeom prst="line">
            <a:avLst/>
          </a:prstGeom>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077BCA28-4AAC-43BC-B874-19235F0926EA}"/>
              </a:ext>
            </a:extLst>
          </p:cNvPr>
          <p:cNvCxnSpPr>
            <a:cxnSpLocks/>
          </p:cNvCxnSpPr>
          <p:nvPr/>
        </p:nvCxnSpPr>
        <p:spPr>
          <a:xfrm>
            <a:off x="1029814" y="2707694"/>
            <a:ext cx="151603" cy="218606"/>
          </a:xfrm>
          <a:prstGeom prst="line">
            <a:avLst/>
          </a:prstGeom>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F0037D89-78B7-489C-835C-226C745B30ED}"/>
              </a:ext>
            </a:extLst>
          </p:cNvPr>
          <p:cNvSpPr txBox="1"/>
          <p:nvPr/>
        </p:nvSpPr>
        <p:spPr>
          <a:xfrm>
            <a:off x="392762" y="5261641"/>
            <a:ext cx="1312092"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50" name="テキスト ボックス 49">
            <a:extLst>
              <a:ext uri="{FF2B5EF4-FFF2-40B4-BE49-F238E27FC236}">
                <a16:creationId xmlns:a16="http://schemas.microsoft.com/office/drawing/2014/main" id="{2BA1EF97-FEE7-4DCC-B43B-9BC08D89086D}"/>
              </a:ext>
            </a:extLst>
          </p:cNvPr>
          <p:cNvSpPr txBox="1"/>
          <p:nvPr/>
        </p:nvSpPr>
        <p:spPr>
          <a:xfrm>
            <a:off x="93942" y="2462120"/>
            <a:ext cx="1015467" cy="307777"/>
          </a:xfrm>
          <a:prstGeom prst="rect">
            <a:avLst/>
          </a:prstGeom>
          <a:noFill/>
        </p:spPr>
        <p:txBody>
          <a:bodyPr wrap="square" rtlCol="0">
            <a:spAutoFit/>
          </a:bodyPr>
          <a:lstStyle/>
          <a:p>
            <a:r>
              <a:rPr kumimoji="1" lang="ja-JP" altLang="en-US" sz="1400" b="1" dirty="0"/>
              <a:t>既に死亡</a:t>
            </a:r>
          </a:p>
        </p:txBody>
      </p:sp>
      <p:sp>
        <p:nvSpPr>
          <p:cNvPr id="52" name="テキスト ボックス 51">
            <a:extLst>
              <a:ext uri="{FF2B5EF4-FFF2-40B4-BE49-F238E27FC236}">
                <a16:creationId xmlns:a16="http://schemas.microsoft.com/office/drawing/2014/main" id="{536142C3-EC73-43D3-B435-DF0D31C497C3}"/>
              </a:ext>
            </a:extLst>
          </p:cNvPr>
          <p:cNvSpPr txBox="1"/>
          <p:nvPr/>
        </p:nvSpPr>
        <p:spPr>
          <a:xfrm>
            <a:off x="4313187" y="1804308"/>
            <a:ext cx="5326413"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つまり、被相続人の法定相続人には、配偶者と３人の子供がいることになります。よって子供の相続分</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等分した</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＊戦後の戸籍制度では、婚姻関係に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ある（もしくはあった）夫婦を基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準にその子供の続柄がふられてい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るため、本事例では長男が</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人と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なっています。住民票の続柄は長</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男・長女ではなく、平成７年より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全て子という記載となっています。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3222CEB7-CED6-4B62-B207-3F8CF9F920A3}"/>
              </a:ext>
            </a:extLst>
          </p:cNvPr>
          <p:cNvSpPr txBox="1"/>
          <p:nvPr/>
        </p:nvSpPr>
        <p:spPr>
          <a:xfrm>
            <a:off x="150919" y="717889"/>
            <a:ext cx="9472000" cy="120032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被相続人には、配偶者と２人の子供及び前妻との間の子供１人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がいます。先妻の子も、第１順位の相続人となります。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21" name="録音したサウンド">
            <a:hlinkClick r:id="" action="ppaction://media"/>
            <a:extLst>
              <a:ext uri="{FF2B5EF4-FFF2-40B4-BE49-F238E27FC236}">
                <a16:creationId xmlns:a16="http://schemas.microsoft.com/office/drawing/2014/main" id="{CA3A89C1-F96C-49A2-A774-AF4B7C23CA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2824" y="141052"/>
            <a:ext cx="487363" cy="487363"/>
          </a:xfrm>
          <a:prstGeom prst="rect">
            <a:avLst/>
          </a:prstGeom>
        </p:spPr>
      </p:pic>
    </p:spTree>
    <p:extLst>
      <p:ext uri="{BB962C8B-B14F-4D97-AF65-F5344CB8AC3E}">
        <p14:creationId xmlns:p14="http://schemas.microsoft.com/office/powerpoint/2010/main" val="21393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おじいちゃん１">
            <a:extLst>
              <a:ext uri="{FF2B5EF4-FFF2-40B4-BE49-F238E27FC236}">
                <a16:creationId xmlns:a16="http://schemas.microsoft.com/office/drawing/2014/main" id="{A5739655-0A12-48D6-9CDB-6F8899A18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609506"/>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おばあちゃん２">
            <a:extLst>
              <a:ext uri="{FF2B5EF4-FFF2-40B4-BE49-F238E27FC236}">
                <a16:creationId xmlns:a16="http://schemas.microsoft.com/office/drawing/2014/main" id="{91A11C7B-7DB3-4ABD-986C-0CED41032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591672"/>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E2E60229-D6FF-4781-826D-FF7CB322720F}"/>
              </a:ext>
            </a:extLst>
          </p:cNvPr>
          <p:cNvCxnSpPr>
            <a:cxnSpLocks/>
          </p:cNvCxnSpPr>
          <p:nvPr/>
        </p:nvCxnSpPr>
        <p:spPr>
          <a:xfrm>
            <a:off x="1904635" y="2472672"/>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B43D594-48A3-4537-86FA-16E6B9C463B0}"/>
              </a:ext>
            </a:extLst>
          </p:cNvPr>
          <p:cNvCxnSpPr>
            <a:cxnSpLocks/>
          </p:cNvCxnSpPr>
          <p:nvPr/>
        </p:nvCxnSpPr>
        <p:spPr>
          <a:xfrm>
            <a:off x="1914991" y="245639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AA42249-5EC5-4220-84A8-37C486DFA3AB}"/>
              </a:ext>
            </a:extLst>
          </p:cNvPr>
          <p:cNvCxnSpPr>
            <a:cxnSpLocks/>
          </p:cNvCxnSpPr>
          <p:nvPr/>
        </p:nvCxnSpPr>
        <p:spPr>
          <a:xfrm flipH="1">
            <a:off x="2276922" y="2472672"/>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C2D42A2C-5DE3-40EF-A342-79917EF25F69}"/>
              </a:ext>
            </a:extLst>
          </p:cNvPr>
          <p:cNvSpPr txBox="1"/>
          <p:nvPr/>
        </p:nvSpPr>
        <p:spPr>
          <a:xfrm>
            <a:off x="1457349" y="2734674"/>
            <a:ext cx="714375" cy="338554"/>
          </a:xfrm>
          <a:prstGeom prst="rect">
            <a:avLst/>
          </a:prstGeom>
          <a:noFill/>
        </p:spPr>
        <p:txBody>
          <a:bodyPr wrap="square" rtlCol="0">
            <a:spAutoFit/>
          </a:bodyPr>
          <a:lstStyle/>
          <a:p>
            <a:r>
              <a:rPr kumimoji="1" lang="ja-JP" altLang="en-US" sz="1600" b="1" dirty="0"/>
              <a:t>夫</a:t>
            </a:r>
          </a:p>
        </p:txBody>
      </p:sp>
      <p:sp>
        <p:nvSpPr>
          <p:cNvPr id="15" name="テキスト ボックス 14">
            <a:extLst>
              <a:ext uri="{FF2B5EF4-FFF2-40B4-BE49-F238E27FC236}">
                <a16:creationId xmlns:a16="http://schemas.microsoft.com/office/drawing/2014/main" id="{56923BAD-A674-454F-97FF-4A1FC716B2FD}"/>
              </a:ext>
            </a:extLst>
          </p:cNvPr>
          <p:cNvSpPr txBox="1"/>
          <p:nvPr/>
        </p:nvSpPr>
        <p:spPr>
          <a:xfrm>
            <a:off x="2541906" y="2683917"/>
            <a:ext cx="1366482" cy="584775"/>
          </a:xfrm>
          <a:prstGeom prst="rect">
            <a:avLst/>
          </a:prstGeom>
          <a:noFill/>
        </p:spPr>
        <p:txBody>
          <a:bodyPr wrap="square" rtlCol="0">
            <a:spAutoFit/>
          </a:bodyPr>
          <a:lstStyle/>
          <a:p>
            <a:r>
              <a:rPr kumimoji="1" lang="ja-JP" altLang="en-US" sz="1600" b="1" dirty="0"/>
              <a:t>妻（</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6" name="テキスト ボックス 15">
            <a:extLst>
              <a:ext uri="{FF2B5EF4-FFF2-40B4-BE49-F238E27FC236}">
                <a16:creationId xmlns:a16="http://schemas.microsoft.com/office/drawing/2014/main" id="{46EDCBB9-16EE-4A29-B66E-25E8E2D05B44}"/>
              </a:ext>
            </a:extLst>
          </p:cNvPr>
          <p:cNvSpPr txBox="1"/>
          <p:nvPr/>
        </p:nvSpPr>
        <p:spPr>
          <a:xfrm>
            <a:off x="1379133" y="4416995"/>
            <a:ext cx="615083"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F9D84159-BD8B-4730-A5AD-9762C7E4BB40}"/>
              </a:ext>
            </a:extLst>
          </p:cNvPr>
          <p:cNvSpPr txBox="1"/>
          <p:nvPr/>
        </p:nvSpPr>
        <p:spPr>
          <a:xfrm>
            <a:off x="1232315" y="1185810"/>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9" name="直線コネクタ 18">
            <a:extLst>
              <a:ext uri="{FF2B5EF4-FFF2-40B4-BE49-F238E27FC236}">
                <a16:creationId xmlns:a16="http://schemas.microsoft.com/office/drawing/2014/main" id="{67DECEFA-FE14-4526-89B1-429647D157BF}"/>
              </a:ext>
            </a:extLst>
          </p:cNvPr>
          <p:cNvCxnSpPr>
            <a:cxnSpLocks/>
          </p:cNvCxnSpPr>
          <p:nvPr/>
        </p:nvCxnSpPr>
        <p:spPr>
          <a:xfrm flipH="1">
            <a:off x="1220396" y="1931318"/>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8" descr="若いおじいさんのイラスト">
            <a:extLst>
              <a:ext uri="{FF2B5EF4-FFF2-40B4-BE49-F238E27FC236}">
                <a16:creationId xmlns:a16="http://schemas.microsoft.com/office/drawing/2014/main" id="{6B2BFFA7-5809-4997-BD69-EC1FEBC03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297" y="3328801"/>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AD20E4FF-857C-4082-81B2-F9C891D57646}"/>
              </a:ext>
            </a:extLst>
          </p:cNvPr>
          <p:cNvSpPr txBox="1"/>
          <p:nvPr/>
        </p:nvSpPr>
        <p:spPr>
          <a:xfrm>
            <a:off x="1861486" y="4693650"/>
            <a:ext cx="1412594" cy="338554"/>
          </a:xfrm>
          <a:prstGeom prst="rect">
            <a:avLst/>
          </a:prstGeom>
          <a:noFill/>
        </p:spPr>
        <p:txBody>
          <a:bodyPr wrap="square" rtlCol="0">
            <a:spAutoFit/>
          </a:bodyPr>
          <a:lstStyle/>
          <a:p>
            <a:r>
              <a:rPr kumimoji="1" lang="ja-JP" altLang="en-US" sz="1600" dirty="0"/>
              <a:t>（第一順位）</a:t>
            </a:r>
          </a:p>
        </p:txBody>
      </p:sp>
      <p:cxnSp>
        <p:nvCxnSpPr>
          <p:cNvPr id="27" name="直線コネクタ 26">
            <a:extLst>
              <a:ext uri="{FF2B5EF4-FFF2-40B4-BE49-F238E27FC236}">
                <a16:creationId xmlns:a16="http://schemas.microsoft.com/office/drawing/2014/main" id="{CFE64BEC-457E-4C63-BA77-34EE491F7CA7}"/>
              </a:ext>
            </a:extLst>
          </p:cNvPr>
          <p:cNvCxnSpPr/>
          <p:nvPr/>
        </p:nvCxnSpPr>
        <p:spPr>
          <a:xfrm>
            <a:off x="1255581" y="1966417"/>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026" name="Picture 2" descr="穏やかな女の子のイラスト">
            <a:extLst>
              <a:ext uri="{FF2B5EF4-FFF2-40B4-BE49-F238E27FC236}">
                <a16:creationId xmlns:a16="http://schemas.microsoft.com/office/drawing/2014/main" id="{3DA80933-4FD4-4DE5-B10F-6DB71BBEC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48275"/>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コネクタ 29">
            <a:extLst>
              <a:ext uri="{FF2B5EF4-FFF2-40B4-BE49-F238E27FC236}">
                <a16:creationId xmlns:a16="http://schemas.microsoft.com/office/drawing/2014/main" id="{063AC140-CE86-4F39-B259-57472543690C}"/>
              </a:ext>
            </a:extLst>
          </p:cNvPr>
          <p:cNvCxnSpPr>
            <a:cxnSpLocks/>
          </p:cNvCxnSpPr>
          <p:nvPr/>
        </p:nvCxnSpPr>
        <p:spPr>
          <a:xfrm>
            <a:off x="927257" y="3950565"/>
            <a:ext cx="481587" cy="0"/>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D53753EF-7A14-4859-8B26-A260B53FA42B}"/>
              </a:ext>
            </a:extLst>
          </p:cNvPr>
          <p:cNvCxnSpPr>
            <a:cxnSpLocks/>
          </p:cNvCxnSpPr>
          <p:nvPr/>
        </p:nvCxnSpPr>
        <p:spPr>
          <a:xfrm>
            <a:off x="910979" y="3978675"/>
            <a:ext cx="481587" cy="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AD06F9B0-A624-43AE-8002-4FE568C42304}"/>
              </a:ext>
            </a:extLst>
          </p:cNvPr>
          <p:cNvSpPr txBox="1"/>
          <p:nvPr/>
        </p:nvSpPr>
        <p:spPr>
          <a:xfrm>
            <a:off x="134654" y="117621"/>
            <a:ext cx="9877881" cy="95410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４．被相続人より先に子供が死亡しており、その子に孫がい</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る場合（代襲相続）</a:t>
            </a:r>
          </a:p>
        </p:txBody>
      </p:sp>
      <p:cxnSp>
        <p:nvCxnSpPr>
          <p:cNvPr id="35" name="直線コネクタ 34">
            <a:extLst>
              <a:ext uri="{FF2B5EF4-FFF2-40B4-BE49-F238E27FC236}">
                <a16:creationId xmlns:a16="http://schemas.microsoft.com/office/drawing/2014/main" id="{94125410-1029-4C32-AC84-A4E5BAB2CFD5}"/>
              </a:ext>
            </a:extLst>
          </p:cNvPr>
          <p:cNvCxnSpPr>
            <a:cxnSpLocks/>
          </p:cNvCxnSpPr>
          <p:nvPr/>
        </p:nvCxnSpPr>
        <p:spPr>
          <a:xfrm>
            <a:off x="1152543" y="3978675"/>
            <a:ext cx="0" cy="733964"/>
          </a:xfrm>
          <a:prstGeom prst="line">
            <a:avLst/>
          </a:prstGeom>
        </p:spPr>
        <p:style>
          <a:lnRef idx="1">
            <a:schemeClr val="dk1"/>
          </a:lnRef>
          <a:fillRef idx="0">
            <a:schemeClr val="dk1"/>
          </a:fillRef>
          <a:effectRef idx="0">
            <a:schemeClr val="dk1"/>
          </a:effectRef>
          <a:fontRef idx="minor">
            <a:schemeClr val="tx1"/>
          </a:fontRef>
        </p:style>
      </p:cxnSp>
      <p:pic>
        <p:nvPicPr>
          <p:cNvPr id="37" name="Picture 6" descr="髪の短いお母さんのイラスト">
            <a:extLst>
              <a:ext uri="{FF2B5EF4-FFF2-40B4-BE49-F238E27FC236}">
                <a16:creationId xmlns:a16="http://schemas.microsoft.com/office/drawing/2014/main" id="{2B0559F4-83DE-492E-929C-47C1FAC6A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77684"/>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コネクタ 37">
            <a:extLst>
              <a:ext uri="{FF2B5EF4-FFF2-40B4-BE49-F238E27FC236}">
                <a16:creationId xmlns:a16="http://schemas.microsoft.com/office/drawing/2014/main" id="{E95FD02B-3F96-4E6A-A988-381C54290440}"/>
              </a:ext>
            </a:extLst>
          </p:cNvPr>
          <p:cNvCxnSpPr/>
          <p:nvPr/>
        </p:nvCxnSpPr>
        <p:spPr>
          <a:xfrm>
            <a:off x="1695637" y="3089427"/>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B6348E2-D3F9-489F-BE78-1C5B30D64490}"/>
              </a:ext>
            </a:extLst>
          </p:cNvPr>
          <p:cNvCxnSpPr>
            <a:cxnSpLocks/>
          </p:cNvCxnSpPr>
          <p:nvPr/>
        </p:nvCxnSpPr>
        <p:spPr>
          <a:xfrm>
            <a:off x="3150469" y="3084836"/>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5D16F04B-F63F-45F3-AE73-58DCD93AB727}"/>
              </a:ext>
            </a:extLst>
          </p:cNvPr>
          <p:cNvCxnSpPr>
            <a:cxnSpLocks/>
          </p:cNvCxnSpPr>
          <p:nvPr/>
        </p:nvCxnSpPr>
        <p:spPr>
          <a:xfrm>
            <a:off x="1713761" y="3086313"/>
            <a:ext cx="0" cy="292848"/>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9208574D-3CA7-4D95-B84D-DF4B28273F5C}"/>
              </a:ext>
            </a:extLst>
          </p:cNvPr>
          <p:cNvSpPr txBox="1"/>
          <p:nvPr/>
        </p:nvSpPr>
        <p:spPr>
          <a:xfrm>
            <a:off x="704341" y="1405938"/>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46" name="テキスト ボックス 45">
            <a:extLst>
              <a:ext uri="{FF2B5EF4-FFF2-40B4-BE49-F238E27FC236}">
                <a16:creationId xmlns:a16="http://schemas.microsoft.com/office/drawing/2014/main" id="{5C2F3CB5-A5C9-47F9-8FAE-0E1F1031EF33}"/>
              </a:ext>
            </a:extLst>
          </p:cNvPr>
          <p:cNvSpPr txBox="1"/>
          <p:nvPr/>
        </p:nvSpPr>
        <p:spPr>
          <a:xfrm>
            <a:off x="892253" y="3094172"/>
            <a:ext cx="1106625" cy="338554"/>
          </a:xfrm>
          <a:prstGeom prst="rect">
            <a:avLst/>
          </a:prstGeom>
          <a:noFill/>
        </p:spPr>
        <p:txBody>
          <a:bodyPr wrap="square" rtlCol="0">
            <a:spAutoFit/>
          </a:bodyPr>
          <a:lstStyle/>
          <a:p>
            <a:r>
              <a:rPr kumimoji="1" lang="en-US" altLang="ja-JP" sz="1600" dirty="0">
                <a:solidFill>
                  <a:srgbClr val="FF0000"/>
                </a:solidFill>
              </a:rPr>
              <a:t>1</a:t>
            </a:r>
            <a:r>
              <a:rPr kumimoji="1" lang="ja-JP" altLang="en-US" sz="1600" dirty="0">
                <a:solidFill>
                  <a:srgbClr val="FF0000"/>
                </a:solidFill>
              </a:rPr>
              <a:t>月死亡</a:t>
            </a:r>
          </a:p>
        </p:txBody>
      </p:sp>
      <p:cxnSp>
        <p:nvCxnSpPr>
          <p:cNvPr id="47" name="直線コネクタ 46">
            <a:extLst>
              <a:ext uri="{FF2B5EF4-FFF2-40B4-BE49-F238E27FC236}">
                <a16:creationId xmlns:a16="http://schemas.microsoft.com/office/drawing/2014/main" id="{E1517F84-19A3-42C9-90C0-DF6B9FF06FB1}"/>
              </a:ext>
            </a:extLst>
          </p:cNvPr>
          <p:cNvCxnSpPr>
            <a:cxnSpLocks/>
          </p:cNvCxnSpPr>
          <p:nvPr/>
        </p:nvCxnSpPr>
        <p:spPr>
          <a:xfrm flipH="1">
            <a:off x="1301774" y="3646189"/>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44D8177-6A90-4E89-9CF4-87BB13FD5C2F}"/>
              </a:ext>
            </a:extLst>
          </p:cNvPr>
          <p:cNvCxnSpPr/>
          <p:nvPr/>
        </p:nvCxnSpPr>
        <p:spPr>
          <a:xfrm>
            <a:off x="1336959" y="3707919"/>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A9896321-6E2F-45F2-8296-32620EA6EE8D}"/>
              </a:ext>
            </a:extLst>
          </p:cNvPr>
          <p:cNvSpPr txBox="1"/>
          <p:nvPr/>
        </p:nvSpPr>
        <p:spPr>
          <a:xfrm>
            <a:off x="2614608" y="4445109"/>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52" name="コネクタ: カギ線 51">
            <a:extLst>
              <a:ext uri="{FF2B5EF4-FFF2-40B4-BE49-F238E27FC236}">
                <a16:creationId xmlns:a16="http://schemas.microsoft.com/office/drawing/2014/main" id="{BBBE9BD1-F1AA-4CED-806E-AEDF65844AED}"/>
              </a:ext>
            </a:extLst>
          </p:cNvPr>
          <p:cNvCxnSpPr>
            <a:cxnSpLocks/>
          </p:cNvCxnSpPr>
          <p:nvPr/>
        </p:nvCxnSpPr>
        <p:spPr>
          <a:xfrm flipV="1">
            <a:off x="704341" y="4684525"/>
            <a:ext cx="982334" cy="28114"/>
          </a:xfrm>
          <a:prstGeom prst="bentConnector2">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F8A058A2-A21E-4C04-88B4-77E427C516ED}"/>
              </a:ext>
            </a:extLst>
          </p:cNvPr>
          <p:cNvCxnSpPr>
            <a:cxnSpLocks/>
          </p:cNvCxnSpPr>
          <p:nvPr/>
        </p:nvCxnSpPr>
        <p:spPr>
          <a:xfrm flipH="1">
            <a:off x="1686502" y="4728915"/>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33A4976D-B084-4ABE-BE9F-C98A6E731ECD}"/>
              </a:ext>
            </a:extLst>
          </p:cNvPr>
          <p:cNvCxnSpPr>
            <a:cxnSpLocks/>
          </p:cNvCxnSpPr>
          <p:nvPr/>
        </p:nvCxnSpPr>
        <p:spPr>
          <a:xfrm flipH="1">
            <a:off x="702903" y="4721516"/>
            <a:ext cx="1" cy="278088"/>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可愛い女の子（喜ぶ）のイラスト">
            <a:extLst>
              <a:ext uri="{FF2B5EF4-FFF2-40B4-BE49-F238E27FC236}">
                <a16:creationId xmlns:a16="http://schemas.microsoft.com/office/drawing/2014/main" id="{3BA48E03-EC62-460C-ADB6-FFC31BD5E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470" y="5019048"/>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自慢げな男の子（メガネ）のイラスト">
            <a:extLst>
              <a:ext uri="{FF2B5EF4-FFF2-40B4-BE49-F238E27FC236}">
                <a16:creationId xmlns:a16="http://schemas.microsoft.com/office/drawing/2014/main" id="{8DF70CD4-CE85-4F2B-A176-C95365196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498353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C28925D6-F3B9-41FF-AB25-013B1A4DF2D2}"/>
              </a:ext>
            </a:extLst>
          </p:cNvPr>
          <p:cNvSpPr txBox="1"/>
          <p:nvPr/>
        </p:nvSpPr>
        <p:spPr>
          <a:xfrm>
            <a:off x="330768" y="5709304"/>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58" name="テキスト ボックス 57">
            <a:extLst>
              <a:ext uri="{FF2B5EF4-FFF2-40B4-BE49-F238E27FC236}">
                <a16:creationId xmlns:a16="http://schemas.microsoft.com/office/drawing/2014/main" id="{B9AD7A44-0E80-4304-AA85-8CC11691D6C3}"/>
              </a:ext>
            </a:extLst>
          </p:cNvPr>
          <p:cNvSpPr txBox="1"/>
          <p:nvPr/>
        </p:nvSpPr>
        <p:spPr>
          <a:xfrm>
            <a:off x="3782873" y="608636"/>
            <a:ext cx="6175463" cy="5632311"/>
          </a:xfrm>
          <a:prstGeom prst="rect">
            <a:avLst/>
          </a:prstGeom>
          <a:noFill/>
        </p:spPr>
        <p:txBody>
          <a:bodyPr wrap="square" rtlCol="0">
            <a:spAutoFit/>
          </a:bodyPr>
          <a:lstStyle/>
          <a:p>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被相続人より先に相続人の長男が亡くなっています。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被相続人の子供は長女のみとなるため、</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相続人になれるのは妻と長女のはずです。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しかし、亡くなった長男に子、つまり被相続人にとっての孫がいる場合、相続権は被相続人の孫に移ります。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このように、本来であれば相続人となるべき人が相続開始時以前に死亡しているときに、その人の子が相続権を引き継ぐことを代襲相続といい、この相続権を引き継ぐ人を代襲相続人といいます。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63" name="テキスト ボックス 62">
            <a:extLst>
              <a:ext uri="{FF2B5EF4-FFF2-40B4-BE49-F238E27FC236}">
                <a16:creationId xmlns:a16="http://schemas.microsoft.com/office/drawing/2014/main" id="{CFCA2219-F3C2-4E9D-A8D5-2FCBD36584D3}"/>
              </a:ext>
            </a:extLst>
          </p:cNvPr>
          <p:cNvSpPr txBox="1"/>
          <p:nvPr/>
        </p:nvSpPr>
        <p:spPr>
          <a:xfrm>
            <a:off x="1388690" y="5728542"/>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4" name="テキスト ボックス 3">
            <a:extLst>
              <a:ext uri="{FF2B5EF4-FFF2-40B4-BE49-F238E27FC236}">
                <a16:creationId xmlns:a16="http://schemas.microsoft.com/office/drawing/2014/main" id="{B7AD1545-965C-4CE8-B1F5-F60D5A5E97CC}"/>
              </a:ext>
            </a:extLst>
          </p:cNvPr>
          <p:cNvSpPr txBox="1"/>
          <p:nvPr/>
        </p:nvSpPr>
        <p:spPr>
          <a:xfrm>
            <a:off x="711702" y="6001891"/>
            <a:ext cx="1661680" cy="338554"/>
          </a:xfrm>
          <a:prstGeom prst="rect">
            <a:avLst/>
          </a:prstGeom>
          <a:noFill/>
        </p:spPr>
        <p:txBody>
          <a:bodyPr wrap="square" rtlCol="0">
            <a:spAutoFit/>
          </a:bodyPr>
          <a:lstStyle/>
          <a:p>
            <a:r>
              <a:rPr kumimoji="1" lang="ja-JP" altLang="en-US" sz="1600" dirty="0"/>
              <a:t>代襲相続人</a:t>
            </a:r>
          </a:p>
        </p:txBody>
      </p:sp>
      <p:pic>
        <p:nvPicPr>
          <p:cNvPr id="5" name="録音したサウンド">
            <a:hlinkClick r:id="" action="ppaction://media"/>
            <a:extLst>
              <a:ext uri="{FF2B5EF4-FFF2-40B4-BE49-F238E27FC236}">
                <a16:creationId xmlns:a16="http://schemas.microsoft.com/office/drawing/2014/main" id="{E4C75557-BED3-4835-9D67-8E68E13647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0456" y="507789"/>
            <a:ext cx="487363" cy="487363"/>
          </a:xfrm>
          <a:prstGeom prst="rect">
            <a:avLst/>
          </a:prstGeom>
        </p:spPr>
      </p:pic>
    </p:spTree>
    <p:extLst>
      <p:ext uri="{BB962C8B-B14F-4D97-AF65-F5344CB8AC3E}">
        <p14:creationId xmlns:p14="http://schemas.microsoft.com/office/powerpoint/2010/main" val="40769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D42AC40-52A3-4633-9BFB-10112E98AE44}"/>
              </a:ext>
            </a:extLst>
          </p:cNvPr>
          <p:cNvSpPr txBox="1"/>
          <p:nvPr/>
        </p:nvSpPr>
        <p:spPr>
          <a:xfrm>
            <a:off x="185754" y="49666"/>
            <a:ext cx="959417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５．被相続人が亡くなった後に相続人が死亡した場合（数</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次相続）　</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6E49D6BE-2829-47E8-8975-09A465B7C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360931"/>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63405A41-6D48-41E5-92C1-9E51F8F8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343097"/>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A8A6814B-22C4-4DEB-9133-B7F1CD8B3871}"/>
              </a:ext>
            </a:extLst>
          </p:cNvPr>
          <p:cNvCxnSpPr>
            <a:cxnSpLocks/>
          </p:cNvCxnSpPr>
          <p:nvPr/>
        </p:nvCxnSpPr>
        <p:spPr>
          <a:xfrm>
            <a:off x="1904635" y="222409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E5770EF-DF6A-492C-BEE1-4256DEB6A777}"/>
              </a:ext>
            </a:extLst>
          </p:cNvPr>
          <p:cNvCxnSpPr>
            <a:cxnSpLocks/>
          </p:cNvCxnSpPr>
          <p:nvPr/>
        </p:nvCxnSpPr>
        <p:spPr>
          <a:xfrm>
            <a:off x="1914991" y="220782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D3BDD48-1660-4964-BBBE-E0DB92C3282B}"/>
              </a:ext>
            </a:extLst>
          </p:cNvPr>
          <p:cNvCxnSpPr>
            <a:cxnSpLocks/>
          </p:cNvCxnSpPr>
          <p:nvPr/>
        </p:nvCxnSpPr>
        <p:spPr>
          <a:xfrm flipH="1">
            <a:off x="2276922" y="2224097"/>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DA6712B0-8F48-4501-8780-9DDFF82FB16D}"/>
              </a:ext>
            </a:extLst>
          </p:cNvPr>
          <p:cNvSpPr txBox="1"/>
          <p:nvPr/>
        </p:nvSpPr>
        <p:spPr>
          <a:xfrm>
            <a:off x="1457349" y="2486099"/>
            <a:ext cx="714375" cy="338554"/>
          </a:xfrm>
          <a:prstGeom prst="rect">
            <a:avLst/>
          </a:prstGeom>
          <a:noFill/>
        </p:spPr>
        <p:txBody>
          <a:bodyPr wrap="square" rtlCol="0">
            <a:spAutoFit/>
          </a:bodyPr>
          <a:lstStyle/>
          <a:p>
            <a:r>
              <a:rPr kumimoji="1" lang="ja-JP" altLang="en-US" sz="1600" b="1" dirty="0"/>
              <a:t>父</a:t>
            </a:r>
          </a:p>
        </p:txBody>
      </p:sp>
      <p:sp>
        <p:nvSpPr>
          <p:cNvPr id="10" name="テキスト ボックス 9">
            <a:extLst>
              <a:ext uri="{FF2B5EF4-FFF2-40B4-BE49-F238E27FC236}">
                <a16:creationId xmlns:a16="http://schemas.microsoft.com/office/drawing/2014/main" id="{4FCF6BA8-46AC-477D-BF9E-28CC243EB6A5}"/>
              </a:ext>
            </a:extLst>
          </p:cNvPr>
          <p:cNvSpPr txBox="1"/>
          <p:nvPr/>
        </p:nvSpPr>
        <p:spPr>
          <a:xfrm>
            <a:off x="2604610" y="2480449"/>
            <a:ext cx="1366482" cy="584775"/>
          </a:xfrm>
          <a:prstGeom prst="rect">
            <a:avLst/>
          </a:prstGeom>
          <a:noFill/>
        </p:spPr>
        <p:txBody>
          <a:bodyPr wrap="square" rtlCol="0">
            <a:spAutoFit/>
          </a:bodyPr>
          <a:lstStyle/>
          <a:p>
            <a:r>
              <a:rPr kumimoji="1" lang="ja-JP" altLang="en-US" sz="1600" b="1" dirty="0"/>
              <a:t>母（</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1" name="テキスト ボックス 10">
            <a:extLst>
              <a:ext uri="{FF2B5EF4-FFF2-40B4-BE49-F238E27FC236}">
                <a16:creationId xmlns:a16="http://schemas.microsoft.com/office/drawing/2014/main" id="{FBF23EE8-A61B-412D-88ED-F07EDCBE2EFB}"/>
              </a:ext>
            </a:extLst>
          </p:cNvPr>
          <p:cNvSpPr txBox="1"/>
          <p:nvPr/>
        </p:nvSpPr>
        <p:spPr>
          <a:xfrm>
            <a:off x="866230" y="3244528"/>
            <a:ext cx="1267883" cy="307777"/>
          </a:xfrm>
          <a:prstGeom prst="rect">
            <a:avLst/>
          </a:prstGeom>
          <a:noFill/>
        </p:spPr>
        <p:txBody>
          <a:bodyPr wrap="square" rtlCol="0">
            <a:spAutoFit/>
          </a:bodyPr>
          <a:lstStyle/>
          <a:p>
            <a:r>
              <a:rPr kumimoji="1" lang="ja-JP" altLang="en-US" sz="1400" b="1" dirty="0"/>
              <a:t>長男（</a:t>
            </a:r>
            <a:r>
              <a:rPr kumimoji="1" lang="en-US" altLang="ja-JP" sz="1400" b="1" dirty="0"/>
              <a:t>1/4</a:t>
            </a:r>
            <a:r>
              <a:rPr kumimoji="1" lang="ja-JP" altLang="en-US" sz="1400" b="1" dirty="0"/>
              <a:t>）</a:t>
            </a:r>
          </a:p>
        </p:txBody>
      </p:sp>
      <p:sp>
        <p:nvSpPr>
          <p:cNvPr id="12" name="テキスト ボックス 11">
            <a:extLst>
              <a:ext uri="{FF2B5EF4-FFF2-40B4-BE49-F238E27FC236}">
                <a16:creationId xmlns:a16="http://schemas.microsoft.com/office/drawing/2014/main" id="{48F9E42C-1031-4E8C-AEC7-9F3AA51CC389}"/>
              </a:ext>
            </a:extLst>
          </p:cNvPr>
          <p:cNvSpPr txBox="1"/>
          <p:nvPr/>
        </p:nvSpPr>
        <p:spPr>
          <a:xfrm>
            <a:off x="1232315" y="937235"/>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3" name="直線コネクタ 12">
            <a:extLst>
              <a:ext uri="{FF2B5EF4-FFF2-40B4-BE49-F238E27FC236}">
                <a16:creationId xmlns:a16="http://schemas.microsoft.com/office/drawing/2014/main" id="{DB82ED48-D6BF-46D5-9C63-7C43D7832AF8}"/>
              </a:ext>
            </a:extLst>
          </p:cNvPr>
          <p:cNvCxnSpPr>
            <a:cxnSpLocks/>
          </p:cNvCxnSpPr>
          <p:nvPr/>
        </p:nvCxnSpPr>
        <p:spPr>
          <a:xfrm flipH="1">
            <a:off x="1220396" y="1682743"/>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8" descr="若いおじいさんのイラスト">
            <a:extLst>
              <a:ext uri="{FF2B5EF4-FFF2-40B4-BE49-F238E27FC236}">
                <a16:creationId xmlns:a16="http://schemas.microsoft.com/office/drawing/2014/main" id="{3DBEC0EF-1F1B-4340-8383-F888B8B55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4486" y="3284413"/>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5825FF9-D35B-4301-BD99-C509EA1C8E62}"/>
              </a:ext>
            </a:extLst>
          </p:cNvPr>
          <p:cNvSpPr txBox="1"/>
          <p:nvPr/>
        </p:nvSpPr>
        <p:spPr>
          <a:xfrm>
            <a:off x="1620587" y="4400138"/>
            <a:ext cx="1412594" cy="338554"/>
          </a:xfrm>
          <a:prstGeom prst="rect">
            <a:avLst/>
          </a:prstGeom>
          <a:noFill/>
        </p:spPr>
        <p:txBody>
          <a:bodyPr wrap="square" rtlCol="0">
            <a:spAutoFit/>
          </a:bodyPr>
          <a:lstStyle/>
          <a:p>
            <a:r>
              <a:rPr kumimoji="1" lang="ja-JP" altLang="en-US" sz="1600" b="1" dirty="0"/>
              <a:t>（第一順位）</a:t>
            </a:r>
          </a:p>
        </p:txBody>
      </p:sp>
      <p:cxnSp>
        <p:nvCxnSpPr>
          <p:cNvPr id="16" name="直線コネクタ 15">
            <a:extLst>
              <a:ext uri="{FF2B5EF4-FFF2-40B4-BE49-F238E27FC236}">
                <a16:creationId xmlns:a16="http://schemas.microsoft.com/office/drawing/2014/main" id="{24D0B93E-F79B-49B4-AD77-57653174C18B}"/>
              </a:ext>
            </a:extLst>
          </p:cNvPr>
          <p:cNvCxnSpPr/>
          <p:nvPr/>
        </p:nvCxnSpPr>
        <p:spPr>
          <a:xfrm>
            <a:off x="1255581" y="171784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7" name="Picture 2" descr="穏やかな女の子のイラスト">
            <a:extLst>
              <a:ext uri="{FF2B5EF4-FFF2-40B4-BE49-F238E27FC236}">
                <a16:creationId xmlns:a16="http://schemas.microsoft.com/office/drawing/2014/main" id="{BAAFC426-50F4-4646-8C31-813013240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03887"/>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CA2AEF98-02C8-4A8B-9BC0-32B9EA99F436}"/>
              </a:ext>
            </a:extLst>
          </p:cNvPr>
          <p:cNvCxnSpPr>
            <a:cxnSpLocks/>
          </p:cNvCxnSpPr>
          <p:nvPr/>
        </p:nvCxnSpPr>
        <p:spPr>
          <a:xfrm>
            <a:off x="873990" y="3906177"/>
            <a:ext cx="759245"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4A2508E5-EE23-49FB-9545-34C1320D1021}"/>
              </a:ext>
            </a:extLst>
          </p:cNvPr>
          <p:cNvCxnSpPr>
            <a:cxnSpLocks/>
          </p:cNvCxnSpPr>
          <p:nvPr/>
        </p:nvCxnSpPr>
        <p:spPr>
          <a:xfrm>
            <a:off x="857712" y="3934287"/>
            <a:ext cx="775523"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B06D5A8-D36C-420E-940E-EFAACD721718}"/>
              </a:ext>
            </a:extLst>
          </p:cNvPr>
          <p:cNvCxnSpPr>
            <a:cxnSpLocks/>
          </p:cNvCxnSpPr>
          <p:nvPr/>
        </p:nvCxnSpPr>
        <p:spPr>
          <a:xfrm>
            <a:off x="1223567" y="3934287"/>
            <a:ext cx="0" cy="803731"/>
          </a:xfrm>
          <a:prstGeom prst="line">
            <a:avLst/>
          </a:prstGeom>
        </p:spPr>
        <p:style>
          <a:lnRef idx="1">
            <a:schemeClr val="dk1"/>
          </a:lnRef>
          <a:fillRef idx="0">
            <a:schemeClr val="dk1"/>
          </a:fillRef>
          <a:effectRef idx="0">
            <a:schemeClr val="dk1"/>
          </a:effectRef>
          <a:fontRef idx="minor">
            <a:schemeClr val="tx1"/>
          </a:fontRef>
        </p:style>
      </p:cxnSp>
      <p:pic>
        <p:nvPicPr>
          <p:cNvPr id="21" name="Picture 6" descr="髪の短いお母さんのイラスト">
            <a:extLst>
              <a:ext uri="{FF2B5EF4-FFF2-40B4-BE49-F238E27FC236}">
                <a16:creationId xmlns:a16="http://schemas.microsoft.com/office/drawing/2014/main" id="{EF4B5982-1B1A-40B0-8337-D1877FC9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33296"/>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a:extLst>
              <a:ext uri="{FF2B5EF4-FFF2-40B4-BE49-F238E27FC236}">
                <a16:creationId xmlns:a16="http://schemas.microsoft.com/office/drawing/2014/main" id="{E482F237-4BBD-4EEB-8E52-598C62D0E8E2}"/>
              </a:ext>
            </a:extLst>
          </p:cNvPr>
          <p:cNvCxnSpPr/>
          <p:nvPr/>
        </p:nvCxnSpPr>
        <p:spPr>
          <a:xfrm>
            <a:off x="1695637" y="2840852"/>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493D87E0-42D4-430C-A87A-93788DF73568}"/>
              </a:ext>
            </a:extLst>
          </p:cNvPr>
          <p:cNvCxnSpPr>
            <a:cxnSpLocks/>
          </p:cNvCxnSpPr>
          <p:nvPr/>
        </p:nvCxnSpPr>
        <p:spPr>
          <a:xfrm>
            <a:off x="3150469" y="2836261"/>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7262B1C6-6F72-402D-95D3-41E79FBB1577}"/>
              </a:ext>
            </a:extLst>
          </p:cNvPr>
          <p:cNvCxnSpPr>
            <a:cxnSpLocks/>
          </p:cNvCxnSpPr>
          <p:nvPr/>
        </p:nvCxnSpPr>
        <p:spPr>
          <a:xfrm>
            <a:off x="1713761" y="2837738"/>
            <a:ext cx="0" cy="292848"/>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C07FE83F-93CC-4453-80C5-92F4EE8F9FF5}"/>
              </a:ext>
            </a:extLst>
          </p:cNvPr>
          <p:cNvSpPr txBox="1"/>
          <p:nvPr/>
        </p:nvSpPr>
        <p:spPr>
          <a:xfrm>
            <a:off x="704341" y="1157363"/>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26" name="テキスト ボックス 25">
            <a:extLst>
              <a:ext uri="{FF2B5EF4-FFF2-40B4-BE49-F238E27FC236}">
                <a16:creationId xmlns:a16="http://schemas.microsoft.com/office/drawing/2014/main" id="{644724B3-E11A-497C-991E-930B11AAB255}"/>
              </a:ext>
            </a:extLst>
          </p:cNvPr>
          <p:cNvSpPr txBox="1"/>
          <p:nvPr/>
        </p:nvSpPr>
        <p:spPr>
          <a:xfrm>
            <a:off x="887589" y="2827431"/>
            <a:ext cx="1106625" cy="338554"/>
          </a:xfrm>
          <a:prstGeom prst="rect">
            <a:avLst/>
          </a:prstGeom>
          <a:noFill/>
        </p:spPr>
        <p:txBody>
          <a:bodyPr wrap="square" rtlCol="0">
            <a:spAutoFit/>
          </a:bodyPr>
          <a:lstStyle/>
          <a:p>
            <a:r>
              <a:rPr kumimoji="1" lang="en-US" altLang="ja-JP" sz="1600" dirty="0">
                <a:solidFill>
                  <a:srgbClr val="FF0000"/>
                </a:solidFill>
              </a:rPr>
              <a:t>6</a:t>
            </a:r>
            <a:r>
              <a:rPr kumimoji="1" lang="ja-JP" altLang="en-US" sz="1600" dirty="0">
                <a:solidFill>
                  <a:srgbClr val="FF0000"/>
                </a:solidFill>
              </a:rPr>
              <a:t>月死亡</a:t>
            </a:r>
          </a:p>
        </p:txBody>
      </p:sp>
      <p:cxnSp>
        <p:nvCxnSpPr>
          <p:cNvPr id="27" name="直線コネクタ 26">
            <a:extLst>
              <a:ext uri="{FF2B5EF4-FFF2-40B4-BE49-F238E27FC236}">
                <a16:creationId xmlns:a16="http://schemas.microsoft.com/office/drawing/2014/main" id="{9BBE84CA-DC78-46CA-9E0C-F3A04B2A7F78}"/>
              </a:ext>
            </a:extLst>
          </p:cNvPr>
          <p:cNvCxnSpPr>
            <a:cxnSpLocks/>
          </p:cNvCxnSpPr>
          <p:nvPr/>
        </p:nvCxnSpPr>
        <p:spPr>
          <a:xfrm flipH="1">
            <a:off x="1505961" y="3601801"/>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7F492ED-4273-41E1-B811-D2860D1A1756}"/>
              </a:ext>
            </a:extLst>
          </p:cNvPr>
          <p:cNvCxnSpPr/>
          <p:nvPr/>
        </p:nvCxnSpPr>
        <p:spPr>
          <a:xfrm>
            <a:off x="1541146" y="366353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89C9E600-7CCE-4A6A-96F8-64CD25D783F0}"/>
              </a:ext>
            </a:extLst>
          </p:cNvPr>
          <p:cNvSpPr txBox="1"/>
          <p:nvPr/>
        </p:nvSpPr>
        <p:spPr>
          <a:xfrm>
            <a:off x="2614608" y="4400721"/>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31" name="直線コネクタ 30">
            <a:extLst>
              <a:ext uri="{FF2B5EF4-FFF2-40B4-BE49-F238E27FC236}">
                <a16:creationId xmlns:a16="http://schemas.microsoft.com/office/drawing/2014/main" id="{61A6C5BA-A721-4361-96F5-E1A591B6D20F}"/>
              </a:ext>
            </a:extLst>
          </p:cNvPr>
          <p:cNvCxnSpPr>
            <a:cxnSpLocks/>
          </p:cNvCxnSpPr>
          <p:nvPr/>
        </p:nvCxnSpPr>
        <p:spPr>
          <a:xfrm flipH="1">
            <a:off x="1686502" y="4764429"/>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C0E7A9EA-4F81-40EE-8E97-26C3D15774D0}"/>
              </a:ext>
            </a:extLst>
          </p:cNvPr>
          <p:cNvCxnSpPr>
            <a:cxnSpLocks/>
          </p:cNvCxnSpPr>
          <p:nvPr/>
        </p:nvCxnSpPr>
        <p:spPr>
          <a:xfrm flipH="1">
            <a:off x="702903" y="4739274"/>
            <a:ext cx="1" cy="278088"/>
          </a:xfrm>
          <a:prstGeom prst="line">
            <a:avLst/>
          </a:prstGeom>
        </p:spPr>
        <p:style>
          <a:lnRef idx="1">
            <a:schemeClr val="dk1"/>
          </a:lnRef>
          <a:fillRef idx="0">
            <a:schemeClr val="dk1"/>
          </a:fillRef>
          <a:effectRef idx="0">
            <a:schemeClr val="dk1"/>
          </a:effectRef>
          <a:fontRef idx="minor">
            <a:schemeClr val="tx1"/>
          </a:fontRef>
        </p:style>
      </p:cxnSp>
      <p:pic>
        <p:nvPicPr>
          <p:cNvPr id="33" name="Picture 4" descr="可愛い女の子（喜ぶ）のイラスト">
            <a:extLst>
              <a:ext uri="{FF2B5EF4-FFF2-40B4-BE49-F238E27FC236}">
                <a16:creationId xmlns:a16="http://schemas.microsoft.com/office/drawing/2014/main" id="{A9C76BAB-6FCA-4353-94FD-9A387264F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226" y="5081194"/>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自慢げな男の子（メガネ）のイラスト">
            <a:extLst>
              <a:ext uri="{FF2B5EF4-FFF2-40B4-BE49-F238E27FC236}">
                <a16:creationId xmlns:a16="http://schemas.microsoft.com/office/drawing/2014/main" id="{34334438-C5B7-4A82-B6CF-5F79B93CF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508119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9A229647-49FD-48FA-84AC-C3D43778BB4F}"/>
              </a:ext>
            </a:extLst>
          </p:cNvPr>
          <p:cNvSpPr txBox="1"/>
          <p:nvPr/>
        </p:nvSpPr>
        <p:spPr>
          <a:xfrm>
            <a:off x="233341" y="5860232"/>
            <a:ext cx="1034588" cy="338554"/>
          </a:xfrm>
          <a:prstGeom prst="rect">
            <a:avLst/>
          </a:prstGeom>
          <a:noFill/>
        </p:spPr>
        <p:txBody>
          <a:bodyPr wrap="square" lIns="0" rIns="0" rtlCol="0">
            <a:spAutoFit/>
          </a:bodyPr>
          <a:lstStyle/>
          <a:p>
            <a:r>
              <a:rPr kumimoji="1" lang="ja-JP" altLang="en-US" sz="1600" dirty="0"/>
              <a:t>長男</a:t>
            </a:r>
            <a:r>
              <a:rPr kumimoji="1" lang="en-US" altLang="ja-JP" sz="1600" dirty="0"/>
              <a:t>(1/16)</a:t>
            </a:r>
            <a:endParaRPr kumimoji="1" lang="ja-JP" altLang="en-US" sz="1600" dirty="0"/>
          </a:p>
        </p:txBody>
      </p:sp>
      <p:sp>
        <p:nvSpPr>
          <p:cNvPr id="36" name="テキスト ボックス 35">
            <a:extLst>
              <a:ext uri="{FF2B5EF4-FFF2-40B4-BE49-F238E27FC236}">
                <a16:creationId xmlns:a16="http://schemas.microsoft.com/office/drawing/2014/main" id="{860BE388-A9BB-489C-9981-D74A7CB138CF}"/>
              </a:ext>
            </a:extLst>
          </p:cNvPr>
          <p:cNvSpPr txBox="1"/>
          <p:nvPr/>
        </p:nvSpPr>
        <p:spPr>
          <a:xfrm>
            <a:off x="1368052" y="5854637"/>
            <a:ext cx="1258326" cy="338554"/>
          </a:xfrm>
          <a:prstGeom prst="rect">
            <a:avLst/>
          </a:prstGeom>
          <a:noFill/>
        </p:spPr>
        <p:txBody>
          <a:bodyPr wrap="square" lIns="0" rIns="0" rtlCol="0">
            <a:spAutoFit/>
          </a:bodyPr>
          <a:lstStyle/>
          <a:p>
            <a:r>
              <a:rPr kumimoji="1" lang="ja-JP" altLang="en-US" sz="1600" dirty="0"/>
              <a:t>長女（</a:t>
            </a:r>
            <a:r>
              <a:rPr kumimoji="1" lang="en-US" altLang="ja-JP" sz="1600" dirty="0"/>
              <a:t>1/16</a:t>
            </a:r>
            <a:r>
              <a:rPr kumimoji="1" lang="ja-JP" altLang="en-US" sz="1600" dirty="0"/>
              <a:t>）</a:t>
            </a:r>
          </a:p>
        </p:txBody>
      </p:sp>
      <p:cxnSp>
        <p:nvCxnSpPr>
          <p:cNvPr id="43" name="直線コネクタ 42">
            <a:extLst>
              <a:ext uri="{FF2B5EF4-FFF2-40B4-BE49-F238E27FC236}">
                <a16:creationId xmlns:a16="http://schemas.microsoft.com/office/drawing/2014/main" id="{EBDDF32A-6ABA-4C73-B7F5-A63C5660495F}"/>
              </a:ext>
            </a:extLst>
          </p:cNvPr>
          <p:cNvCxnSpPr>
            <a:cxnSpLocks/>
          </p:cNvCxnSpPr>
          <p:nvPr/>
        </p:nvCxnSpPr>
        <p:spPr>
          <a:xfrm>
            <a:off x="702903" y="4739366"/>
            <a:ext cx="983599" cy="7531"/>
          </a:xfrm>
          <a:prstGeom prst="line">
            <a:avLst/>
          </a:prstGeom>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BFA54300-2E04-435B-8383-5F72CF6DAD0D}"/>
              </a:ext>
            </a:extLst>
          </p:cNvPr>
          <p:cNvSpPr txBox="1"/>
          <p:nvPr/>
        </p:nvSpPr>
        <p:spPr>
          <a:xfrm>
            <a:off x="688143" y="3051328"/>
            <a:ext cx="2015231" cy="338554"/>
          </a:xfrm>
          <a:prstGeom prst="rect">
            <a:avLst/>
          </a:prstGeom>
          <a:noFill/>
        </p:spPr>
        <p:txBody>
          <a:bodyPr wrap="square" rtlCol="0">
            <a:spAutoFit/>
          </a:bodyPr>
          <a:lstStyle/>
          <a:p>
            <a:r>
              <a:rPr kumimoji="1" lang="ja-JP" altLang="en-US" sz="1600" b="1" dirty="0">
                <a:solidFill>
                  <a:srgbClr val="FF0000"/>
                </a:solidFill>
              </a:rPr>
              <a:t>相続人兼被相続人</a:t>
            </a:r>
          </a:p>
        </p:txBody>
      </p:sp>
      <p:sp>
        <p:nvSpPr>
          <p:cNvPr id="46" name="矢印: 五方向 45">
            <a:extLst>
              <a:ext uri="{FF2B5EF4-FFF2-40B4-BE49-F238E27FC236}">
                <a16:creationId xmlns:a16="http://schemas.microsoft.com/office/drawing/2014/main" id="{6CB15697-90D8-4821-BAB5-57247EB4A2BD}"/>
              </a:ext>
            </a:extLst>
          </p:cNvPr>
          <p:cNvSpPr/>
          <p:nvPr/>
        </p:nvSpPr>
        <p:spPr>
          <a:xfrm rot="5400000">
            <a:off x="2234769" y="990863"/>
            <a:ext cx="342030" cy="863824"/>
          </a:xfrm>
          <a:prstGeom prst="homePlate">
            <a:avLst>
              <a:gd name="adj" fmla="val 292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49" name="テキスト ボックス 48">
            <a:extLst>
              <a:ext uri="{FF2B5EF4-FFF2-40B4-BE49-F238E27FC236}">
                <a16:creationId xmlns:a16="http://schemas.microsoft.com/office/drawing/2014/main" id="{DC78E55A-064B-485C-A700-21A20A61CF02}"/>
              </a:ext>
            </a:extLst>
          </p:cNvPr>
          <p:cNvSpPr txBox="1"/>
          <p:nvPr/>
        </p:nvSpPr>
        <p:spPr>
          <a:xfrm>
            <a:off x="2006347" y="1309486"/>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一次相続</a:t>
            </a:r>
          </a:p>
        </p:txBody>
      </p:sp>
      <p:sp>
        <p:nvSpPr>
          <p:cNvPr id="50" name="矢印: 五方向 49">
            <a:extLst>
              <a:ext uri="{FF2B5EF4-FFF2-40B4-BE49-F238E27FC236}">
                <a16:creationId xmlns:a16="http://schemas.microsoft.com/office/drawing/2014/main" id="{80FEAE14-9B81-4C0B-B9F5-BB402EF42409}"/>
              </a:ext>
            </a:extLst>
          </p:cNvPr>
          <p:cNvSpPr/>
          <p:nvPr/>
        </p:nvSpPr>
        <p:spPr>
          <a:xfrm rot="5400000">
            <a:off x="1072731" y="3229134"/>
            <a:ext cx="342030" cy="863824"/>
          </a:xfrm>
          <a:prstGeom prst="homePlate">
            <a:avLst>
              <a:gd name="adj" fmla="val 2923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51" name="テキスト ボックス 50">
            <a:extLst>
              <a:ext uri="{FF2B5EF4-FFF2-40B4-BE49-F238E27FC236}">
                <a16:creationId xmlns:a16="http://schemas.microsoft.com/office/drawing/2014/main" id="{066AFEA3-CC52-4E7F-9817-15D16C9235EA}"/>
              </a:ext>
            </a:extLst>
          </p:cNvPr>
          <p:cNvSpPr txBox="1"/>
          <p:nvPr/>
        </p:nvSpPr>
        <p:spPr>
          <a:xfrm>
            <a:off x="818219" y="3530382"/>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二次相続</a:t>
            </a:r>
          </a:p>
        </p:txBody>
      </p:sp>
      <p:sp>
        <p:nvSpPr>
          <p:cNvPr id="52" name="テキスト ボックス 51">
            <a:extLst>
              <a:ext uri="{FF2B5EF4-FFF2-40B4-BE49-F238E27FC236}">
                <a16:creationId xmlns:a16="http://schemas.microsoft.com/office/drawing/2014/main" id="{AEA710D1-672C-4DA7-839A-31BC242FB745}"/>
              </a:ext>
            </a:extLst>
          </p:cNvPr>
          <p:cNvSpPr txBox="1"/>
          <p:nvPr/>
        </p:nvSpPr>
        <p:spPr>
          <a:xfrm>
            <a:off x="22514" y="4260016"/>
            <a:ext cx="1371268" cy="338554"/>
          </a:xfrm>
          <a:prstGeom prst="rect">
            <a:avLst/>
          </a:prstGeom>
          <a:noFill/>
        </p:spPr>
        <p:txBody>
          <a:bodyPr wrap="square" rtlCol="0">
            <a:spAutoFit/>
          </a:bodyPr>
          <a:lstStyle/>
          <a:p>
            <a:r>
              <a:rPr kumimoji="1" lang="ja-JP" altLang="en-US" sz="1600" b="1" dirty="0"/>
              <a:t>配偶者（</a:t>
            </a:r>
            <a:r>
              <a:rPr kumimoji="1" lang="en-US" altLang="ja-JP" sz="1600" b="1" dirty="0"/>
              <a:t>1/8</a:t>
            </a:r>
            <a:r>
              <a:rPr kumimoji="1" lang="ja-JP" altLang="en-US" sz="1600" b="1" dirty="0"/>
              <a:t>）</a:t>
            </a:r>
          </a:p>
        </p:txBody>
      </p:sp>
      <p:sp>
        <p:nvSpPr>
          <p:cNvPr id="53" name="テキスト ボックス 52">
            <a:extLst>
              <a:ext uri="{FF2B5EF4-FFF2-40B4-BE49-F238E27FC236}">
                <a16:creationId xmlns:a16="http://schemas.microsoft.com/office/drawing/2014/main" id="{164D917C-D390-4729-898A-E3CF37451279}"/>
              </a:ext>
            </a:extLst>
          </p:cNvPr>
          <p:cNvSpPr txBox="1"/>
          <p:nvPr/>
        </p:nvSpPr>
        <p:spPr>
          <a:xfrm>
            <a:off x="3648419" y="673875"/>
            <a:ext cx="6060491" cy="5632311"/>
          </a:xfrm>
          <a:prstGeom prst="rect">
            <a:avLst/>
          </a:prstGeom>
          <a:noFill/>
        </p:spPr>
        <p:txBody>
          <a:bodyPr wrap="square" rtlCol="0">
            <a:spAutoFit/>
          </a:bodyPr>
          <a:lstStyle/>
          <a:p>
            <a:r>
              <a:rPr lang="ja-JP" altLang="en-US" sz="2400" dirty="0">
                <a:effectLst/>
                <a:latin typeface="UD デジタル 教科書体 N-R" panose="02020400000000000000" pitchFamily="17" charset="-128"/>
                <a:ea typeface="UD デジタル 教科書体 N-R" panose="02020400000000000000" pitchFamily="17" charset="-128"/>
              </a:rPr>
              <a:t>　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が開始したあと、「遺産分割協議」や「</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登記」を行わないうちに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人の１人が死亡してしまい、</a:t>
            </a:r>
            <a:r>
              <a:rPr lang="ja-JP" altLang="en-US" sz="2400" b="1" dirty="0">
                <a:effectLst/>
                <a:latin typeface="UD デジタル 教科書体 N-R" panose="02020400000000000000" pitchFamily="17" charset="-128"/>
                <a:ea typeface="UD デジタル 教科書体 N-R" panose="02020400000000000000" pitchFamily="17" charset="-128"/>
              </a:rPr>
              <a:t>次</a:t>
            </a:r>
            <a:r>
              <a:rPr lang="ja-JP" altLang="en-US" sz="2400" dirty="0">
                <a:effectLst/>
                <a:latin typeface="UD デジタル 教科書体 N-R" panose="02020400000000000000" pitchFamily="17" charset="-128"/>
                <a:ea typeface="UD デジタル 教科書体 N-R" panose="02020400000000000000" pitchFamily="17" charset="-128"/>
              </a:rPr>
              <a:t>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が開始されてしまうことを「数次相続」と言います。</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　この事例では、父親が亡くなった後、相続人である母親と長男・長女の３人が相続人ですが、遺産分割協議前に長男が亡くなりました。</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長男には、配偶者と長男と長女がいます。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この場合、まず母親・長男・長女で遺産分割協議をすることになります。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しかし、既に相続人である長男はいないので、遺産分割協議に長男が参加することはできません。</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DF34BF1-6E34-4995-8497-70B784BA58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6357" y="503867"/>
            <a:ext cx="487363" cy="487363"/>
          </a:xfrm>
          <a:prstGeom prst="rect">
            <a:avLst/>
          </a:prstGeom>
        </p:spPr>
      </p:pic>
    </p:spTree>
    <p:extLst>
      <p:ext uri="{BB962C8B-B14F-4D97-AF65-F5344CB8AC3E}">
        <p14:creationId xmlns:p14="http://schemas.microsoft.com/office/powerpoint/2010/main" val="3974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03C520A-0282-40E7-9E51-026B3601CB96}"/>
              </a:ext>
            </a:extLst>
          </p:cNvPr>
          <p:cNvSpPr txBox="1"/>
          <p:nvPr/>
        </p:nvSpPr>
        <p:spPr>
          <a:xfrm>
            <a:off x="630314" y="366606"/>
            <a:ext cx="8824403" cy="3416320"/>
          </a:xfrm>
          <a:prstGeom prst="rect">
            <a:avLst/>
          </a:prstGeom>
          <a:noFill/>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　長男は、父親の相続人であり、かつ長男の配偶者や子供たちの被相続人でもあります。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このような場合、父親の相続に関する遺産分割協議に長男の妻と子供も参加することとなります。</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この場合、子供が未成年の場合、裁判所に特別代理人の申請をする必要があります。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法定相続分は、母親が</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、長女が</a:t>
            </a:r>
            <a:r>
              <a:rPr lang="en-US" altLang="ja-JP" sz="2400" dirty="0">
                <a:latin typeface="UD デジタル 教科書体 N-R" panose="02020400000000000000" pitchFamily="17" charset="-128"/>
                <a:ea typeface="UD デジタル 教科書体 N-R" panose="02020400000000000000" pitchFamily="17" charset="-128"/>
              </a:rPr>
              <a:t>1/4</a:t>
            </a:r>
            <a:r>
              <a:rPr lang="ja-JP" altLang="en-US" sz="2400" dirty="0">
                <a:latin typeface="UD デジタル 教科書体 N-R" panose="02020400000000000000" pitchFamily="17" charset="-128"/>
                <a:ea typeface="UD デジタル 教科書体 N-R" panose="02020400000000000000" pitchFamily="17" charset="-128"/>
              </a:rPr>
              <a:t>、長男の配偶者が</a:t>
            </a:r>
            <a:r>
              <a:rPr lang="en-US" altLang="ja-JP" sz="2400" dirty="0">
                <a:latin typeface="UD デジタル 教科書体 N-R" panose="02020400000000000000" pitchFamily="17" charset="-128"/>
                <a:ea typeface="UD デジタル 教科書体 N-R" panose="02020400000000000000" pitchFamily="17" charset="-128"/>
              </a:rPr>
              <a:t>1/8</a:t>
            </a:r>
            <a:r>
              <a:rPr lang="ja-JP" altLang="en-US" sz="2400" dirty="0">
                <a:latin typeface="UD デジタル 教科書体 N-R" panose="02020400000000000000" pitchFamily="17" charset="-128"/>
                <a:ea typeface="UD デジタル 教科書体 N-R" panose="02020400000000000000" pitchFamily="17" charset="-128"/>
              </a:rPr>
              <a:t>、長男の子</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人は</a:t>
            </a:r>
            <a:r>
              <a:rPr lang="en-US" altLang="ja-JP" sz="2400" dirty="0">
                <a:latin typeface="UD デジタル 教科書体 N-R" panose="02020400000000000000" pitchFamily="17" charset="-128"/>
                <a:ea typeface="UD デジタル 教科書体 N-R" panose="02020400000000000000" pitchFamily="17" charset="-128"/>
              </a:rPr>
              <a:t>1/16</a:t>
            </a:r>
            <a:r>
              <a:rPr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ja-JP" altLang="en-US" sz="2400" dirty="0"/>
          </a:p>
          <a:p>
            <a:endParaRPr lang="ja-JP" altLang="en-US" sz="2400" dirty="0"/>
          </a:p>
        </p:txBody>
      </p:sp>
      <p:pic>
        <p:nvPicPr>
          <p:cNvPr id="2" name="録音したサウンド">
            <a:hlinkClick r:id="" action="ppaction://media"/>
            <a:extLst>
              <a:ext uri="{FF2B5EF4-FFF2-40B4-BE49-F238E27FC236}">
                <a16:creationId xmlns:a16="http://schemas.microsoft.com/office/drawing/2014/main" id="{C1527550-36CE-4B23-B597-24F9DA951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3418" y="707655"/>
            <a:ext cx="487363" cy="487363"/>
          </a:xfrm>
          <a:prstGeom prst="rect">
            <a:avLst/>
          </a:prstGeom>
        </p:spPr>
      </p:pic>
    </p:spTree>
    <p:extLst>
      <p:ext uri="{BB962C8B-B14F-4D97-AF65-F5344CB8AC3E}">
        <p14:creationId xmlns:p14="http://schemas.microsoft.com/office/powerpoint/2010/main" val="376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9BD8EA-D8D3-4EA5-9704-D8B9F968497F}"/>
              </a:ext>
            </a:extLst>
          </p:cNvPr>
          <p:cNvSpPr txBox="1"/>
          <p:nvPr/>
        </p:nvSpPr>
        <p:spPr>
          <a:xfrm>
            <a:off x="239697" y="213064"/>
            <a:ext cx="951686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６．被相続人に子供がいない場合で、父母が健在な場合</a:t>
            </a:r>
          </a:p>
        </p:txBody>
      </p:sp>
      <p:pic>
        <p:nvPicPr>
          <p:cNvPr id="3" name="Picture 12" descr="おじいちゃん１">
            <a:extLst>
              <a:ext uri="{FF2B5EF4-FFF2-40B4-BE49-F238E27FC236}">
                <a16:creationId xmlns:a16="http://schemas.microsoft.com/office/drawing/2014/main" id="{6BCC5822-70EF-4D1E-B109-3B94A9A2C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694" y="3763347"/>
            <a:ext cx="1311349" cy="1311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E8E5199-AE80-4399-86DA-E8E63CE05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231" y="3841139"/>
            <a:ext cx="1377808" cy="13113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C41F4FDF-F442-44FA-98D7-8C36521D9604}"/>
              </a:ext>
            </a:extLst>
          </p:cNvPr>
          <p:cNvCxnSpPr>
            <a:cxnSpLocks/>
          </p:cNvCxnSpPr>
          <p:nvPr/>
        </p:nvCxnSpPr>
        <p:spPr>
          <a:xfrm>
            <a:off x="662815" y="3091056"/>
            <a:ext cx="1691775" cy="15947"/>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AD078175-8515-4AB6-B3B8-313F3F8BF1C7}"/>
              </a:ext>
            </a:extLst>
          </p:cNvPr>
          <p:cNvCxnSpPr/>
          <p:nvPr/>
        </p:nvCxnSpPr>
        <p:spPr>
          <a:xfrm>
            <a:off x="1562775" y="31029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8259C94-E3EE-49A4-AEB6-F94D88058B43}"/>
              </a:ext>
            </a:extLst>
          </p:cNvPr>
          <p:cNvCxnSpPr/>
          <p:nvPr/>
        </p:nvCxnSpPr>
        <p:spPr>
          <a:xfrm>
            <a:off x="668804"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6054A55C-2835-4024-AE37-7689240A5CD2}"/>
              </a:ext>
            </a:extLst>
          </p:cNvPr>
          <p:cNvCxnSpPr/>
          <p:nvPr/>
        </p:nvCxnSpPr>
        <p:spPr>
          <a:xfrm>
            <a:off x="1116028" y="2245080"/>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53C6CDC8-BD70-4339-9EF5-BA8FC59C9F31}"/>
              </a:ext>
            </a:extLst>
          </p:cNvPr>
          <p:cNvCxnSpPr/>
          <p:nvPr/>
        </p:nvCxnSpPr>
        <p:spPr>
          <a:xfrm>
            <a:off x="1126385" y="2273194"/>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FD2A36-75B1-4812-A978-E25AA1767181}"/>
              </a:ext>
            </a:extLst>
          </p:cNvPr>
          <p:cNvCxnSpPr>
            <a:cxnSpLocks/>
          </p:cNvCxnSpPr>
          <p:nvPr/>
        </p:nvCxnSpPr>
        <p:spPr>
          <a:xfrm flipH="1">
            <a:off x="1552618" y="2249056"/>
            <a:ext cx="303" cy="849429"/>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6D8F733-CB7C-4666-A2CA-55FF30AA01CC}"/>
              </a:ext>
            </a:extLst>
          </p:cNvPr>
          <p:cNvCxnSpPr>
            <a:cxnSpLocks/>
          </p:cNvCxnSpPr>
          <p:nvPr/>
        </p:nvCxnSpPr>
        <p:spPr>
          <a:xfrm flipV="1">
            <a:off x="2550982" y="4629529"/>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25A29F4-23F4-4F43-9765-40D82B6345CB}"/>
              </a:ext>
            </a:extLst>
          </p:cNvPr>
          <p:cNvSpPr txBox="1"/>
          <p:nvPr/>
        </p:nvSpPr>
        <p:spPr>
          <a:xfrm>
            <a:off x="1570747" y="5148728"/>
            <a:ext cx="1065920" cy="400110"/>
          </a:xfrm>
          <a:prstGeom prst="rect">
            <a:avLst/>
          </a:prstGeom>
          <a:noFill/>
        </p:spPr>
        <p:txBody>
          <a:bodyPr wrap="square" lIns="0" rIns="0" rtlCol="0">
            <a:spAutoFit/>
          </a:bodyPr>
          <a:lstStyle/>
          <a:p>
            <a:r>
              <a:rPr kumimoji="1" lang="ja-JP" altLang="en-US" sz="2000" b="1" dirty="0"/>
              <a:t>夫（長男）</a:t>
            </a:r>
          </a:p>
        </p:txBody>
      </p:sp>
      <p:sp>
        <p:nvSpPr>
          <p:cNvPr id="14" name="テキスト ボックス 13">
            <a:extLst>
              <a:ext uri="{FF2B5EF4-FFF2-40B4-BE49-F238E27FC236}">
                <a16:creationId xmlns:a16="http://schemas.microsoft.com/office/drawing/2014/main" id="{095F47F2-3806-4E94-9AEE-CB29568488C2}"/>
              </a:ext>
            </a:extLst>
          </p:cNvPr>
          <p:cNvSpPr txBox="1"/>
          <p:nvPr/>
        </p:nvSpPr>
        <p:spPr>
          <a:xfrm>
            <a:off x="1178836" y="3543801"/>
            <a:ext cx="714375" cy="400110"/>
          </a:xfrm>
          <a:prstGeom prst="rect">
            <a:avLst/>
          </a:prstGeom>
          <a:noFill/>
        </p:spPr>
        <p:txBody>
          <a:bodyPr wrap="square" rtlCol="0">
            <a:spAutoFit/>
          </a:bodyPr>
          <a:lstStyle/>
          <a:p>
            <a:r>
              <a:rPr kumimoji="1" lang="ja-JP" altLang="en-US" sz="2000" b="1" dirty="0"/>
              <a:t>次男</a:t>
            </a:r>
          </a:p>
        </p:txBody>
      </p:sp>
      <p:sp>
        <p:nvSpPr>
          <p:cNvPr id="15" name="テキスト ボックス 14">
            <a:extLst>
              <a:ext uri="{FF2B5EF4-FFF2-40B4-BE49-F238E27FC236}">
                <a16:creationId xmlns:a16="http://schemas.microsoft.com/office/drawing/2014/main" id="{EB63DB06-CBE2-4A7B-8B96-892C21526C02}"/>
              </a:ext>
            </a:extLst>
          </p:cNvPr>
          <p:cNvSpPr txBox="1"/>
          <p:nvPr/>
        </p:nvSpPr>
        <p:spPr>
          <a:xfrm>
            <a:off x="326972" y="3526576"/>
            <a:ext cx="714375" cy="400110"/>
          </a:xfrm>
          <a:prstGeom prst="rect">
            <a:avLst/>
          </a:prstGeom>
          <a:noFill/>
        </p:spPr>
        <p:txBody>
          <a:bodyPr wrap="square" rtlCol="0">
            <a:spAutoFit/>
          </a:bodyPr>
          <a:lstStyle/>
          <a:p>
            <a:r>
              <a:rPr kumimoji="1" lang="ja-JP" altLang="en-US" sz="2000" b="1" dirty="0"/>
              <a:t>長女</a:t>
            </a:r>
          </a:p>
        </p:txBody>
      </p:sp>
      <p:sp>
        <p:nvSpPr>
          <p:cNvPr id="16" name="テキスト ボックス 15">
            <a:extLst>
              <a:ext uri="{FF2B5EF4-FFF2-40B4-BE49-F238E27FC236}">
                <a16:creationId xmlns:a16="http://schemas.microsoft.com/office/drawing/2014/main" id="{F4E7C1CB-0491-4E99-895E-2817028CBA69}"/>
              </a:ext>
            </a:extLst>
          </p:cNvPr>
          <p:cNvSpPr txBox="1"/>
          <p:nvPr/>
        </p:nvSpPr>
        <p:spPr>
          <a:xfrm>
            <a:off x="2809831" y="5169446"/>
            <a:ext cx="1584614" cy="400110"/>
          </a:xfrm>
          <a:prstGeom prst="rect">
            <a:avLst/>
          </a:prstGeom>
          <a:noFill/>
        </p:spPr>
        <p:txBody>
          <a:bodyPr wrap="square" lIns="0" rIns="0" rtlCol="0">
            <a:spAutoFit/>
          </a:bodyPr>
          <a:lstStyle/>
          <a:p>
            <a:r>
              <a:rPr kumimoji="1" lang="ja-JP" altLang="en-US" sz="2000" b="1" dirty="0"/>
              <a:t>配偶者（</a:t>
            </a:r>
            <a:r>
              <a:rPr kumimoji="1" lang="en-US" altLang="ja-JP" sz="2000" b="1" dirty="0"/>
              <a:t>2/3</a:t>
            </a:r>
            <a:r>
              <a:rPr kumimoji="1" lang="ja-JP" altLang="en-US" sz="2000" b="1" dirty="0"/>
              <a:t>）</a:t>
            </a:r>
          </a:p>
        </p:txBody>
      </p:sp>
      <p:sp>
        <p:nvSpPr>
          <p:cNvPr id="17" name="テキスト ボックス 16">
            <a:extLst>
              <a:ext uri="{FF2B5EF4-FFF2-40B4-BE49-F238E27FC236}">
                <a16:creationId xmlns:a16="http://schemas.microsoft.com/office/drawing/2014/main" id="{6DEC7449-AF63-4563-AB3E-5AB9EF136430}"/>
              </a:ext>
            </a:extLst>
          </p:cNvPr>
          <p:cNvSpPr txBox="1"/>
          <p:nvPr/>
        </p:nvSpPr>
        <p:spPr>
          <a:xfrm>
            <a:off x="400756" y="1355522"/>
            <a:ext cx="984922" cy="400110"/>
          </a:xfrm>
          <a:prstGeom prst="rect">
            <a:avLst/>
          </a:prstGeom>
          <a:noFill/>
        </p:spPr>
        <p:txBody>
          <a:bodyPr wrap="square" lIns="0" rIns="0" rtlCol="0">
            <a:spAutoFit/>
          </a:bodyPr>
          <a:lstStyle/>
          <a:p>
            <a:r>
              <a:rPr kumimoji="1" lang="ja-JP" altLang="en-US" sz="2000" b="1" dirty="0"/>
              <a:t>父（</a:t>
            </a:r>
            <a:r>
              <a:rPr kumimoji="1" lang="en-US" altLang="ja-JP" sz="2000" b="1" dirty="0"/>
              <a:t>1/6</a:t>
            </a:r>
            <a:r>
              <a:rPr kumimoji="1" lang="ja-JP" altLang="en-US" sz="2000" b="1" dirty="0"/>
              <a:t>）</a:t>
            </a:r>
          </a:p>
        </p:txBody>
      </p:sp>
      <p:sp>
        <p:nvSpPr>
          <p:cNvPr id="18" name="テキスト ボックス 17">
            <a:extLst>
              <a:ext uri="{FF2B5EF4-FFF2-40B4-BE49-F238E27FC236}">
                <a16:creationId xmlns:a16="http://schemas.microsoft.com/office/drawing/2014/main" id="{86ED0FA5-A536-40CD-971F-C6F9BB863139}"/>
              </a:ext>
            </a:extLst>
          </p:cNvPr>
          <p:cNvSpPr txBox="1"/>
          <p:nvPr/>
        </p:nvSpPr>
        <p:spPr>
          <a:xfrm>
            <a:off x="2217891" y="1417457"/>
            <a:ext cx="1093479" cy="400110"/>
          </a:xfrm>
          <a:prstGeom prst="rect">
            <a:avLst/>
          </a:prstGeom>
          <a:noFill/>
        </p:spPr>
        <p:txBody>
          <a:bodyPr wrap="square" lIns="0" rIns="36000" rtlCol="0">
            <a:spAutoFit/>
          </a:bodyPr>
          <a:lstStyle/>
          <a:p>
            <a:r>
              <a:rPr kumimoji="1" lang="ja-JP" altLang="en-US" sz="2000" b="1" dirty="0"/>
              <a:t>母（</a:t>
            </a:r>
            <a:r>
              <a:rPr kumimoji="1" lang="en-US" altLang="ja-JP" sz="2000" b="1" dirty="0"/>
              <a:t>1/6</a:t>
            </a:r>
            <a:r>
              <a:rPr kumimoji="1" lang="ja-JP" altLang="en-US" sz="2000" b="1" dirty="0"/>
              <a:t>）</a:t>
            </a:r>
          </a:p>
        </p:txBody>
      </p:sp>
      <p:sp>
        <p:nvSpPr>
          <p:cNvPr id="19" name="テキスト ボックス 18">
            <a:extLst>
              <a:ext uri="{FF2B5EF4-FFF2-40B4-BE49-F238E27FC236}">
                <a16:creationId xmlns:a16="http://schemas.microsoft.com/office/drawing/2014/main" id="{87A1862F-2DE1-4A9F-8A1A-87267839EA45}"/>
              </a:ext>
            </a:extLst>
          </p:cNvPr>
          <p:cNvSpPr txBox="1"/>
          <p:nvPr/>
        </p:nvSpPr>
        <p:spPr>
          <a:xfrm>
            <a:off x="1874303" y="3409470"/>
            <a:ext cx="1574756" cy="400110"/>
          </a:xfrm>
          <a:prstGeom prst="rect">
            <a:avLst/>
          </a:prstGeom>
          <a:noFill/>
        </p:spPr>
        <p:txBody>
          <a:bodyPr wrap="square" rtlCol="0">
            <a:spAutoFit/>
          </a:bodyPr>
          <a:lstStyle/>
          <a:p>
            <a:r>
              <a:rPr kumimoji="1" lang="ja-JP" altLang="en-US" sz="2000" b="1" dirty="0">
                <a:solidFill>
                  <a:srgbClr val="FF0000"/>
                </a:solidFill>
              </a:rPr>
              <a:t>被相続人</a:t>
            </a:r>
          </a:p>
        </p:txBody>
      </p:sp>
      <p:cxnSp>
        <p:nvCxnSpPr>
          <p:cNvPr id="20" name="直線コネクタ 19">
            <a:extLst>
              <a:ext uri="{FF2B5EF4-FFF2-40B4-BE49-F238E27FC236}">
                <a16:creationId xmlns:a16="http://schemas.microsoft.com/office/drawing/2014/main" id="{3AAF02AD-B8CF-4FD9-BFCB-D1355860CE0E}"/>
              </a:ext>
            </a:extLst>
          </p:cNvPr>
          <p:cNvCxnSpPr>
            <a:cxnSpLocks/>
          </p:cNvCxnSpPr>
          <p:nvPr/>
        </p:nvCxnSpPr>
        <p:spPr>
          <a:xfrm flipH="1">
            <a:off x="1815332" y="4078487"/>
            <a:ext cx="1024702" cy="8501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6" descr="笑顔のおじいちゃんのイラスト">
            <a:extLst>
              <a:ext uri="{FF2B5EF4-FFF2-40B4-BE49-F238E27FC236}">
                <a16:creationId xmlns:a16="http://schemas.microsoft.com/office/drawing/2014/main" id="{6B29937A-D067-4D3B-8AA2-FB7FB1467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568" y="1592157"/>
            <a:ext cx="1145483" cy="1145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笑うおばあちゃんのイラスト">
            <a:extLst>
              <a:ext uri="{FF2B5EF4-FFF2-40B4-BE49-F238E27FC236}">
                <a16:creationId xmlns:a16="http://schemas.microsoft.com/office/drawing/2014/main" id="{5E2C8805-A57E-4852-9456-11B8D02F2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971" y="1688111"/>
            <a:ext cx="1053297" cy="111882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C4ABB8F9-2971-451D-9048-651820A21F36}"/>
              </a:ext>
            </a:extLst>
          </p:cNvPr>
          <p:cNvSpPr txBox="1"/>
          <p:nvPr/>
        </p:nvSpPr>
        <p:spPr>
          <a:xfrm>
            <a:off x="1011540" y="1003883"/>
            <a:ext cx="1850959" cy="400110"/>
          </a:xfrm>
          <a:prstGeom prst="rect">
            <a:avLst/>
          </a:prstGeom>
          <a:noFill/>
        </p:spPr>
        <p:txBody>
          <a:bodyPr wrap="square" rtlCol="0">
            <a:spAutoFit/>
          </a:bodyPr>
          <a:lstStyle/>
          <a:p>
            <a:r>
              <a:rPr kumimoji="1" lang="ja-JP" altLang="en-US" sz="2000" dirty="0"/>
              <a:t>（第二順位）</a:t>
            </a:r>
          </a:p>
        </p:txBody>
      </p:sp>
      <p:cxnSp>
        <p:nvCxnSpPr>
          <p:cNvPr id="26" name="直線コネクタ 25">
            <a:extLst>
              <a:ext uri="{FF2B5EF4-FFF2-40B4-BE49-F238E27FC236}">
                <a16:creationId xmlns:a16="http://schemas.microsoft.com/office/drawing/2014/main" id="{23B4E84F-0AF4-4351-80B1-A264B7018EAA}"/>
              </a:ext>
            </a:extLst>
          </p:cNvPr>
          <p:cNvCxnSpPr>
            <a:cxnSpLocks/>
          </p:cNvCxnSpPr>
          <p:nvPr/>
        </p:nvCxnSpPr>
        <p:spPr>
          <a:xfrm>
            <a:off x="1857876" y="4022211"/>
            <a:ext cx="1004623" cy="949206"/>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88B7486-1EA1-416D-845D-9672DDC574C1}"/>
              </a:ext>
            </a:extLst>
          </p:cNvPr>
          <p:cNvCxnSpPr/>
          <p:nvPr/>
        </p:nvCxnSpPr>
        <p:spPr>
          <a:xfrm>
            <a:off x="2354590"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BE363198-E970-45B8-99F0-1251182223C3}"/>
              </a:ext>
            </a:extLst>
          </p:cNvPr>
          <p:cNvCxnSpPr>
            <a:cxnSpLocks/>
          </p:cNvCxnSpPr>
          <p:nvPr/>
        </p:nvCxnSpPr>
        <p:spPr>
          <a:xfrm flipV="1">
            <a:off x="2534702" y="4648762"/>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272FE59-B27F-467D-87E4-28CDDBC7DD18}"/>
              </a:ext>
            </a:extLst>
          </p:cNvPr>
          <p:cNvSpPr txBox="1"/>
          <p:nvPr/>
        </p:nvSpPr>
        <p:spPr>
          <a:xfrm>
            <a:off x="1637691" y="5592929"/>
            <a:ext cx="2618912" cy="400110"/>
          </a:xfrm>
          <a:prstGeom prst="rect">
            <a:avLst/>
          </a:prstGeom>
          <a:noFill/>
        </p:spPr>
        <p:txBody>
          <a:bodyPr wrap="square" rtlCol="0">
            <a:spAutoFit/>
          </a:bodyPr>
          <a:lstStyle/>
          <a:p>
            <a:r>
              <a:rPr kumimoji="1" lang="ja-JP" altLang="en-US" sz="2000" dirty="0"/>
              <a:t>（子供がいない場合）</a:t>
            </a:r>
          </a:p>
        </p:txBody>
      </p:sp>
      <p:sp>
        <p:nvSpPr>
          <p:cNvPr id="43" name="テキスト ボックス 42">
            <a:extLst>
              <a:ext uri="{FF2B5EF4-FFF2-40B4-BE49-F238E27FC236}">
                <a16:creationId xmlns:a16="http://schemas.microsoft.com/office/drawing/2014/main" id="{D7D0A3E3-9CC3-4F28-AF8B-2B9FFBA34FEB}"/>
              </a:ext>
            </a:extLst>
          </p:cNvPr>
          <p:cNvSpPr txBox="1"/>
          <p:nvPr/>
        </p:nvSpPr>
        <p:spPr>
          <a:xfrm>
            <a:off x="4078789" y="1226309"/>
            <a:ext cx="5731037" cy="3046988"/>
          </a:xfrm>
          <a:prstGeom prst="rect">
            <a:avLst/>
          </a:prstGeom>
          <a:noFill/>
        </p:spPr>
        <p:txBody>
          <a:bodyPr wrap="square" rtlCol="0">
            <a:spAutoFit/>
          </a:bodyPr>
          <a:lstStyle/>
          <a:p>
            <a:r>
              <a:rPr lang="ja-JP" altLang="en-US" sz="2400" b="0" i="0" dirty="0">
                <a:effectLst/>
                <a:latin typeface="UD デジタル 教科書体 N-R" panose="02020400000000000000" pitchFamily="17" charset="-128"/>
                <a:ea typeface="UD デジタル 教科書体 N-R" panose="02020400000000000000" pitchFamily="17" charset="-128"/>
              </a:rPr>
              <a:t>　被相続人に子供がいなければ、</a:t>
            </a:r>
            <a:r>
              <a:rPr lang="ja-JP" altLang="en-US" sz="2400" b="1" i="0" dirty="0">
                <a:effectLst/>
                <a:latin typeface="UD デジタル 教科書体 N-R" panose="02020400000000000000" pitchFamily="17" charset="-128"/>
                <a:ea typeface="UD デジタル 教科書体 N-R" panose="02020400000000000000" pitchFamily="17" charset="-128"/>
              </a:rPr>
              <a:t>第２順位の法定相続人である親</a:t>
            </a:r>
            <a:r>
              <a:rPr lang="ja-JP" altLang="en-US" sz="2400" b="0" i="0" dirty="0">
                <a:effectLst/>
                <a:latin typeface="UD デジタル 教科書体 N-R" panose="02020400000000000000" pitchFamily="17" charset="-128"/>
                <a:ea typeface="UD デジタル 教科書体 N-R" panose="02020400000000000000" pitchFamily="17" charset="-128"/>
              </a:rPr>
              <a:t>が相続人となります。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この場合、法定相続人は、配偶者と親となります。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父母が健在な場合、父母は同順位なので、相続分</a:t>
            </a:r>
            <a:r>
              <a:rPr kumimoji="1" lang="en-US" altLang="ja-JP" sz="2400" dirty="0">
                <a:latin typeface="UD デジタル 教科書体 N-R" panose="02020400000000000000" pitchFamily="17" charset="-128"/>
                <a:ea typeface="UD デジタル 教科書体 N-R" panose="02020400000000000000" pitchFamily="17" charset="-128"/>
              </a:rPr>
              <a:t>1/3</a:t>
            </a:r>
            <a:r>
              <a:rPr kumimoji="1" lang="ja-JP" altLang="en-US" sz="2400" dirty="0">
                <a:latin typeface="UD デジタル 教科書体 N-R" panose="02020400000000000000" pitchFamily="17" charset="-128"/>
                <a:ea typeface="UD デジタル 教科書体 N-R" panose="02020400000000000000" pitchFamily="17" charset="-128"/>
              </a:rPr>
              <a:t>の半分となり、</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p>
        </p:txBody>
      </p:sp>
      <p:pic>
        <p:nvPicPr>
          <p:cNvPr id="11" name="録音したサウンド">
            <a:hlinkClick r:id="" action="ppaction://media"/>
            <a:extLst>
              <a:ext uri="{FF2B5EF4-FFF2-40B4-BE49-F238E27FC236}">
                <a16:creationId xmlns:a16="http://schemas.microsoft.com/office/drawing/2014/main" id="{727F9BC0-6DD9-47AA-A3EC-D7AC76232F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0948" y="688728"/>
            <a:ext cx="487363" cy="487363"/>
          </a:xfrm>
          <a:prstGeom prst="rect">
            <a:avLst/>
          </a:prstGeom>
        </p:spPr>
      </p:pic>
    </p:spTree>
    <p:extLst>
      <p:ext uri="{BB962C8B-B14F-4D97-AF65-F5344CB8AC3E}">
        <p14:creationId xmlns:p14="http://schemas.microsoft.com/office/powerpoint/2010/main" val="42738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F86B121-E54F-43E4-AFC2-1A139F83D95C}"/>
              </a:ext>
            </a:extLst>
          </p:cNvPr>
          <p:cNvSpPr txBox="1"/>
          <p:nvPr/>
        </p:nvSpPr>
        <p:spPr>
          <a:xfrm>
            <a:off x="248574" y="249444"/>
            <a:ext cx="953461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７．被相続人に子供も父母いない場合で兄弟姉妹がいる場</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合</a:t>
            </a:r>
          </a:p>
        </p:txBody>
      </p:sp>
      <p:pic>
        <p:nvPicPr>
          <p:cNvPr id="4" name="Picture 12" descr="おじいちゃん１">
            <a:extLst>
              <a:ext uri="{FF2B5EF4-FFF2-40B4-BE49-F238E27FC236}">
                <a16:creationId xmlns:a16="http://schemas.microsoft.com/office/drawing/2014/main" id="{9851C966-DF6A-4D78-8ACA-E4F14C2E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784" y="2738490"/>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F124A7DA-6AFF-4C22-BE41-901A24B13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132" y="2701791"/>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870E5ACB-1AAE-43F5-B169-021512609A57}"/>
              </a:ext>
            </a:extLst>
          </p:cNvPr>
          <p:cNvCxnSpPr/>
          <p:nvPr/>
        </p:nvCxnSpPr>
        <p:spPr>
          <a:xfrm>
            <a:off x="698885" y="2274313"/>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2EE5845F-5B25-41ED-BD58-C441D4C2BD09}"/>
              </a:ext>
            </a:extLst>
          </p:cNvPr>
          <p:cNvCxnSpPr>
            <a:cxnSpLocks/>
          </p:cNvCxnSpPr>
          <p:nvPr/>
        </p:nvCxnSpPr>
        <p:spPr>
          <a:xfrm>
            <a:off x="2852356" y="2269757"/>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9C64FBB-644B-4B98-A855-19809D2E7E04}"/>
              </a:ext>
            </a:extLst>
          </p:cNvPr>
          <p:cNvCxnSpPr/>
          <p:nvPr/>
        </p:nvCxnSpPr>
        <p:spPr>
          <a:xfrm>
            <a:off x="1222559"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6EADB57C-FA0D-4568-BE57-4BAB7F826B10}"/>
              </a:ext>
            </a:extLst>
          </p:cNvPr>
          <p:cNvCxnSpPr/>
          <p:nvPr/>
        </p:nvCxnSpPr>
        <p:spPr>
          <a:xfrm>
            <a:off x="1232916"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569053-ECB9-4908-8913-AA0E03216F7E}"/>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A9722EDF-ED67-4878-90EC-FB4885B101AE}"/>
              </a:ext>
            </a:extLst>
          </p:cNvPr>
          <p:cNvCxnSpPr>
            <a:cxnSpLocks/>
          </p:cNvCxnSpPr>
          <p:nvPr/>
        </p:nvCxnSpPr>
        <p:spPr>
          <a:xfrm>
            <a:off x="3023224" y="330717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1C825A6-04D5-4B78-B49D-9204812E95E4}"/>
              </a:ext>
            </a:extLst>
          </p:cNvPr>
          <p:cNvCxnSpPr>
            <a:cxnSpLocks/>
          </p:cNvCxnSpPr>
          <p:nvPr/>
        </p:nvCxnSpPr>
        <p:spPr>
          <a:xfrm>
            <a:off x="3033580" y="3290900"/>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33B4C0F-6F95-4797-9567-9DA59D801E82}"/>
              </a:ext>
            </a:extLst>
          </p:cNvPr>
          <p:cNvSpPr txBox="1"/>
          <p:nvPr/>
        </p:nvSpPr>
        <p:spPr>
          <a:xfrm>
            <a:off x="2575938" y="3569178"/>
            <a:ext cx="714375"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E12D12A8-FD6B-4997-951B-98DBEEF3BF79}"/>
              </a:ext>
            </a:extLst>
          </p:cNvPr>
          <p:cNvSpPr txBox="1"/>
          <p:nvPr/>
        </p:nvSpPr>
        <p:spPr>
          <a:xfrm>
            <a:off x="1283850" y="3410239"/>
            <a:ext cx="972829" cy="338554"/>
          </a:xfrm>
          <a:prstGeom prst="rect">
            <a:avLst/>
          </a:prstGeom>
          <a:noFill/>
        </p:spPr>
        <p:txBody>
          <a:bodyPr wrap="square" rtlCol="0">
            <a:spAutoFit/>
          </a:bodyPr>
          <a:lstStyle/>
          <a:p>
            <a:r>
              <a:rPr kumimoji="1" lang="ja-JP" altLang="en-US" sz="1600" b="1" dirty="0"/>
              <a:t>次男</a:t>
            </a:r>
            <a:r>
              <a:rPr kumimoji="1" lang="en-US" altLang="ja-JP" sz="1600" b="1" dirty="0"/>
              <a:t>1/8</a:t>
            </a:r>
            <a:endParaRPr kumimoji="1" lang="ja-JP" altLang="en-US" sz="1600" b="1" dirty="0"/>
          </a:p>
        </p:txBody>
      </p:sp>
      <p:sp>
        <p:nvSpPr>
          <p:cNvPr id="19" name="テキスト ボックス 18">
            <a:extLst>
              <a:ext uri="{FF2B5EF4-FFF2-40B4-BE49-F238E27FC236}">
                <a16:creationId xmlns:a16="http://schemas.microsoft.com/office/drawing/2014/main" id="{4E9CB540-E5F4-4AD7-93A9-625A3BEA0DDD}"/>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1/8</a:t>
            </a:r>
          </a:p>
        </p:txBody>
      </p:sp>
      <p:sp>
        <p:nvSpPr>
          <p:cNvPr id="20" name="テキスト ボックス 19">
            <a:extLst>
              <a:ext uri="{FF2B5EF4-FFF2-40B4-BE49-F238E27FC236}">
                <a16:creationId xmlns:a16="http://schemas.microsoft.com/office/drawing/2014/main" id="{7B219170-BDE8-4AD6-B885-238807B31A17}"/>
              </a:ext>
            </a:extLst>
          </p:cNvPr>
          <p:cNvSpPr txBox="1"/>
          <p:nvPr/>
        </p:nvSpPr>
        <p:spPr>
          <a:xfrm>
            <a:off x="3356343" y="3527655"/>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21" name="テキスト ボックス 20">
            <a:extLst>
              <a:ext uri="{FF2B5EF4-FFF2-40B4-BE49-F238E27FC236}">
                <a16:creationId xmlns:a16="http://schemas.microsoft.com/office/drawing/2014/main" id="{36CA9798-E310-49C8-BDBF-89EC03F226BE}"/>
              </a:ext>
            </a:extLst>
          </p:cNvPr>
          <p:cNvSpPr txBox="1"/>
          <p:nvPr/>
        </p:nvSpPr>
        <p:spPr>
          <a:xfrm>
            <a:off x="705996" y="1523228"/>
            <a:ext cx="543468" cy="400110"/>
          </a:xfrm>
          <a:prstGeom prst="rect">
            <a:avLst/>
          </a:prstGeom>
          <a:noFill/>
        </p:spPr>
        <p:txBody>
          <a:bodyPr wrap="square" rtlCol="0">
            <a:spAutoFit/>
          </a:bodyPr>
          <a:lstStyle/>
          <a:p>
            <a:r>
              <a:rPr kumimoji="1" lang="ja-JP" altLang="en-US" sz="2000" b="1" dirty="0"/>
              <a:t>父</a:t>
            </a:r>
          </a:p>
        </p:txBody>
      </p:sp>
      <p:sp>
        <p:nvSpPr>
          <p:cNvPr id="22" name="テキスト ボックス 21">
            <a:extLst>
              <a:ext uri="{FF2B5EF4-FFF2-40B4-BE49-F238E27FC236}">
                <a16:creationId xmlns:a16="http://schemas.microsoft.com/office/drawing/2014/main" id="{EC611B45-7A18-4AD5-9854-FBB75DC98043}"/>
              </a:ext>
            </a:extLst>
          </p:cNvPr>
          <p:cNvSpPr txBox="1"/>
          <p:nvPr/>
        </p:nvSpPr>
        <p:spPr>
          <a:xfrm>
            <a:off x="2208996" y="1515066"/>
            <a:ext cx="495576" cy="400110"/>
          </a:xfrm>
          <a:prstGeom prst="rect">
            <a:avLst/>
          </a:prstGeom>
          <a:noFill/>
        </p:spPr>
        <p:txBody>
          <a:bodyPr wrap="square" rtlCol="0">
            <a:spAutoFit/>
          </a:bodyPr>
          <a:lstStyle/>
          <a:p>
            <a:r>
              <a:rPr kumimoji="1" lang="ja-JP" altLang="en-US" sz="2000" b="1" dirty="0"/>
              <a:t>母</a:t>
            </a:r>
          </a:p>
        </p:txBody>
      </p:sp>
      <p:sp>
        <p:nvSpPr>
          <p:cNvPr id="23" name="テキスト ボックス 22">
            <a:extLst>
              <a:ext uri="{FF2B5EF4-FFF2-40B4-BE49-F238E27FC236}">
                <a16:creationId xmlns:a16="http://schemas.microsoft.com/office/drawing/2014/main" id="{D96C3D66-2B2A-4B1A-A20A-D2985DEAADCD}"/>
              </a:ext>
            </a:extLst>
          </p:cNvPr>
          <p:cNvSpPr txBox="1"/>
          <p:nvPr/>
        </p:nvSpPr>
        <p:spPr>
          <a:xfrm>
            <a:off x="2488541" y="2449880"/>
            <a:ext cx="1145371"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4" name="直線コネクタ 23">
            <a:extLst>
              <a:ext uri="{FF2B5EF4-FFF2-40B4-BE49-F238E27FC236}">
                <a16:creationId xmlns:a16="http://schemas.microsoft.com/office/drawing/2014/main" id="{4CC92970-14BF-4F19-8C22-34BE5CBFEBBE}"/>
              </a:ext>
            </a:extLst>
          </p:cNvPr>
          <p:cNvCxnSpPr>
            <a:cxnSpLocks/>
          </p:cNvCxnSpPr>
          <p:nvPr/>
        </p:nvCxnSpPr>
        <p:spPr>
          <a:xfrm flipH="1">
            <a:off x="2388846" y="2987536"/>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4" descr="おじいちゃん２のイラスト">
            <a:extLst>
              <a:ext uri="{FF2B5EF4-FFF2-40B4-BE49-F238E27FC236}">
                <a16:creationId xmlns:a16="http://schemas.microsoft.com/office/drawing/2014/main" id="{68B5F24B-FAE8-4345-87C9-E7D4A8F56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若いおばあさんのイラスト">
            <a:extLst>
              <a:ext uri="{FF2B5EF4-FFF2-40B4-BE49-F238E27FC236}">
                <a16:creationId xmlns:a16="http://schemas.microsoft.com/office/drawing/2014/main" id="{AB9C0BB3-145D-45C6-B5A1-2BB9F8C64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9ADAFF3B-7611-4B24-A0F3-BF4227D64850}"/>
              </a:ext>
            </a:extLst>
          </p:cNvPr>
          <p:cNvSpPr txBox="1"/>
          <p:nvPr/>
        </p:nvSpPr>
        <p:spPr>
          <a:xfrm>
            <a:off x="737274" y="3704960"/>
            <a:ext cx="1239265" cy="338554"/>
          </a:xfrm>
          <a:prstGeom prst="rect">
            <a:avLst/>
          </a:prstGeom>
          <a:noFill/>
        </p:spPr>
        <p:txBody>
          <a:bodyPr wrap="square" rtlCol="0">
            <a:spAutoFit/>
          </a:bodyPr>
          <a:lstStyle/>
          <a:p>
            <a:r>
              <a:rPr kumimoji="1" lang="ja-JP" altLang="en-US" sz="1600" dirty="0"/>
              <a:t>（第</a:t>
            </a:r>
            <a:r>
              <a:rPr kumimoji="1" lang="en-US" altLang="ja-JP" sz="1600" dirty="0"/>
              <a:t>3</a:t>
            </a:r>
            <a:r>
              <a:rPr kumimoji="1" lang="ja-JP" altLang="en-US" sz="1600" dirty="0"/>
              <a:t>順位）</a:t>
            </a:r>
          </a:p>
        </p:txBody>
      </p:sp>
      <p:sp>
        <p:nvSpPr>
          <p:cNvPr id="31" name="テキスト ボックス 30">
            <a:extLst>
              <a:ext uri="{FF2B5EF4-FFF2-40B4-BE49-F238E27FC236}">
                <a16:creationId xmlns:a16="http://schemas.microsoft.com/office/drawing/2014/main" id="{3747A863-EDAF-4CA9-9348-EE0001A30A3E}"/>
              </a:ext>
            </a:extLst>
          </p:cNvPr>
          <p:cNvSpPr txBox="1"/>
          <p:nvPr/>
        </p:nvSpPr>
        <p:spPr>
          <a:xfrm>
            <a:off x="3561628" y="2356463"/>
            <a:ext cx="1337162" cy="328739"/>
          </a:xfrm>
          <a:prstGeom prst="rect">
            <a:avLst/>
          </a:prstGeom>
          <a:noFill/>
        </p:spPr>
        <p:txBody>
          <a:bodyPr wrap="square" lIns="0" tIns="36000" rIns="0" bIns="36000" rtlCol="0">
            <a:spAutoFit/>
          </a:bodyPr>
          <a:lstStyle/>
          <a:p>
            <a:r>
              <a:rPr kumimoji="1" lang="ja-JP" altLang="en-US" sz="1600" dirty="0"/>
              <a:t>（常に相続人）</a:t>
            </a:r>
          </a:p>
        </p:txBody>
      </p:sp>
      <p:cxnSp>
        <p:nvCxnSpPr>
          <p:cNvPr id="32" name="直線コネクタ 31">
            <a:extLst>
              <a:ext uri="{FF2B5EF4-FFF2-40B4-BE49-F238E27FC236}">
                <a16:creationId xmlns:a16="http://schemas.microsoft.com/office/drawing/2014/main" id="{A6ED8992-26DE-49AB-98AA-89960F2C2939}"/>
              </a:ext>
            </a:extLst>
          </p:cNvPr>
          <p:cNvCxnSpPr/>
          <p:nvPr/>
        </p:nvCxnSpPr>
        <p:spPr>
          <a:xfrm>
            <a:off x="2489362" y="296970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B63FBF96-9EA4-4CB1-B26B-4782A0CEE837}"/>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2476D787-B127-4DDB-86FE-ED69CC457F56}"/>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5" name="テキスト ボックス 34">
            <a:extLst>
              <a:ext uri="{FF2B5EF4-FFF2-40B4-BE49-F238E27FC236}">
                <a16:creationId xmlns:a16="http://schemas.microsoft.com/office/drawing/2014/main" id="{DE925934-E556-49AB-9F1A-6F8B789A22F6}"/>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6" name="テキスト ボックス 35">
            <a:extLst>
              <a:ext uri="{FF2B5EF4-FFF2-40B4-BE49-F238E27FC236}">
                <a16:creationId xmlns:a16="http://schemas.microsoft.com/office/drawing/2014/main" id="{9E283310-E29C-4025-813C-672AC00E3DE8}"/>
              </a:ext>
            </a:extLst>
          </p:cNvPr>
          <p:cNvSpPr txBox="1"/>
          <p:nvPr/>
        </p:nvSpPr>
        <p:spPr>
          <a:xfrm>
            <a:off x="4812526" y="1139485"/>
            <a:ext cx="5051906" cy="3416320"/>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被相続人に直系卑属（子供）や直系尊属（父母）がいなければ、第３順位である兄弟姉妹が法定相続人になります。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法定相続人が配偶者と兄弟姉妹の場合、法定相続分は配偶者が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3</a:t>
            </a:r>
            <a:r>
              <a:rPr lang="ja-JP" altLang="en-US" sz="2400" i="0" dirty="0">
                <a:effectLst/>
                <a:latin typeface="UD デジタル 教科書体 N-R" panose="02020400000000000000" pitchFamily="17" charset="-128"/>
                <a:ea typeface="UD デジタル 教科書体 N-R" panose="02020400000000000000" pitchFamily="17" charset="-128"/>
              </a:rPr>
              <a:t>、兄弟姉妹が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となり、兄弟姉妹が複数名いれば、</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の遺産を頭割りします。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38" name="テキスト ボックス 37">
            <a:extLst>
              <a:ext uri="{FF2B5EF4-FFF2-40B4-BE49-F238E27FC236}">
                <a16:creationId xmlns:a16="http://schemas.microsoft.com/office/drawing/2014/main" id="{FB3C38F8-164D-4672-8702-6042AB66FB84}"/>
              </a:ext>
            </a:extLst>
          </p:cNvPr>
          <p:cNvSpPr txBox="1"/>
          <p:nvPr/>
        </p:nvSpPr>
        <p:spPr>
          <a:xfrm>
            <a:off x="458012" y="4555805"/>
            <a:ext cx="9183138"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この事例の場合、法定相続分は、被相続人の配偶者が３／４、次男が１／８、長女が１／８となります。</a:t>
            </a:r>
          </a:p>
        </p:txBody>
      </p:sp>
      <p:pic>
        <p:nvPicPr>
          <p:cNvPr id="2" name="録音したサウンド">
            <a:hlinkClick r:id="" action="ppaction://media"/>
            <a:extLst>
              <a:ext uri="{FF2B5EF4-FFF2-40B4-BE49-F238E27FC236}">
                <a16:creationId xmlns:a16="http://schemas.microsoft.com/office/drawing/2014/main" id="{67507702-5116-4B35-A37D-099286EF4C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2720" y="680052"/>
            <a:ext cx="487363" cy="487363"/>
          </a:xfrm>
          <a:prstGeom prst="rect">
            <a:avLst/>
          </a:prstGeom>
        </p:spPr>
      </p:pic>
    </p:spTree>
    <p:extLst>
      <p:ext uri="{BB962C8B-B14F-4D97-AF65-F5344CB8AC3E}">
        <p14:creationId xmlns:p14="http://schemas.microsoft.com/office/powerpoint/2010/main" val="41804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535</TotalTime>
  <Words>1515</Words>
  <Application>Microsoft Office PowerPoint</Application>
  <PresentationFormat>A4 210 x 297 mm</PresentationFormat>
  <Paragraphs>169</Paragraphs>
  <Slides>10</Slides>
  <Notes>0</Notes>
  <HiddenSlides>0</HiddenSlides>
  <MMClips>10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UD デジタル 教科書体 N-R</vt:lpstr>
      <vt:lpstr>YuGo</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65</cp:revision>
  <dcterms:created xsi:type="dcterms:W3CDTF">2021-05-04T07:45:17Z</dcterms:created>
  <dcterms:modified xsi:type="dcterms:W3CDTF">2021-05-14T02:44:55Z</dcterms:modified>
</cp:coreProperties>
</file>