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72" r:id="rId4"/>
    <p:sldId id="258" r:id="rId5"/>
    <p:sldId id="259" r:id="rId6"/>
    <p:sldId id="260" r:id="rId7"/>
    <p:sldId id="261" r:id="rId8"/>
    <p:sldId id="262" r:id="rId9"/>
    <p:sldId id="263" r:id="rId10"/>
    <p:sldId id="264" r:id="rId11"/>
    <p:sldId id="273" r:id="rId12"/>
    <p:sldId id="265" r:id="rId13"/>
    <p:sldId id="266" r:id="rId14"/>
    <p:sldId id="268" r:id="rId15"/>
    <p:sldId id="267" r:id="rId16"/>
    <p:sldId id="269" r:id="rId17"/>
    <p:sldId id="270" r:id="rId18"/>
    <p:sldId id="271" r:id="rId1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80" autoAdjust="0"/>
    <p:restoredTop sz="94660"/>
  </p:normalViewPr>
  <p:slideViewPr>
    <p:cSldViewPr snapToGrid="0">
      <p:cViewPr varScale="1">
        <p:scale>
          <a:sx n="86" d="100"/>
          <a:sy n="86" d="100"/>
        </p:scale>
        <p:origin x="151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82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3983968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642047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9937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26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1570764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2536877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2222544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886942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987020B-0EB7-4944-B4C3-9A9C2A2A05F9}"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615922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987020B-0EB7-4944-B4C3-9A9C2A2A05F9}" type="datetimeFigureOut">
              <a:rPr kumimoji="1" lang="ja-JP" altLang="en-US" smtClean="0"/>
              <a:t>2021/3/16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96965707-1EA0-43E5-8FA1-B753F706CB2F}" type="slidenum">
              <a:rPr kumimoji="1" lang="ja-JP" altLang="en-US" smtClean="0"/>
              <a:t>‹#›</a:t>
            </a:fld>
            <a:endParaRPr kumimoji="1" lang="ja-JP" altLang="en-US"/>
          </a:p>
        </p:txBody>
      </p:sp>
    </p:spTree>
    <p:extLst>
      <p:ext uri="{BB962C8B-B14F-4D97-AF65-F5344CB8AC3E}">
        <p14:creationId xmlns:p14="http://schemas.microsoft.com/office/powerpoint/2010/main" val="188379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987020B-0EB7-4944-B4C3-9A9C2A2A05F9}" type="datetimeFigureOut">
              <a:rPr kumimoji="1" lang="ja-JP" altLang="en-US" smtClean="0"/>
              <a:t>2021/3/16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96965707-1EA0-43E5-8FA1-B753F706CB2F}"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48033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919BC178-7A77-4B5E-92E1-C1533D70C5D9}"/>
              </a:ext>
            </a:extLst>
          </p:cNvPr>
          <p:cNvSpPr/>
          <p:nvPr/>
        </p:nvSpPr>
        <p:spPr>
          <a:xfrm>
            <a:off x="-61353" y="2290679"/>
            <a:ext cx="10028707" cy="1631216"/>
          </a:xfrm>
          <a:prstGeom prst="rect">
            <a:avLst/>
          </a:prstGeom>
          <a:noFill/>
        </p:spPr>
        <p:txBody>
          <a:bodyPr wrap="none" lIns="91440" tIns="45720" rIns="91440" bIns="45720">
            <a:spAutoFit/>
          </a:bodyPr>
          <a:lstStyle/>
          <a:p>
            <a:pPr algn="ctr"/>
            <a:r>
              <a:rPr lang="ja-JP" altLang="en-US" sz="5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「相続放棄」以外の選択肢としての</a:t>
            </a:r>
            <a:endParaRPr lang="en-US" altLang="ja-JP" sz="5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ja-JP" altLang="en-US" sz="5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「相続分の放棄」や</a:t>
            </a:r>
            <a:r>
              <a:rPr lang="ja-JP" altLang="en-US" sz="5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「相続分の譲渡」</a:t>
            </a:r>
            <a:endParaRPr lang="ja-JP" altLang="en-US" sz="50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5" name="正方形/長方形 4">
            <a:extLst>
              <a:ext uri="{FF2B5EF4-FFF2-40B4-BE49-F238E27FC236}">
                <a16:creationId xmlns:a16="http://schemas.microsoft.com/office/drawing/2014/main" id="{BD473C29-6AED-44AC-8AEB-C9C4C58326EE}"/>
              </a:ext>
            </a:extLst>
          </p:cNvPr>
          <p:cNvSpPr/>
          <p:nvPr/>
        </p:nvSpPr>
        <p:spPr>
          <a:xfrm>
            <a:off x="278978" y="649771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 name="録音したサウンド">
            <a:hlinkClick r:id="" action="ppaction://media"/>
            <a:extLst>
              <a:ext uri="{FF2B5EF4-FFF2-40B4-BE49-F238E27FC236}">
                <a16:creationId xmlns:a16="http://schemas.microsoft.com/office/drawing/2014/main" id="{F9D54400-FFF9-44C0-BFA5-9FFBD72162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0412" y="1737465"/>
            <a:ext cx="487363" cy="487363"/>
          </a:xfrm>
          <a:prstGeom prst="rect">
            <a:avLst/>
          </a:prstGeom>
        </p:spPr>
      </p:pic>
    </p:spTree>
    <p:extLst>
      <p:ext uri="{BB962C8B-B14F-4D97-AF65-F5344CB8AC3E}">
        <p14:creationId xmlns:p14="http://schemas.microsoft.com/office/powerpoint/2010/main" val="390480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BF337B3-0097-4656-93E0-348BCBEFA40D}"/>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8CF1668C-D24D-46B9-9EE7-92ED7783803D}"/>
              </a:ext>
            </a:extLst>
          </p:cNvPr>
          <p:cNvSpPr txBox="1"/>
          <p:nvPr/>
        </p:nvSpPr>
        <p:spPr>
          <a:xfrm>
            <a:off x="230820" y="124287"/>
            <a:ext cx="9543495" cy="5816977"/>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・相続財産を使用したり処分したりすると放棄が認めれなくな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ります。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・一度相続放棄を裁判所に申述し、確定すると取消ができませ</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・相続順位が次順位の相続人に相続順位が回る場合があります。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生前贈与後に相続放棄はできるのか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遺産を隠匿したり、売却したり消費したりした場合は、相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続放棄をすることはできませんが、</a:t>
            </a:r>
            <a:r>
              <a:rPr kumimoji="1" lang="ja-JP" altLang="en-US" sz="2400" b="1" dirty="0">
                <a:latin typeface="UD デジタル 教科書体 N-R" panose="02020400000000000000" pitchFamily="17" charset="-128"/>
                <a:ea typeface="UD デジタル 教科書体 N-R" panose="02020400000000000000" pitchFamily="17" charset="-128"/>
              </a:rPr>
              <a:t>生前贈与と相続放棄は、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それぞれ全く無関係な制度なので独立して行うことが可能で</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但し、相続税がかかる場合や、債権者を害する目的で生前</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贈与がなされた場合は取消されることがありますので留意し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てください。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5" name="録音したサウンド">
            <a:hlinkClick r:id="" action="ppaction://media"/>
            <a:extLst>
              <a:ext uri="{FF2B5EF4-FFF2-40B4-BE49-F238E27FC236}">
                <a16:creationId xmlns:a16="http://schemas.microsoft.com/office/drawing/2014/main" id="{826424F2-595F-462F-B831-2A11E6BE51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366" y="246016"/>
            <a:ext cx="487363" cy="487363"/>
          </a:xfrm>
          <a:prstGeom prst="rect">
            <a:avLst/>
          </a:prstGeom>
        </p:spPr>
      </p:pic>
    </p:spTree>
    <p:extLst>
      <p:ext uri="{BB962C8B-B14F-4D97-AF65-F5344CB8AC3E}">
        <p14:creationId xmlns:p14="http://schemas.microsoft.com/office/powerpoint/2010/main" val="411069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3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97A95A2-B3C7-471D-AFB8-7203E19B6C14}"/>
              </a:ext>
            </a:extLst>
          </p:cNvPr>
          <p:cNvSpPr txBox="1"/>
          <p:nvPr/>
        </p:nvSpPr>
        <p:spPr>
          <a:xfrm>
            <a:off x="115410" y="271240"/>
            <a:ext cx="9463596" cy="5693866"/>
          </a:xfrm>
          <a:prstGeom prst="rect">
            <a:avLst/>
          </a:prstGeom>
          <a:noFill/>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（２）相続分の放棄の活用</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相続分の放棄は、自分の相続分を</a:t>
            </a:r>
            <a:r>
              <a:rPr lang="ja-JP" altLang="en-US" sz="2400" b="1" dirty="0">
                <a:latin typeface="UD デジタル 教科書体 N-R" panose="02020400000000000000" pitchFamily="17" charset="-128"/>
                <a:ea typeface="UD デジタル 教科書体 N-R" panose="02020400000000000000" pitchFamily="17" charset="-128"/>
              </a:rPr>
              <a:t>放棄する意思表示であり、</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相続債務についての負担を免れるものではありません。</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　活用する場面としては　</a:t>
            </a:r>
            <a:r>
              <a:rPr lang="en-US" altLang="ja-JP" sz="2400" b="1" dirty="0">
                <a:latin typeface="UD デジタル 教科書体 N-R" panose="02020400000000000000" pitchFamily="17" charset="-128"/>
                <a:ea typeface="UD デジタル 教科書体 N-R" panose="02020400000000000000" pitchFamily="17" charset="-128"/>
              </a:rPr>
              <a:t>》</a:t>
            </a: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・相続債務がなく、相続放棄の期限が過ぎている場合で</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・相続分を譲渡する相手がおらず</a:t>
            </a:r>
            <a:r>
              <a:rPr kumimoji="1" lang="ja-JP" altLang="en-US" sz="2400" b="1" dirty="0">
                <a:latin typeface="UD デジタル 教科書体 N-R" panose="02020400000000000000" pitchFamily="17" charset="-128"/>
                <a:ea typeface="UD デジタル 教科書体 N-R" panose="02020400000000000000" pitchFamily="17" charset="-128"/>
              </a:rPr>
              <a:t>かつ、譲渡の対価も欲し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くない場合及び</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・相続分以上に持戻しが免除されていない特別受益がある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場合等があります。</a:t>
            </a:r>
            <a:endParaRPr lang="ja-JP" altLang="en-US" sz="2400" dirty="0"/>
          </a:p>
        </p:txBody>
      </p:sp>
      <p:pic>
        <p:nvPicPr>
          <p:cNvPr id="2" name="録音したサウンド">
            <a:hlinkClick r:id="" action="ppaction://media"/>
            <a:extLst>
              <a:ext uri="{FF2B5EF4-FFF2-40B4-BE49-F238E27FC236}">
                <a16:creationId xmlns:a16="http://schemas.microsoft.com/office/drawing/2014/main" id="{76B68844-A4FF-44CB-8507-00E06CBD64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09318" y="282337"/>
            <a:ext cx="487363" cy="487363"/>
          </a:xfrm>
          <a:prstGeom prst="rect">
            <a:avLst/>
          </a:prstGeom>
        </p:spPr>
      </p:pic>
    </p:spTree>
    <p:extLst>
      <p:ext uri="{BB962C8B-B14F-4D97-AF65-F5344CB8AC3E}">
        <p14:creationId xmlns:p14="http://schemas.microsoft.com/office/powerpoint/2010/main" val="125214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DB58645-C8D1-45DD-982C-4ED57B27A168}"/>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25E38BC6-D38E-4D2A-9719-00612A106605}"/>
              </a:ext>
            </a:extLst>
          </p:cNvPr>
          <p:cNvSpPr txBox="1"/>
          <p:nvPr/>
        </p:nvSpPr>
        <p:spPr>
          <a:xfrm>
            <a:off x="115408" y="115405"/>
            <a:ext cx="9712171" cy="5262979"/>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①　活用メリット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・相続放棄の期間（</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カ月）を経過していてもできます。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・遺産分割協議に参加しなくてもよくなります。（但し、分割</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協議書に署名押印は必要）</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・相続順位の変更はなく、放棄した相続分は他の相続人に振り分</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けられます。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・裁判所への申述等は不要です。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留意点</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亡くなった人に債務がある場合、相続分の放棄をしても、債務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の負担を免れることはできません。</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特定の相続人に相続分を承継させることはできません。</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・遺産分割協議成立後は、相続分の放棄はできません。</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pic>
        <p:nvPicPr>
          <p:cNvPr id="4" name="録音したサウンド">
            <a:hlinkClick r:id="" action="ppaction://media"/>
            <a:extLst>
              <a:ext uri="{FF2B5EF4-FFF2-40B4-BE49-F238E27FC236}">
                <a16:creationId xmlns:a16="http://schemas.microsoft.com/office/drawing/2014/main" id="{6A6BC82D-7AFB-41DE-AFCA-DFB48B18E3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56774" y="115405"/>
            <a:ext cx="487363" cy="487363"/>
          </a:xfrm>
          <a:prstGeom prst="rect">
            <a:avLst/>
          </a:prstGeom>
        </p:spPr>
      </p:pic>
    </p:spTree>
    <p:extLst>
      <p:ext uri="{BB962C8B-B14F-4D97-AF65-F5344CB8AC3E}">
        <p14:creationId xmlns:p14="http://schemas.microsoft.com/office/powerpoint/2010/main" val="4220344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575F4F20-E3D2-4562-AFC2-D459CF8B8A7E}"/>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985EFAA0-71E6-497D-9956-75A145670F6D}"/>
              </a:ext>
            </a:extLst>
          </p:cNvPr>
          <p:cNvSpPr txBox="1"/>
          <p:nvPr/>
        </p:nvSpPr>
        <p:spPr>
          <a:xfrm>
            <a:off x="150181" y="26627"/>
            <a:ext cx="9677400" cy="7171194"/>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（３）相続分の譲渡の活用</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相続分の譲渡は、債権と債務を包括した相続財産全体に対する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持分又は法律的な地位を移転することをいいます。ただし、債務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の移転については、債権者に対抗できないため、債権者から請求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があった場合には、応じざるを得ないこととなります。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r>
              <a:rPr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活用する場面としては　</a:t>
            </a:r>
            <a:r>
              <a:rPr lang="en-US" altLang="ja-JP" sz="2400" b="1" dirty="0">
                <a:solidFill>
                  <a:srgbClr val="000000"/>
                </a:solidFill>
                <a:latin typeface="UD デジタル 教科書体 N-R" panose="02020400000000000000" pitchFamily="17" charset="-128"/>
                <a:ea typeface="UD デジタル 教科書体 N-R" panose="02020400000000000000" pitchFamily="17" charset="-128"/>
              </a:rPr>
              <a:t>》</a:t>
            </a:r>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　　</a:t>
            </a:r>
            <a:endParaRPr lang="en-US" altLang="ja-JP" sz="2400" b="1"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　　　・遺産分割のトラブルに巻き込まれたくない</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・相続人の数が多いため相続分の譲渡を行うことによって当事　　</a:t>
            </a:r>
            <a:endParaRPr lang="en-US" altLang="ja-JP" sz="2400" b="1"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者を整理したい</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・遺産分割の成立まで長引きそうなので早めに現金がほしい</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・内縁の配偶者や孫など、相続に利害関係の深い第三者に相続</a:t>
            </a:r>
            <a:endParaRPr lang="en-US" altLang="ja-JP" sz="2400" b="1" i="0" dirty="0">
              <a:solidFill>
                <a:srgbClr val="000000"/>
              </a:solidFill>
              <a:effectLst/>
              <a:latin typeface="UD デジタル 教科書体 N-R" panose="02020400000000000000" pitchFamily="17" charset="-128"/>
              <a:ea typeface="UD デジタル 教科書体 N-R" panose="02020400000000000000" pitchFamily="17" charset="-128"/>
            </a:endParaRPr>
          </a:p>
          <a:p>
            <a:r>
              <a:rPr lang="ja-JP" altLang="en-US" sz="2400" b="1" dirty="0">
                <a:solidFill>
                  <a:srgbClr val="000000"/>
                </a:solidFill>
                <a:latin typeface="UD デジタル 教科書体 N-R" panose="02020400000000000000" pitchFamily="17" charset="-128"/>
                <a:ea typeface="UD デジタル 教科書体 N-R" panose="02020400000000000000" pitchFamily="17" charset="-128"/>
              </a:rPr>
              <a:t>　　　　</a:t>
            </a:r>
            <a:r>
              <a:rPr lang="ja-JP" altLang="en-US" sz="2400" b="1" i="0" dirty="0">
                <a:solidFill>
                  <a:srgbClr val="000000"/>
                </a:solidFill>
                <a:effectLst/>
                <a:latin typeface="UD デジタル 教科書体 N-R" panose="02020400000000000000" pitchFamily="17" charset="-128"/>
                <a:ea typeface="UD デジタル 教科書体 N-R" panose="02020400000000000000" pitchFamily="17" charset="-128"/>
              </a:rPr>
              <a:t>分を譲渡することでその第三者を遺産分割に関与させたい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pic>
        <p:nvPicPr>
          <p:cNvPr id="5" name="録音したサウンド">
            <a:hlinkClick r:id="" action="ppaction://media"/>
            <a:extLst>
              <a:ext uri="{FF2B5EF4-FFF2-40B4-BE49-F238E27FC236}">
                <a16:creationId xmlns:a16="http://schemas.microsoft.com/office/drawing/2014/main" id="{8EA7D164-0542-4458-A6F8-429BADEA14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10871" y="121729"/>
            <a:ext cx="487363" cy="487363"/>
          </a:xfrm>
          <a:prstGeom prst="rect">
            <a:avLst/>
          </a:prstGeom>
        </p:spPr>
      </p:pic>
    </p:spTree>
    <p:extLst>
      <p:ext uri="{BB962C8B-B14F-4D97-AF65-F5344CB8AC3E}">
        <p14:creationId xmlns:p14="http://schemas.microsoft.com/office/powerpoint/2010/main" val="136009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2EC0551-E502-419E-A10E-4C3033ACF9B6}"/>
              </a:ext>
            </a:extLst>
          </p:cNvPr>
          <p:cNvSpPr txBox="1"/>
          <p:nvPr/>
        </p:nvSpPr>
        <p:spPr>
          <a:xfrm>
            <a:off x="142044" y="142043"/>
            <a:ext cx="9621914" cy="6370975"/>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①　活用メリット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・相続放棄の期間（</a:t>
            </a:r>
            <a:r>
              <a:rPr kumimoji="1" lang="en-US" altLang="ja-JP" sz="2400" b="1" dirty="0">
                <a:latin typeface="UD デジタル 教科書体 N-R" panose="02020400000000000000" pitchFamily="17" charset="-128"/>
                <a:ea typeface="UD デジタル 教科書体 N-R" panose="02020400000000000000" pitchFamily="17" charset="-128"/>
              </a:rPr>
              <a:t>3</a:t>
            </a:r>
            <a:r>
              <a:rPr kumimoji="1" lang="ja-JP" altLang="en-US" sz="2400" b="1" dirty="0">
                <a:latin typeface="UD デジタル 教科書体 N-R" panose="02020400000000000000" pitchFamily="17" charset="-128"/>
                <a:ea typeface="UD デジタル 教科書体 N-R" panose="02020400000000000000" pitchFamily="17" charset="-128"/>
              </a:rPr>
              <a:t>カ月）を経過していてもできます。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・遺産分割協議に参加しなくてもよくなります。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・相続順位の変更はなく、放棄した相続分は、指定した相続人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や第三者に譲渡されます。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・裁判所への申述等は不要です。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・相続人のほか、第三者に対しても譲渡できます。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・相続分の一部でも譲渡でき、また有償・無償でもできます。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②　留意点</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・遺産分割後は相続分の譲渡はできません。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・遺言によって遺産分割方法が指定されていた財産は相続分の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譲渡はできません。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・寄与分や特別受益も一緒に引き継がれます。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・遺留分侵害額請求権も一緒に譲渡されます。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pic>
        <p:nvPicPr>
          <p:cNvPr id="4" name="録音したサウンド">
            <a:hlinkClick r:id="" action="ppaction://media"/>
            <a:extLst>
              <a:ext uri="{FF2B5EF4-FFF2-40B4-BE49-F238E27FC236}">
                <a16:creationId xmlns:a16="http://schemas.microsoft.com/office/drawing/2014/main" id="{0CDA5748-0576-4307-9103-0A94344C5C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90443" y="135385"/>
            <a:ext cx="487363" cy="487363"/>
          </a:xfrm>
          <a:prstGeom prst="rect">
            <a:avLst/>
          </a:prstGeom>
        </p:spPr>
      </p:pic>
    </p:spTree>
    <p:extLst>
      <p:ext uri="{BB962C8B-B14F-4D97-AF65-F5344CB8AC3E}">
        <p14:creationId xmlns:p14="http://schemas.microsoft.com/office/powerpoint/2010/main" val="24210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EEB3361-3170-4AB8-B60F-AF59EC78C3BC}"/>
              </a:ext>
            </a:extLst>
          </p:cNvPr>
          <p:cNvSpPr txBox="1"/>
          <p:nvPr/>
        </p:nvSpPr>
        <p:spPr>
          <a:xfrm>
            <a:off x="133165" y="168676"/>
            <a:ext cx="9667783" cy="6494085"/>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３．その他の手続き</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相続放棄に類似する手続きとして「特別受益証明書」による方法</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a:t>
            </a:r>
            <a:r>
              <a:rPr kumimoji="1" lang="en-US" altLang="ja-JP" sz="2800" b="1" dirty="0">
                <a:latin typeface="UD デジタル 教科書体 N-R" panose="02020400000000000000" pitchFamily="17" charset="-128"/>
                <a:ea typeface="UD デジタル 教科書体 N-R" panose="02020400000000000000" pitchFamily="17" charset="-128"/>
              </a:rPr>
              <a:t>1</a:t>
            </a:r>
            <a:r>
              <a:rPr kumimoji="1" lang="ja-JP" altLang="en-US" sz="2800" b="1" dirty="0">
                <a:latin typeface="UD デジタル 教科書体 N-R" panose="02020400000000000000" pitchFamily="17" charset="-128"/>
                <a:ea typeface="UD デジタル 教科書体 N-R" panose="02020400000000000000" pitchFamily="17" charset="-128"/>
              </a:rPr>
              <a:t>）「特別受益証明書」とは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特別受益者が受けた特別受益が、その者の法定相続分以上とな</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る場合には、特別受益者は相続財産から実際に受け取ることので</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きる相続分がないことになります。</a:t>
            </a:r>
          </a:p>
          <a:p>
            <a:r>
              <a:rPr lang="ja-JP" altLang="en-US" sz="2400" b="1" dirty="0">
                <a:latin typeface="UD デジタル 教科書体 N-R" panose="02020400000000000000" pitchFamily="17" charset="-128"/>
                <a:ea typeface="UD デジタル 教科書体 N-R" panose="02020400000000000000" pitchFamily="17" charset="-128"/>
              </a:rPr>
              <a:t>　　　このように、特別受益を受けたことにより、実際の相続分がゼ</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ロとなる場合、特別受益者が自らに相続分がないことを証明する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ために作成するのが「特別受益証明書」です。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相続放棄すると負債も相続せずに済みますが、特別受益証明書</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を作成しても負債は相続してしまいます。借金を相続したくない</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なら相続放棄をしましょう。</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83FB6709-DD84-4919-8B6F-2BE683D37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40859" y="215214"/>
            <a:ext cx="487363" cy="487363"/>
          </a:xfrm>
          <a:prstGeom prst="rect">
            <a:avLst/>
          </a:prstGeom>
        </p:spPr>
      </p:pic>
    </p:spTree>
    <p:extLst>
      <p:ext uri="{BB962C8B-B14F-4D97-AF65-F5344CB8AC3E}">
        <p14:creationId xmlns:p14="http://schemas.microsoft.com/office/powerpoint/2010/main" val="254319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1D40084-B261-4D26-9F56-E8B7EC656347}"/>
              </a:ext>
            </a:extLst>
          </p:cNvPr>
          <p:cNvSpPr txBox="1"/>
          <p:nvPr/>
        </p:nvSpPr>
        <p:spPr>
          <a:xfrm>
            <a:off x="159795" y="105607"/>
            <a:ext cx="9614519" cy="6063198"/>
          </a:xfrm>
          <a:prstGeom prst="rect">
            <a:avLst/>
          </a:prstGeom>
          <a:noFill/>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a:t>
            </a:r>
            <a:r>
              <a:rPr kumimoji="1" lang="en-US" altLang="ja-JP" sz="2800" b="1" dirty="0">
                <a:latin typeface="UD デジタル 教科書体 N-R" panose="02020400000000000000" pitchFamily="17" charset="-128"/>
                <a:ea typeface="UD デジタル 教科書体 N-R" panose="02020400000000000000" pitchFamily="17" charset="-128"/>
              </a:rPr>
              <a:t>2</a:t>
            </a:r>
            <a:r>
              <a:rPr kumimoji="1" lang="ja-JP" altLang="en-US" sz="2800" b="1" dirty="0">
                <a:latin typeface="UD デジタル 教科書体 N-R" panose="02020400000000000000" pitchFamily="17" charset="-128"/>
                <a:ea typeface="UD デジタル 教科書体 N-R" panose="02020400000000000000" pitchFamily="17" charset="-128"/>
              </a:rPr>
              <a:t>）活用メリット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a:t>
            </a:r>
            <a:r>
              <a:rPr lang="ja-JP" altLang="en-US" sz="2400" b="1" dirty="0">
                <a:latin typeface="UD デジタル 教科書体 N-R" panose="02020400000000000000" pitchFamily="17" charset="-128"/>
                <a:ea typeface="UD デジタル 教科書体 N-R" panose="02020400000000000000" pitchFamily="17" charset="-128"/>
              </a:rPr>
              <a:t>特別受益証明書を作成すると遺産分割協議への参加が不要</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になります。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煩わしい手続きや、もめやすい話し合いから解放されるた</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め、既にもらっている特別受益以外はいらないという場合</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に活用する手続です。</a:t>
            </a: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a:t>
            </a:r>
            <a:r>
              <a:rPr lang="ja-JP" altLang="en-US" sz="2400" b="1" dirty="0">
                <a:latin typeface="UD デジタル 教科書体 N-R" panose="02020400000000000000" pitchFamily="17" charset="-128"/>
                <a:ea typeface="UD デジタル 教科書体 N-R" panose="02020400000000000000" pitchFamily="17" charset="-128"/>
              </a:rPr>
              <a:t>特別受益証明書は不動産などの相続登記・名義変更に使用</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できます。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特別受益証明書は、不動産などについて、法務局で相続登</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記（名義変更）を行う際に使用することができます。</a:t>
            </a:r>
          </a:p>
          <a:p>
            <a:r>
              <a:rPr lang="ja-JP" altLang="en-US" sz="2400" b="1" dirty="0">
                <a:latin typeface="UD デジタル 教科書体 N-R" panose="02020400000000000000" pitchFamily="17" charset="-128"/>
                <a:ea typeface="UD デジタル 教科書体 N-R" panose="02020400000000000000" pitchFamily="17" charset="-128"/>
              </a:rPr>
              <a:t>　　　　通常であれば、相続登記を行う際には遺産分割協議書を添</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付する必要があります。しかし、特別受益者については、</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特別受益証明書を作成して添付することにより、遺産分割</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協議書への署名・捺印が不要になります。</a:t>
            </a:r>
          </a:p>
        </p:txBody>
      </p:sp>
      <p:pic>
        <p:nvPicPr>
          <p:cNvPr id="2" name="録音したサウンド">
            <a:hlinkClick r:id="" action="ppaction://media"/>
            <a:extLst>
              <a:ext uri="{FF2B5EF4-FFF2-40B4-BE49-F238E27FC236}">
                <a16:creationId xmlns:a16="http://schemas.microsoft.com/office/drawing/2014/main" id="{823AEC85-DB4A-459B-B187-B52962F395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85752" y="201832"/>
            <a:ext cx="487363" cy="487363"/>
          </a:xfrm>
          <a:prstGeom prst="rect">
            <a:avLst/>
          </a:prstGeom>
        </p:spPr>
      </p:pic>
    </p:spTree>
    <p:extLst>
      <p:ext uri="{BB962C8B-B14F-4D97-AF65-F5344CB8AC3E}">
        <p14:creationId xmlns:p14="http://schemas.microsoft.com/office/powerpoint/2010/main" val="17941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E5BEF3D-2A2A-4D07-A06F-F4271E126C25}"/>
              </a:ext>
            </a:extLst>
          </p:cNvPr>
          <p:cNvSpPr txBox="1"/>
          <p:nvPr/>
        </p:nvSpPr>
        <p:spPr>
          <a:xfrm>
            <a:off x="71021" y="168676"/>
            <a:ext cx="9694416" cy="6432530"/>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（３）留意点</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a:t>
            </a:r>
            <a:r>
              <a:rPr lang="ja-JP" altLang="en-US" sz="2400" b="1" dirty="0">
                <a:latin typeface="UD デジタル 教科書体 N-R" panose="02020400000000000000" pitchFamily="17" charset="-128"/>
                <a:ea typeface="UD デジタル 教科書体 N-R" panose="02020400000000000000" pitchFamily="17" charset="-128"/>
              </a:rPr>
              <a:t>債務の負担を免れることはできません。</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特別受益証明書は、あくまでも自らに相続分がないことを証明</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することによって、被相続人の資産を承継しないことになるだ</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けのものです。</a:t>
            </a:r>
          </a:p>
          <a:p>
            <a:r>
              <a:rPr lang="ja-JP" altLang="en-US" sz="2400" b="1" dirty="0">
                <a:latin typeface="UD デジタル 教科書体 N-R" panose="02020400000000000000" pitchFamily="17" charset="-128"/>
                <a:ea typeface="UD デジタル 教科書体 N-R" panose="02020400000000000000" pitchFamily="17" charset="-128"/>
              </a:rPr>
              <a:t>　　　仮に被相続人が借金などの債務を負っていた場合、こうした債</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務は、債権者との関係では、各相続人間で法定相続分に従い、</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当然に分割承継されてしまいます。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②　</a:t>
            </a:r>
            <a:r>
              <a:rPr lang="ja-JP" altLang="en-US" sz="2400" b="1" dirty="0">
                <a:effectLst/>
                <a:latin typeface="UD デジタル 教科書体 N-R" panose="02020400000000000000" pitchFamily="17" charset="-128"/>
                <a:ea typeface="UD デジタル 教科書体 N-R" panose="02020400000000000000" pitchFamily="17" charset="-128"/>
              </a:rPr>
              <a:t>税金がかかる可能性があります。</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特別受益証明書が作成される場合、実際に生前贈与や遺贈が　　</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あったことが前提となります。当然、その内容に沿った贈与税　</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や相続税の納付をしなければなりません。申告漏れがあると追</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加で税金の納付を命じられる可能性もあるので、注意しましょ</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う。</a:t>
            </a:r>
            <a:endParaRPr lang="ja-JP" altLang="en-US"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pic>
        <p:nvPicPr>
          <p:cNvPr id="3" name="録音したサウンド">
            <a:hlinkClick r:id="" action="ppaction://media"/>
            <a:extLst>
              <a:ext uri="{FF2B5EF4-FFF2-40B4-BE49-F238E27FC236}">
                <a16:creationId xmlns:a16="http://schemas.microsoft.com/office/drawing/2014/main" id="{4C0DECCE-920B-402D-9016-B1AA06BD74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51251" y="168676"/>
            <a:ext cx="487363" cy="487363"/>
          </a:xfrm>
          <a:prstGeom prst="rect">
            <a:avLst/>
          </a:prstGeom>
        </p:spPr>
      </p:pic>
    </p:spTree>
    <p:extLst>
      <p:ext uri="{BB962C8B-B14F-4D97-AF65-F5344CB8AC3E}">
        <p14:creationId xmlns:p14="http://schemas.microsoft.com/office/powerpoint/2010/main" val="12633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F833B27-9633-4D1B-92CD-A44AD90E33B2}"/>
              </a:ext>
            </a:extLst>
          </p:cNvPr>
          <p:cNvSpPr txBox="1"/>
          <p:nvPr/>
        </p:nvSpPr>
        <p:spPr>
          <a:xfrm>
            <a:off x="136864" y="781235"/>
            <a:ext cx="9632272" cy="3046988"/>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③　</a:t>
            </a:r>
            <a:r>
              <a:rPr lang="ja-JP" altLang="en-US" sz="2400" b="1" dirty="0">
                <a:effectLst/>
                <a:latin typeface="UD デジタル 教科書体 N-R" panose="02020400000000000000" pitchFamily="17" charset="-128"/>
                <a:ea typeface="UD デジタル 教科書体 N-R" panose="02020400000000000000" pitchFamily="17" charset="-128"/>
              </a:rPr>
              <a:t>特別受益がないのに作成すると無効になる場合がります。</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特別受益証明書は、あくまで「実際に特別受益があった」場合</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に作成されるものです。実際に特別受益がないにもかかわらず</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特別受益証明書を書いても、無効になる可能性があります。</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安易に「特別受益証明書」に署名・押印することは、税金面での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追徴課税の問題や、実際に特別受益が無い場合には、無効となる可</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能性があるなど、多くの問題点があるので注意しましょう。</a:t>
            </a:r>
          </a:p>
        </p:txBody>
      </p:sp>
      <p:pic>
        <p:nvPicPr>
          <p:cNvPr id="2" name="録音したサウンド">
            <a:hlinkClick r:id="" action="ppaction://media"/>
            <a:extLst>
              <a:ext uri="{FF2B5EF4-FFF2-40B4-BE49-F238E27FC236}">
                <a16:creationId xmlns:a16="http://schemas.microsoft.com/office/drawing/2014/main" id="{350BB652-FE87-4BE7-9B20-8125E26D9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7915" y="186430"/>
            <a:ext cx="487363" cy="487363"/>
          </a:xfrm>
          <a:prstGeom prst="rect">
            <a:avLst/>
          </a:prstGeom>
        </p:spPr>
      </p:pic>
    </p:spTree>
    <p:extLst>
      <p:ext uri="{BB962C8B-B14F-4D97-AF65-F5344CB8AC3E}">
        <p14:creationId xmlns:p14="http://schemas.microsoft.com/office/powerpoint/2010/main" val="164621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C5C42F5-056D-4B14-8005-B5930EDDB13F}"/>
              </a:ext>
            </a:extLst>
          </p:cNvPr>
          <p:cNvSpPr txBox="1"/>
          <p:nvPr/>
        </p:nvSpPr>
        <p:spPr>
          <a:xfrm>
            <a:off x="182081" y="119671"/>
            <a:ext cx="9573768" cy="6186309"/>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１．「相続放棄」以外の選択肢としての「相続分の放棄」</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及び「相続分の譲渡」とは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遠方に居住している疎遠な相続人や、揉めている遺産分割の話</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し合いから解放されたいと思う人や、被相続人にかなりの債務が</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ある場合などでは「相続放棄」をしたいと考える相続人がいます。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相続放棄をすると、最初から相続人でなかったとみなされます。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しかし、相続放棄の期限は、相続開始があったことを知った時</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から３ケ月以内に家庭裁判所に申述しなければなりません。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このように相続放棄の期限を経過している場合や、相続人の考</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え方によって、相続放棄以外の以下の方法を選択することができ</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相続分の放棄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相続分の譲渡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それぞれの内容と活用について見てみましょう。</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3" name="正方形/長方形 2">
            <a:extLst>
              <a:ext uri="{FF2B5EF4-FFF2-40B4-BE49-F238E27FC236}">
                <a16:creationId xmlns:a16="http://schemas.microsoft.com/office/drawing/2014/main" id="{09CB5226-F2B2-4F8C-91F6-E1A0585B0DFA}"/>
              </a:ext>
            </a:extLst>
          </p:cNvPr>
          <p:cNvSpPr/>
          <p:nvPr/>
        </p:nvSpPr>
        <p:spPr>
          <a:xfrm>
            <a:off x="278978" y="6497713"/>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8B34CC51-64AD-4249-B0E5-B5A115039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00984" y="679595"/>
            <a:ext cx="487363" cy="487363"/>
          </a:xfrm>
          <a:prstGeom prst="rect">
            <a:avLst/>
          </a:prstGeom>
        </p:spPr>
      </p:pic>
    </p:spTree>
    <p:extLst>
      <p:ext uri="{BB962C8B-B14F-4D97-AF65-F5344CB8AC3E}">
        <p14:creationId xmlns:p14="http://schemas.microsoft.com/office/powerpoint/2010/main" val="269749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25FC375-1C80-4AE9-9FB8-B9A0A5911DEC}"/>
              </a:ext>
            </a:extLst>
          </p:cNvPr>
          <p:cNvSpPr txBox="1"/>
          <p:nvPr/>
        </p:nvSpPr>
        <p:spPr>
          <a:xfrm>
            <a:off x="168676" y="275358"/>
            <a:ext cx="9436963" cy="4955203"/>
          </a:xfrm>
          <a:prstGeom prst="rect">
            <a:avLst/>
          </a:prstGeom>
          <a:noFill/>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a:t>
            </a:r>
            <a:r>
              <a:rPr kumimoji="1" lang="en-US" altLang="ja-JP" sz="2800" b="1" dirty="0">
                <a:latin typeface="UD デジタル 教科書体 N-R" panose="02020400000000000000" pitchFamily="17" charset="-128"/>
                <a:ea typeface="UD デジタル 教科書体 N-R" panose="02020400000000000000" pitchFamily="17" charset="-128"/>
              </a:rPr>
              <a:t>1</a:t>
            </a:r>
            <a:r>
              <a:rPr kumimoji="1" lang="ja-JP" altLang="en-US" sz="2800" b="1" dirty="0">
                <a:latin typeface="UD デジタル 教科書体 N-R" panose="02020400000000000000" pitchFamily="17" charset="-128"/>
                <a:ea typeface="UD デジタル 教科書体 N-R" panose="02020400000000000000" pitchFamily="17" charset="-128"/>
              </a:rPr>
              <a:t>）相続放棄とは（民</a:t>
            </a:r>
            <a:r>
              <a:rPr kumimoji="1" lang="en-US" altLang="ja-JP" sz="2800" b="1" dirty="0">
                <a:latin typeface="UD デジタル 教科書体 N-R" panose="02020400000000000000" pitchFamily="17" charset="-128"/>
                <a:ea typeface="UD デジタル 教科書体 N-R" panose="02020400000000000000" pitchFamily="17" charset="-128"/>
              </a:rPr>
              <a:t>938</a:t>
            </a:r>
            <a:r>
              <a:rPr kumimoji="1" lang="ja-JP" altLang="en-US" sz="2800" b="1" dirty="0">
                <a:latin typeface="UD デジタル 教科書体 N-R" panose="02020400000000000000" pitchFamily="17" charset="-128"/>
                <a:ea typeface="UD デジタル 教科書体 N-R" panose="02020400000000000000" pitchFamily="17" charset="-128"/>
              </a:rPr>
              <a:t>条～</a:t>
            </a:r>
            <a:r>
              <a:rPr kumimoji="1" lang="en-US" altLang="ja-JP" sz="2800" b="1" dirty="0">
                <a:latin typeface="UD デジタル 教科書体 N-R" panose="02020400000000000000" pitchFamily="17" charset="-128"/>
                <a:ea typeface="UD デジタル 教科書体 N-R" panose="02020400000000000000" pitchFamily="17" charset="-128"/>
              </a:rPr>
              <a:t>940</a:t>
            </a:r>
            <a:r>
              <a:rPr kumimoji="1" lang="ja-JP" altLang="en-US" sz="2800" b="1" dirty="0">
                <a:latin typeface="UD デジタル 教科書体 N-R" panose="02020400000000000000" pitchFamily="17" charset="-128"/>
                <a:ea typeface="UD デジタル 教科書体 N-R" panose="02020400000000000000" pitchFamily="17" charset="-128"/>
              </a:rPr>
              <a:t>条）</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相続放棄とは、被相続人の財産に対する相続権の一切を放棄す</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ることです。対象となるのは被相続人のすべての財産であり、預</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貯金や不動産などのプラスの財産だけでなく、負債などのマイナ</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effectLst/>
                <a:latin typeface="UD デジタル 教科書体 N-R" panose="02020400000000000000" pitchFamily="17" charset="-128"/>
                <a:ea typeface="UD デジタル 教科書体 N-R" panose="02020400000000000000" pitchFamily="17" charset="-128"/>
              </a:rPr>
              <a:t>スの財産も含まれます。</a:t>
            </a:r>
            <a:endParaRPr lang="en-US" altLang="ja-JP" sz="2400" b="1" dirty="0">
              <a:effectLst/>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相続放棄をすると、その人は初めから相続人でなかったとみな</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されます。従って、遺産分割協にも参加する必要はありません。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また、相続放棄をすることによって、次順位の相続人に相続権</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が移る場合があります。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相続放棄をするには、家庭裁判所の手続きが必要です。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相続放棄の期限は、原則として相続開始があったことを知った</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日から３カ月以内です。（民</a:t>
            </a:r>
            <a:r>
              <a:rPr kumimoji="1" lang="en-US" altLang="ja-JP" sz="2400" b="1" dirty="0">
                <a:latin typeface="UD デジタル 教科書体 N-R" panose="02020400000000000000" pitchFamily="17" charset="-128"/>
                <a:ea typeface="UD デジタル 教科書体 N-R" panose="02020400000000000000" pitchFamily="17" charset="-128"/>
              </a:rPr>
              <a:t>915</a:t>
            </a:r>
            <a:r>
              <a:rPr kumimoji="1" lang="ja-JP" altLang="en-US" sz="2400" b="1" dirty="0">
                <a:latin typeface="UD デジタル 教科書体 N-R" panose="02020400000000000000" pitchFamily="17" charset="-128"/>
                <a:ea typeface="UD デジタル 教科書体 N-R" panose="02020400000000000000" pitchFamily="17" charset="-128"/>
              </a:rPr>
              <a:t>条）</a:t>
            </a:r>
          </a:p>
        </p:txBody>
      </p:sp>
      <p:pic>
        <p:nvPicPr>
          <p:cNvPr id="2" name="録音したサウンド">
            <a:hlinkClick r:id="" action="ppaction://media"/>
            <a:extLst>
              <a:ext uri="{FF2B5EF4-FFF2-40B4-BE49-F238E27FC236}">
                <a16:creationId xmlns:a16="http://schemas.microsoft.com/office/drawing/2014/main" id="{DFBD70A3-4622-426C-B295-2C11A1B04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72836" y="275358"/>
            <a:ext cx="487363" cy="487363"/>
          </a:xfrm>
          <a:prstGeom prst="rect">
            <a:avLst/>
          </a:prstGeom>
        </p:spPr>
      </p:pic>
    </p:spTree>
    <p:extLst>
      <p:ext uri="{BB962C8B-B14F-4D97-AF65-F5344CB8AC3E}">
        <p14:creationId xmlns:p14="http://schemas.microsoft.com/office/powerpoint/2010/main" val="156166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7BA01794-2BF6-400B-A9B2-B1D8611F5B32}"/>
              </a:ext>
            </a:extLst>
          </p:cNvPr>
          <p:cNvSpPr txBox="1"/>
          <p:nvPr/>
        </p:nvSpPr>
        <p:spPr>
          <a:xfrm>
            <a:off x="62144" y="88777"/>
            <a:ext cx="9729926" cy="606319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a:t>
            </a:r>
            <a:r>
              <a:rPr kumimoji="1" lang="en-US" altLang="ja-JP" sz="2800" b="1" dirty="0">
                <a:latin typeface="UD デジタル 教科書体 N-R" panose="02020400000000000000" pitchFamily="17" charset="-128"/>
                <a:ea typeface="UD デジタル 教科書体 N-R" panose="02020400000000000000" pitchFamily="17" charset="-128"/>
              </a:rPr>
              <a:t>2</a:t>
            </a:r>
            <a:r>
              <a:rPr kumimoji="1" lang="ja-JP" altLang="en-US" sz="2800" b="1" dirty="0">
                <a:latin typeface="UD デジタル 教科書体 N-R" panose="02020400000000000000" pitchFamily="17" charset="-128"/>
                <a:ea typeface="UD デジタル 教科書体 N-R" panose="02020400000000000000" pitchFamily="17" charset="-128"/>
              </a:rPr>
              <a:t>）相続分の放棄とは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相続分の放棄とは、自分の相続分を放棄することです。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相続分の放棄をすると、その人の相続分は、他の相続人が相続</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分に応じて取得します。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注意点としては、</a:t>
            </a:r>
            <a:r>
              <a:rPr lang="ja-JP" altLang="en-US" sz="2400" b="1" dirty="0">
                <a:latin typeface="UD デジタル 教科書体 N-R" panose="02020400000000000000" pitchFamily="17" charset="-128"/>
                <a:ea typeface="UD デジタル 教科書体 N-R" panose="02020400000000000000" pitchFamily="17" charset="-128"/>
              </a:rPr>
              <a:t>亡くなった人に債務がある場合、相続分の放</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棄をしても、債務の負担を免れることはできないことです。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遺産分割協議成立前であれば、いつでも相続分の放棄をするこ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とができます。相続分の放棄をすると、遺産分割協議にかかわら</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ずに済みます。（ただし、遺産分割協議書への署名捺印は必要と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lang="ja-JP" altLang="en-US"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相続分の放棄をするには、特別な手続きは必要ではないのです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が、実務面では、「相続分の放棄証書」や「相続分の放棄の通知</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書」を作成します。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3" name="正方形/長方形 2">
            <a:extLst>
              <a:ext uri="{FF2B5EF4-FFF2-40B4-BE49-F238E27FC236}">
                <a16:creationId xmlns:a16="http://schemas.microsoft.com/office/drawing/2014/main" id="{E3DAF482-8A5B-4410-856E-7EA7253C14A6}"/>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5DC22651-1BDD-45C9-8F52-0F4A58A8534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683425" y="108752"/>
            <a:ext cx="487363" cy="487363"/>
          </a:xfrm>
          <a:prstGeom prst="rect">
            <a:avLst/>
          </a:prstGeom>
        </p:spPr>
      </p:pic>
    </p:spTree>
    <p:extLst>
      <p:ext uri="{BB962C8B-B14F-4D97-AF65-F5344CB8AC3E}">
        <p14:creationId xmlns:p14="http://schemas.microsoft.com/office/powerpoint/2010/main" val="211339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45ACB76-8AE1-40C1-A7BB-D0B53605DE3A}"/>
              </a:ext>
            </a:extLst>
          </p:cNvPr>
          <p:cNvSpPr txBox="1"/>
          <p:nvPr/>
        </p:nvSpPr>
        <p:spPr>
          <a:xfrm>
            <a:off x="88775" y="53262"/>
            <a:ext cx="9772835" cy="6801862"/>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a:t>
            </a:r>
            <a:r>
              <a:rPr kumimoji="1" lang="en-US" altLang="ja-JP" sz="2800" b="1" dirty="0">
                <a:latin typeface="UD デジタル 教科書体 N-R" panose="02020400000000000000" pitchFamily="17" charset="-128"/>
                <a:ea typeface="UD デジタル 教科書体 N-R" panose="02020400000000000000" pitchFamily="17" charset="-128"/>
              </a:rPr>
              <a:t>3</a:t>
            </a:r>
            <a:r>
              <a:rPr kumimoji="1" lang="ja-JP" altLang="en-US" sz="2800" b="1" dirty="0">
                <a:latin typeface="UD デジタル 教科書体 N-R" panose="02020400000000000000" pitchFamily="17" charset="-128"/>
                <a:ea typeface="UD デジタル 教科書体 N-R" panose="02020400000000000000" pitchFamily="17" charset="-128"/>
              </a:rPr>
              <a:t>）相続分の譲渡とは（民</a:t>
            </a:r>
            <a:r>
              <a:rPr kumimoji="1" lang="en-US" altLang="ja-JP" sz="2800" b="1" dirty="0">
                <a:latin typeface="UD デジタル 教科書体 N-R" panose="02020400000000000000" pitchFamily="17" charset="-128"/>
                <a:ea typeface="UD デジタル 教科書体 N-R" panose="02020400000000000000" pitchFamily="17" charset="-128"/>
              </a:rPr>
              <a:t>905</a:t>
            </a:r>
            <a:r>
              <a:rPr kumimoji="1" lang="ja-JP" altLang="en-US" sz="2800" b="1" dirty="0">
                <a:latin typeface="UD デジタル 教科書体 N-R" panose="02020400000000000000" pitchFamily="17" charset="-128"/>
                <a:ea typeface="UD デジタル 教科書体 N-R" panose="02020400000000000000" pitchFamily="17" charset="-128"/>
              </a:rPr>
              <a:t>条解釈）</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相続分の譲渡とは、包括的な相続財産全体に対する持分又は法</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律的な地位の譲渡のことです。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相続分の譲渡は、遺産分割の前でなければ基本的にはできませ</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ん。実務面では、「相続分の譲渡証書」や「相続分の譲渡通知</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書」の作成・通知により行います。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en-US" altLang="ja-JP" sz="2400" b="1" dirty="0">
                <a:latin typeface="UD デジタル 教科書体 N-R" panose="02020400000000000000" pitchFamily="17" charset="-128"/>
                <a:ea typeface="UD デジタル 教科書体 N-R" panose="02020400000000000000" pitchFamily="17" charset="-128"/>
              </a:rPr>
              <a:t>《</a:t>
            </a:r>
            <a:r>
              <a:rPr lang="ja-JP" altLang="en-US" sz="2400" b="1" dirty="0">
                <a:latin typeface="UD デジタル 教科書体 N-R" panose="02020400000000000000" pitchFamily="17" charset="-128"/>
                <a:ea typeface="UD デジタル 教科書体 N-R" panose="02020400000000000000" pitchFamily="17" charset="-128"/>
              </a:rPr>
              <a:t>主な特徴</a:t>
            </a:r>
            <a:r>
              <a:rPr lang="en-US" altLang="ja-JP" sz="2400" b="1" dirty="0">
                <a:latin typeface="UD デジタル 教科書体 N-R" panose="02020400000000000000" pitchFamily="17" charset="-128"/>
                <a:ea typeface="UD デジタル 教科書体 N-R" panose="02020400000000000000" pitchFamily="17" charset="-128"/>
              </a:rPr>
              <a:t>》</a:t>
            </a:r>
          </a:p>
          <a:p>
            <a:r>
              <a:rPr kumimoji="1" lang="ja-JP" altLang="en-US" sz="2400" b="1" dirty="0">
                <a:latin typeface="UD デジタル 教科書体 N-R" panose="02020400000000000000" pitchFamily="17" charset="-128"/>
                <a:ea typeface="UD デジタル 教科書体 N-R" panose="02020400000000000000" pitchFamily="17" charset="-128"/>
              </a:rPr>
              <a:t>　①　</a:t>
            </a:r>
            <a:r>
              <a:rPr lang="ja-JP" altLang="en-US" sz="2400" b="1" dirty="0">
                <a:latin typeface="UD デジタル 教科書体 N-R" panose="02020400000000000000" pitchFamily="17" charset="-128"/>
                <a:ea typeface="UD デジタル 教科書体 N-R" panose="02020400000000000000" pitchFamily="17" charset="-128"/>
              </a:rPr>
              <a:t>他の相続人に対してだけでなく、第三者に対しても行うことが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できます。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②　複数人に譲渡することもできます。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③　相続分の一部のみでも譲渡できます。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譲渡は有償でも無償でも構いません。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⑤　他の相続人の同意は不要です。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⑥　債務も譲渡されます。（但し、</a:t>
            </a:r>
            <a:r>
              <a:rPr lang="ja-JP" altLang="en-US" sz="2400" b="1" dirty="0">
                <a:latin typeface="UD デジタル 教科書体 N-R" panose="02020400000000000000" pitchFamily="17" charset="-128"/>
                <a:ea typeface="UD デジタル 教科書体 N-R" panose="02020400000000000000" pitchFamily="17" charset="-128"/>
              </a:rPr>
              <a:t>これはあくまで譲渡当事者の関</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係においてのことで、譲渡人は相続分の譲渡をもって債権者に</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抗弁することはできません。）</a:t>
            </a: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3" name="正方形/長方形 2">
            <a:extLst>
              <a:ext uri="{FF2B5EF4-FFF2-40B4-BE49-F238E27FC236}">
                <a16:creationId xmlns:a16="http://schemas.microsoft.com/office/drawing/2014/main" id="{14FDBD08-B3CD-452A-A92A-D6D36B5365BC}"/>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984834FA-5FE0-4923-B130-7CC934571F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12533" y="52510"/>
            <a:ext cx="487363" cy="487363"/>
          </a:xfrm>
          <a:prstGeom prst="rect">
            <a:avLst/>
          </a:prstGeom>
        </p:spPr>
      </p:pic>
    </p:spTree>
    <p:extLst>
      <p:ext uri="{BB962C8B-B14F-4D97-AF65-F5344CB8AC3E}">
        <p14:creationId xmlns:p14="http://schemas.microsoft.com/office/powerpoint/2010/main" val="183759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A25A437-B4DB-44E4-AC31-A5000D44C1FE}"/>
              </a:ext>
            </a:extLst>
          </p:cNvPr>
          <p:cNvSpPr txBox="1"/>
          <p:nvPr/>
        </p:nvSpPr>
        <p:spPr>
          <a:xfrm>
            <a:off x="168676" y="71021"/>
            <a:ext cx="9632272" cy="3785652"/>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　⑦　</a:t>
            </a:r>
            <a:r>
              <a:rPr lang="ja-JP" altLang="en-US" sz="2400" b="1" dirty="0">
                <a:latin typeface="UD デジタル 教科書体 N-R" panose="02020400000000000000" pitchFamily="17" charset="-128"/>
                <a:ea typeface="UD デジタル 教科書体 N-R" panose="02020400000000000000" pitchFamily="17" charset="-128"/>
              </a:rPr>
              <a:t>遺言によって遺産分割方法が指定された財産は相続分の譲渡の</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対象とはなりません。</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⑧　特定遺贈された財産は、相続分ではないので、当然、相続分の</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譲渡の対象とはなりません。</a:t>
            </a:r>
          </a:p>
          <a:p>
            <a:r>
              <a:rPr kumimoji="1" lang="ja-JP" altLang="en-US" sz="2400" b="1" dirty="0">
                <a:latin typeface="UD デジタル 教科書体 N-R" panose="02020400000000000000" pitchFamily="17" charset="-128"/>
                <a:ea typeface="UD デジタル 教科書体 N-R" panose="02020400000000000000" pitchFamily="17" charset="-128"/>
              </a:rPr>
              <a:t>　⑨　</a:t>
            </a:r>
            <a:r>
              <a:rPr lang="ja-JP" altLang="en-US" sz="2400" b="1" dirty="0">
                <a:latin typeface="UD デジタル 教科書体 N-R" panose="02020400000000000000" pitchFamily="17" charset="-128"/>
                <a:ea typeface="UD デジタル 教科書体 N-R" panose="02020400000000000000" pitchFamily="17" charset="-128"/>
              </a:rPr>
              <a:t>寄与分や特別受益も一緒に引き継がれます。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⑩　遺留分侵害額請求権も一緒に譲渡されます。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⑪　遺産分割前に第三者に譲渡したときは、他の相続人はその価格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及び費用を償還してその相続分を譲り受けることができる。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（民</a:t>
            </a:r>
            <a:r>
              <a:rPr lang="en-US" altLang="ja-JP" sz="2400" b="1" dirty="0">
                <a:latin typeface="UD デジタル 教科書体 N-R" panose="02020400000000000000" pitchFamily="17" charset="-128"/>
                <a:ea typeface="UD デジタル 教科書体 N-R" panose="02020400000000000000" pitchFamily="17" charset="-128"/>
              </a:rPr>
              <a:t>905</a:t>
            </a:r>
            <a:r>
              <a:rPr lang="ja-JP" altLang="en-US" sz="2400" b="1" dirty="0">
                <a:latin typeface="UD デジタル 教科書体 N-R" panose="02020400000000000000" pitchFamily="17" charset="-128"/>
                <a:ea typeface="UD デジタル 教科書体 N-R" panose="02020400000000000000" pitchFamily="17" charset="-128"/>
              </a:rPr>
              <a:t>条</a:t>
            </a:r>
            <a:r>
              <a:rPr lang="en-US" altLang="ja-JP" sz="2400" b="1" dirty="0">
                <a:latin typeface="UD デジタル 教科書体 N-R" panose="02020400000000000000" pitchFamily="17" charset="-128"/>
                <a:ea typeface="UD デジタル 教科書体 N-R" panose="02020400000000000000" pitchFamily="17" charset="-128"/>
              </a:rPr>
              <a:t>1</a:t>
            </a:r>
            <a:r>
              <a:rPr lang="ja-JP" altLang="en-US" sz="2400" b="1" dirty="0">
                <a:latin typeface="UD デジタル 教科書体 N-R" panose="02020400000000000000" pitchFamily="17" charset="-128"/>
                <a:ea typeface="UD デジタル 教科書体 N-R" panose="02020400000000000000" pitchFamily="17" charset="-128"/>
              </a:rPr>
              <a:t>項）</a:t>
            </a:r>
            <a:endParaRPr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⑫　その他　</a:t>
            </a:r>
          </a:p>
        </p:txBody>
      </p:sp>
      <p:sp>
        <p:nvSpPr>
          <p:cNvPr id="3" name="正方形/長方形 2">
            <a:extLst>
              <a:ext uri="{FF2B5EF4-FFF2-40B4-BE49-F238E27FC236}">
                <a16:creationId xmlns:a16="http://schemas.microsoft.com/office/drawing/2014/main" id="{6D402F4C-248D-4175-99F6-7A3DFA38087B}"/>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A98F2F7D-7B42-44CE-97CA-CA23734404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09030" y="467958"/>
            <a:ext cx="487363" cy="487363"/>
          </a:xfrm>
          <a:prstGeom prst="rect">
            <a:avLst/>
          </a:prstGeom>
        </p:spPr>
      </p:pic>
    </p:spTree>
    <p:extLst>
      <p:ext uri="{BB962C8B-B14F-4D97-AF65-F5344CB8AC3E}">
        <p14:creationId xmlns:p14="http://schemas.microsoft.com/office/powerpoint/2010/main" val="101900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4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0201A39-5B51-4A77-9BC6-90DCB095892A}"/>
              </a:ext>
            </a:extLst>
          </p:cNvPr>
          <p:cNvSpPr txBox="1"/>
          <p:nvPr/>
        </p:nvSpPr>
        <p:spPr>
          <a:xfrm>
            <a:off x="195309" y="44381"/>
            <a:ext cx="9710691" cy="523220"/>
          </a:xfrm>
          <a:prstGeom prst="rect">
            <a:avLst/>
          </a:prstGeom>
          <a:noFill/>
        </p:spPr>
        <p:txBody>
          <a:bodyPr wrap="square" rtlCol="0">
            <a:spAutoFit/>
          </a:bodyPr>
          <a:lstStyle/>
          <a:p>
            <a:r>
              <a:rPr kumimoji="1" lang="ja-JP" altLang="en-US" sz="2800" dirty="0"/>
              <a:t>（</a:t>
            </a:r>
            <a:r>
              <a:rPr kumimoji="1" lang="en-US" altLang="ja-JP" sz="2800" dirty="0"/>
              <a:t>4</a:t>
            </a:r>
            <a:r>
              <a:rPr kumimoji="1" lang="ja-JP" altLang="en-US" sz="2800" dirty="0"/>
              <a:t>）　比較</a:t>
            </a:r>
            <a:endParaRPr kumimoji="1" lang="en-US" altLang="ja-JP" sz="2800" dirty="0"/>
          </a:p>
        </p:txBody>
      </p:sp>
      <p:graphicFrame>
        <p:nvGraphicFramePr>
          <p:cNvPr id="5" name="表 5">
            <a:extLst>
              <a:ext uri="{FF2B5EF4-FFF2-40B4-BE49-F238E27FC236}">
                <a16:creationId xmlns:a16="http://schemas.microsoft.com/office/drawing/2014/main" id="{9741AC0F-AAED-4D67-97A4-F50426F81156}"/>
              </a:ext>
            </a:extLst>
          </p:cNvPr>
          <p:cNvGraphicFramePr>
            <a:graphicFrameLocks noGrp="1"/>
          </p:cNvGraphicFramePr>
          <p:nvPr>
            <p:extLst>
              <p:ext uri="{D42A27DB-BD31-4B8C-83A1-F6EECF244321}">
                <p14:modId xmlns:p14="http://schemas.microsoft.com/office/powerpoint/2010/main" val="3672784183"/>
              </p:ext>
            </p:extLst>
          </p:nvPr>
        </p:nvGraphicFramePr>
        <p:xfrm>
          <a:off x="497149" y="623462"/>
          <a:ext cx="9241081" cy="5427579"/>
        </p:xfrm>
        <a:graphic>
          <a:graphicData uri="http://schemas.openxmlformats.org/drawingml/2006/table">
            <a:tbl>
              <a:tblPr firstRow="1" bandRow="1">
                <a:tableStyleId>{5940675A-B579-460E-94D1-54222C63F5DA}</a:tableStyleId>
              </a:tblPr>
              <a:tblGrid>
                <a:gridCol w="1500327">
                  <a:extLst>
                    <a:ext uri="{9D8B030D-6E8A-4147-A177-3AD203B41FA5}">
                      <a16:colId xmlns:a16="http://schemas.microsoft.com/office/drawing/2014/main" val="1521949672"/>
                    </a:ext>
                  </a:extLst>
                </a:gridCol>
                <a:gridCol w="2459115">
                  <a:extLst>
                    <a:ext uri="{9D8B030D-6E8A-4147-A177-3AD203B41FA5}">
                      <a16:colId xmlns:a16="http://schemas.microsoft.com/office/drawing/2014/main" val="3441921060"/>
                    </a:ext>
                  </a:extLst>
                </a:gridCol>
                <a:gridCol w="2494625">
                  <a:extLst>
                    <a:ext uri="{9D8B030D-6E8A-4147-A177-3AD203B41FA5}">
                      <a16:colId xmlns:a16="http://schemas.microsoft.com/office/drawing/2014/main" val="3521515028"/>
                    </a:ext>
                  </a:extLst>
                </a:gridCol>
                <a:gridCol w="2787014">
                  <a:extLst>
                    <a:ext uri="{9D8B030D-6E8A-4147-A177-3AD203B41FA5}">
                      <a16:colId xmlns:a16="http://schemas.microsoft.com/office/drawing/2014/main" val="4212743613"/>
                    </a:ext>
                  </a:extLst>
                </a:gridCol>
              </a:tblGrid>
              <a:tr h="456790">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項　目</a:t>
                      </a:r>
                    </a:p>
                  </a:txBody>
                  <a:tcPr marL="72000" marR="72000" marT="0" marB="0" anchor="ct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相続放棄</a:t>
                      </a:r>
                    </a:p>
                  </a:txBody>
                  <a:tcPr marL="72000" marR="72000" marT="0" marB="0" anchor="ct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相続分の放棄</a:t>
                      </a:r>
                    </a:p>
                  </a:txBody>
                  <a:tcPr marL="72000" marR="72000" marT="0" marB="0" anchor="ctr"/>
                </a:tc>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相続分の譲渡</a:t>
                      </a:r>
                    </a:p>
                  </a:txBody>
                  <a:tcPr marL="72000" marR="72000" marT="0" marB="0" anchor="ctr"/>
                </a:tc>
                <a:extLst>
                  <a:ext uri="{0D108BD9-81ED-4DB2-BD59-A6C34878D82A}">
                    <a16:rowId xmlns:a16="http://schemas.microsoft.com/office/drawing/2014/main" val="4197147637"/>
                  </a:ext>
                </a:extLst>
              </a:tr>
              <a:tr h="647939">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手　続</a:t>
                      </a:r>
                    </a:p>
                  </a:txBody>
                  <a:tcPr marL="72000" marR="72000" marT="0" marB="0"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家庭裁判所への申述</a:t>
                      </a:r>
                      <a:r>
                        <a:rPr kumimoji="1" lang="en-US" altLang="ja-JP" sz="1800" dirty="0">
                          <a:latin typeface="UD デジタル 教科書体 N-R" panose="02020400000000000000" pitchFamily="17" charset="-128"/>
                          <a:ea typeface="UD デジタル 教科書体 N-R" panose="02020400000000000000" pitchFamily="17" charset="-128"/>
                        </a:rPr>
                        <a:t>(</a:t>
                      </a:r>
                      <a:r>
                        <a:rPr kumimoji="1" lang="ja-JP" altLang="en-US" sz="1800" dirty="0">
                          <a:latin typeface="UD デジタル 教科書体 N-R" panose="02020400000000000000" pitchFamily="17" charset="-128"/>
                          <a:ea typeface="UD デジタル 教科書体 N-R" panose="02020400000000000000" pitchFamily="17" charset="-128"/>
                        </a:rPr>
                        <a:t>民</a:t>
                      </a:r>
                      <a:r>
                        <a:rPr kumimoji="1" lang="en-US" altLang="ja-JP" sz="1800" dirty="0">
                          <a:latin typeface="UD デジタル 教科書体 N-R" panose="02020400000000000000" pitchFamily="17" charset="-128"/>
                          <a:ea typeface="UD デジタル 教科書体 N-R" panose="02020400000000000000" pitchFamily="17" charset="-128"/>
                        </a:rPr>
                        <a:t>938</a:t>
                      </a:r>
                      <a:r>
                        <a:rPr kumimoji="1" lang="ja-JP" altLang="en-US" sz="1800" dirty="0">
                          <a:latin typeface="UD デジタル 教科書体 N-R" panose="02020400000000000000" pitchFamily="17" charset="-128"/>
                          <a:ea typeface="UD デジタル 教科書体 N-R" panose="02020400000000000000" pitchFamily="17" charset="-128"/>
                        </a:rPr>
                        <a:t>条）</a:t>
                      </a:r>
                    </a:p>
                  </a:txBody>
                  <a:tcPr marL="72000" marR="72000" marT="0" marB="0"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任意（「相続分放棄証書」作成・通知</a:t>
                      </a:r>
                      <a:r>
                        <a:rPr kumimoji="1" lang="en-US" altLang="ja-JP" sz="1800" dirty="0">
                          <a:latin typeface="UD デジタル 教科書体 N-R" panose="02020400000000000000" pitchFamily="17" charset="-128"/>
                          <a:ea typeface="UD デジタル 教科書体 N-R" panose="02020400000000000000" pitchFamily="17" charset="-128"/>
                        </a:rPr>
                        <a:t>)</a:t>
                      </a:r>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任意</a:t>
                      </a:r>
                      <a:r>
                        <a:rPr kumimoji="1" lang="en-US" altLang="ja-JP" sz="1800" dirty="0">
                          <a:latin typeface="UD デジタル 教科書体 N-R" panose="02020400000000000000" pitchFamily="17" charset="-128"/>
                          <a:ea typeface="UD デジタル 教科書体 N-R" panose="02020400000000000000" pitchFamily="17" charset="-128"/>
                        </a:rPr>
                        <a:t>(</a:t>
                      </a:r>
                      <a:r>
                        <a:rPr kumimoji="1" lang="ja-JP" altLang="en-US" sz="1800" dirty="0">
                          <a:latin typeface="UD デジタル 教科書体 N-R" panose="02020400000000000000" pitchFamily="17" charset="-128"/>
                          <a:ea typeface="UD デジタル 教科書体 N-R" panose="02020400000000000000" pitchFamily="17" charset="-128"/>
                        </a:rPr>
                        <a:t>「相続分譲渡証書」作成・通知</a:t>
                      </a:r>
                      <a:r>
                        <a:rPr kumimoji="1" lang="en-US" altLang="ja-JP" sz="1800" dirty="0">
                          <a:latin typeface="UD デジタル 教科書体 N-R" panose="02020400000000000000" pitchFamily="17" charset="-128"/>
                          <a:ea typeface="UD デジタル 教科書体 N-R" panose="02020400000000000000" pitchFamily="17" charset="-128"/>
                        </a:rPr>
                        <a:t>)</a:t>
                      </a:r>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extLst>
                  <a:ext uri="{0D108BD9-81ED-4DB2-BD59-A6C34878D82A}">
                    <a16:rowId xmlns:a16="http://schemas.microsoft.com/office/drawing/2014/main" val="3666965673"/>
                  </a:ext>
                </a:extLst>
              </a:tr>
              <a:tr h="925628">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期　限</a:t>
                      </a:r>
                    </a:p>
                  </a:txBody>
                  <a:tcPr marL="72000" marR="72000" marT="0" marB="0"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相続開始を知った日から</a:t>
                      </a:r>
                      <a:r>
                        <a:rPr kumimoji="1" lang="en-US" altLang="ja-JP" sz="1800" dirty="0">
                          <a:latin typeface="UD デジタル 教科書体 N-R" panose="02020400000000000000" pitchFamily="17" charset="-128"/>
                          <a:ea typeface="UD デジタル 教科書体 N-R" panose="02020400000000000000" pitchFamily="17" charset="-128"/>
                        </a:rPr>
                        <a:t>3</a:t>
                      </a:r>
                      <a:r>
                        <a:rPr kumimoji="1" lang="ja-JP" altLang="en-US" sz="1800" dirty="0">
                          <a:latin typeface="UD デジタル 教科書体 N-R" panose="02020400000000000000" pitchFamily="17" charset="-128"/>
                          <a:ea typeface="UD デジタル 教科書体 N-R" panose="02020400000000000000" pitchFamily="17" charset="-128"/>
                        </a:rPr>
                        <a:t>ｹ月以内（民</a:t>
                      </a:r>
                      <a:r>
                        <a:rPr kumimoji="1" lang="en-US" altLang="ja-JP" sz="1800" dirty="0">
                          <a:latin typeface="UD デジタル 教科書体 N-R" panose="02020400000000000000" pitchFamily="17" charset="-128"/>
                          <a:ea typeface="UD デジタル 教科書体 N-R" panose="02020400000000000000" pitchFamily="17" charset="-128"/>
                        </a:rPr>
                        <a:t>915</a:t>
                      </a:r>
                      <a:r>
                        <a:rPr kumimoji="1" lang="ja-JP" altLang="en-US" sz="1800" dirty="0">
                          <a:latin typeface="UD デジタル 教科書体 N-R" panose="02020400000000000000" pitchFamily="17" charset="-128"/>
                          <a:ea typeface="UD デジタル 教科書体 N-R" panose="02020400000000000000" pitchFamily="17" charset="-128"/>
                        </a:rPr>
                        <a:t>条）</a:t>
                      </a:r>
                    </a:p>
                  </a:txBody>
                  <a:tcPr marL="72000" marR="72000" marT="0" marB="0" anchor="ctr"/>
                </a:tc>
                <a:tc>
                  <a:txBody>
                    <a:bodyPr/>
                    <a:lstStyle/>
                    <a:p>
                      <a:r>
                        <a:rPr lang="ja-JP" altLang="en-US" sz="1800" dirty="0">
                          <a:latin typeface="UD デジタル 教科書体 N-R" panose="02020400000000000000" pitchFamily="17" charset="-128"/>
                          <a:ea typeface="UD デジタル 教科書体 N-R" panose="02020400000000000000" pitchFamily="17" charset="-128"/>
                        </a:rPr>
                        <a:t>遺産分割が終わるまで（協議・調停など）</a:t>
                      </a:r>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tc>
                  <a:txBody>
                    <a:bodyPr/>
                    <a:lstStyle/>
                    <a:p>
                      <a:r>
                        <a:rPr lang="ja-JP" altLang="en-US" sz="1800">
                          <a:latin typeface="UD デジタル 教科書体 N-R" panose="02020400000000000000" pitchFamily="17" charset="-128"/>
                          <a:ea typeface="UD デジタル 教科書体 N-R" panose="02020400000000000000" pitchFamily="17" charset="-128"/>
                        </a:rPr>
                        <a:t>遺産分割が終わるまで（協議・調停など）</a:t>
                      </a:r>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extLst>
                  <a:ext uri="{0D108BD9-81ED-4DB2-BD59-A6C34878D82A}">
                    <a16:rowId xmlns:a16="http://schemas.microsoft.com/office/drawing/2014/main" val="2158005247"/>
                  </a:ext>
                </a:extLst>
              </a:tr>
              <a:tr h="1251075">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効　果</a:t>
                      </a:r>
                    </a:p>
                  </a:txBody>
                  <a:tcPr marL="72000" marR="72000" marT="0" marB="0"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当該相続に関して初めから相続人とならなかったものとみなす</a:t>
                      </a:r>
                      <a:r>
                        <a:rPr kumimoji="1" lang="en-US" altLang="ja-JP" sz="1800" dirty="0">
                          <a:latin typeface="UD デジタル 教科書体 N-R" panose="02020400000000000000" pitchFamily="17" charset="-128"/>
                          <a:ea typeface="UD デジタル 教科書体 N-R" panose="02020400000000000000" pitchFamily="17" charset="-128"/>
                        </a:rPr>
                        <a:t>(</a:t>
                      </a:r>
                      <a:r>
                        <a:rPr kumimoji="1" lang="ja-JP" altLang="en-US" sz="1800" dirty="0">
                          <a:latin typeface="UD デジタル 教科書体 N-R" panose="02020400000000000000" pitchFamily="17" charset="-128"/>
                          <a:ea typeface="UD デジタル 教科書体 N-R" panose="02020400000000000000" pitchFamily="17" charset="-128"/>
                        </a:rPr>
                        <a:t>民</a:t>
                      </a:r>
                      <a:r>
                        <a:rPr kumimoji="1" lang="en-US" altLang="ja-JP" sz="1800" dirty="0">
                          <a:latin typeface="UD デジタル 教科書体 N-R" panose="02020400000000000000" pitchFamily="17" charset="-128"/>
                          <a:ea typeface="UD デジタル 教科書体 N-R" panose="02020400000000000000" pitchFamily="17" charset="-128"/>
                        </a:rPr>
                        <a:t>939</a:t>
                      </a:r>
                      <a:r>
                        <a:rPr kumimoji="1" lang="ja-JP" altLang="en-US" sz="1800" dirty="0">
                          <a:latin typeface="UD デジタル 教科書体 N-R" panose="02020400000000000000" pitchFamily="17" charset="-128"/>
                          <a:ea typeface="UD デジタル 教科書体 N-R" panose="02020400000000000000" pitchFamily="17" charset="-128"/>
                        </a:rPr>
                        <a:t>条）</a:t>
                      </a:r>
                    </a:p>
                  </a:txBody>
                  <a:tcPr marL="72000" marR="72000" marT="0" marB="0" anchor="ctr"/>
                </a:tc>
                <a:tc>
                  <a:txBody>
                    <a:bodyPr/>
                    <a:lstStyle/>
                    <a:p>
                      <a:r>
                        <a:rPr kumimoji="1" lang="ja-JP" altLang="en-US" sz="1800" kern="1200" dirty="0">
                          <a:solidFill>
                            <a:schemeClr val="tx1"/>
                          </a:solidFill>
                          <a:effectLst/>
                          <a:latin typeface="UD デジタル 教科書体 N-R" panose="02020400000000000000" pitchFamily="17" charset="-128"/>
                          <a:ea typeface="UD デジタル 教科書体 N-R" panose="02020400000000000000" pitchFamily="17" charset="-128"/>
                          <a:cs typeface="+mn-cs"/>
                        </a:rPr>
                        <a:t>相続人としての地位を維持したままで，自己の相続分のみを放棄する単独行為</a:t>
                      </a:r>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tc>
                  <a:txBody>
                    <a:bodyPr/>
                    <a:lstStyle/>
                    <a:p>
                      <a:r>
                        <a:rPr lang="ja-JP" altLang="en-US" sz="1800" dirty="0">
                          <a:latin typeface="UD デジタル 教科書体 N-R" panose="02020400000000000000" pitchFamily="17" charset="-128"/>
                          <a:ea typeface="UD デジタル 教科書体 N-R" panose="02020400000000000000" pitchFamily="17" charset="-128"/>
                        </a:rPr>
                        <a:t>債権と債務とを包括した遺産全体に対する譲渡人の割合的な持分の移転</a:t>
                      </a:r>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extLst>
                  <a:ext uri="{0D108BD9-81ED-4DB2-BD59-A6C34878D82A}">
                    <a16:rowId xmlns:a16="http://schemas.microsoft.com/office/drawing/2014/main" val="3321967475"/>
                  </a:ext>
                </a:extLst>
              </a:tr>
              <a:tr h="756063">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相続財産</a:t>
                      </a:r>
                      <a:endParaRPr kumimoji="1" lang="en-US" altLang="ja-JP" sz="2000" dirty="0">
                        <a:latin typeface="UD デジタル 教科書体 N-R" panose="02020400000000000000" pitchFamily="17" charset="-128"/>
                        <a:ea typeface="UD デジタル 教科書体 N-R" panose="02020400000000000000" pitchFamily="17" charset="-128"/>
                      </a:endParaRPr>
                    </a:p>
                    <a:p>
                      <a:pPr algn="ctr"/>
                      <a:r>
                        <a:rPr kumimoji="1" lang="ja-JP" altLang="en-US" sz="2000" dirty="0">
                          <a:latin typeface="UD デジタル 教科書体 N-R" panose="02020400000000000000" pitchFamily="17" charset="-128"/>
                          <a:ea typeface="UD デジタル 教科書体 N-R" panose="02020400000000000000" pitchFamily="17" charset="-128"/>
                        </a:rPr>
                        <a:t>の範囲</a:t>
                      </a:r>
                    </a:p>
                  </a:txBody>
                  <a:tcPr marL="72000" marR="72000" marT="0" marB="0" anchor="ctr"/>
                </a:tc>
                <a:tc>
                  <a:txBody>
                    <a:bodyPr/>
                    <a:lstStyle/>
                    <a:p>
                      <a:r>
                        <a:rPr lang="ja-JP" altLang="en-US" sz="1800" b="1" dirty="0">
                          <a:effectLst/>
                          <a:latin typeface="UD デジタル 教科書体 N-R" panose="02020400000000000000" pitchFamily="17" charset="-128"/>
                          <a:ea typeface="UD デジタル 教科書体 N-R" panose="02020400000000000000" pitchFamily="17" charset="-128"/>
                        </a:rPr>
                        <a:t>被相続人の財産に対する相続権の一切</a:t>
                      </a:r>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当該相続人の持分全部</a:t>
                      </a:r>
                    </a:p>
                  </a:txBody>
                  <a:tcPr marL="72000" marR="72000" marT="0" marB="0" anchor="ctr"/>
                </a:tc>
                <a:tc>
                  <a:txBody>
                    <a:bodyPr/>
                    <a:lstStyle/>
                    <a:p>
                      <a:r>
                        <a:rPr kumimoji="1" lang="ja-JP" altLang="en-US" sz="1800" dirty="0">
                          <a:latin typeface="UD デジタル 教科書体 N-R" panose="02020400000000000000" pitchFamily="17" charset="-128"/>
                          <a:ea typeface="UD デジタル 教科書体 N-R" panose="02020400000000000000" pitchFamily="17" charset="-128"/>
                        </a:rPr>
                        <a:t>当該相続人の持分の全部または一部</a:t>
                      </a:r>
                    </a:p>
                  </a:txBody>
                  <a:tcPr marL="72000" marR="72000" marT="0" marB="0" anchor="ctr"/>
                </a:tc>
                <a:extLst>
                  <a:ext uri="{0D108BD9-81ED-4DB2-BD59-A6C34878D82A}">
                    <a16:rowId xmlns:a16="http://schemas.microsoft.com/office/drawing/2014/main" val="4237665239"/>
                  </a:ext>
                </a:extLst>
              </a:tr>
              <a:tr h="695042">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債務の</a:t>
                      </a:r>
                      <a:endParaRPr kumimoji="1" lang="en-US" altLang="ja-JP" sz="2000" dirty="0">
                        <a:latin typeface="UD デジタル 教科書体 N-R" panose="02020400000000000000" pitchFamily="17" charset="-128"/>
                        <a:ea typeface="UD デジタル 教科書体 N-R" panose="02020400000000000000" pitchFamily="17" charset="-128"/>
                      </a:endParaRPr>
                    </a:p>
                    <a:p>
                      <a:pPr algn="ctr"/>
                      <a:r>
                        <a:rPr kumimoji="1" lang="ja-JP" altLang="en-US" sz="2000" dirty="0">
                          <a:latin typeface="UD デジタル 教科書体 N-R" panose="02020400000000000000" pitchFamily="17" charset="-128"/>
                          <a:ea typeface="UD デジタル 教科書体 N-R" panose="02020400000000000000" pitchFamily="17" charset="-128"/>
                        </a:rPr>
                        <a:t>負担有無</a:t>
                      </a:r>
                    </a:p>
                  </a:txBody>
                  <a:tcPr marL="72000" marR="72000" marT="0" marB="0" anchor="ctr"/>
                </a:tc>
                <a:tc>
                  <a:txBody>
                    <a:bodyPr/>
                    <a:lstStyle/>
                    <a:p>
                      <a:pPr algn="ctr"/>
                      <a:r>
                        <a:rPr kumimoji="1" lang="ja-JP" altLang="en-US" sz="1800" dirty="0">
                          <a:latin typeface="UD デジタル 教科書体 N-R" panose="02020400000000000000" pitchFamily="17" charset="-128"/>
                          <a:ea typeface="UD デジタル 教科書体 N-R" panose="02020400000000000000" pitchFamily="17" charset="-128"/>
                        </a:rPr>
                        <a:t>無し</a:t>
                      </a:r>
                    </a:p>
                  </a:txBody>
                  <a:tcPr marL="72000" marR="72000" marT="0" marB="0" anchor="ctr"/>
                </a:tc>
                <a:tc>
                  <a:txBody>
                    <a:bodyPr/>
                    <a:lstStyle/>
                    <a:p>
                      <a:pPr algn="ctr"/>
                      <a:r>
                        <a:rPr kumimoji="1" lang="ja-JP" altLang="en-US" sz="1800" dirty="0">
                          <a:latin typeface="UD デジタル 教科書体 N-R" panose="02020400000000000000" pitchFamily="17" charset="-128"/>
                          <a:ea typeface="UD デジタル 教科書体 N-R" panose="02020400000000000000" pitchFamily="17" charset="-128"/>
                        </a:rPr>
                        <a:t>有り</a:t>
                      </a:r>
                    </a:p>
                  </a:txBody>
                  <a:tcPr marL="72000" marR="72000" marT="0" marB="0" anchor="ctr"/>
                </a:tc>
                <a:tc>
                  <a:txBody>
                    <a:bodyPr/>
                    <a:lstStyle/>
                    <a:p>
                      <a:pPr algn="ctr"/>
                      <a:r>
                        <a:rPr kumimoji="1" lang="ja-JP" altLang="en-US" sz="1800" dirty="0">
                          <a:latin typeface="UD デジタル 教科書体 N-R" panose="02020400000000000000" pitchFamily="17" charset="-128"/>
                          <a:ea typeface="UD デジタル 教科書体 N-R" panose="02020400000000000000" pitchFamily="17" charset="-128"/>
                        </a:rPr>
                        <a:t>当事者間のみ無し</a:t>
                      </a:r>
                      <a:endParaRPr kumimoji="1" lang="en-US" altLang="ja-JP" sz="1800" dirty="0">
                        <a:latin typeface="UD デジタル 教科書体 N-R" panose="02020400000000000000" pitchFamily="17" charset="-128"/>
                        <a:ea typeface="UD デジタル 教科書体 N-R" panose="02020400000000000000" pitchFamily="17" charset="-128"/>
                      </a:endParaRPr>
                    </a:p>
                    <a:p>
                      <a:pPr algn="ctr"/>
                      <a:r>
                        <a:rPr kumimoji="1" lang="en-US" altLang="ja-JP" sz="1800" dirty="0">
                          <a:latin typeface="UD デジタル 教科書体 N-R" panose="02020400000000000000" pitchFamily="17" charset="-128"/>
                          <a:ea typeface="UD デジタル 教科書体 N-R" panose="02020400000000000000" pitchFamily="17" charset="-128"/>
                        </a:rPr>
                        <a:t>(</a:t>
                      </a:r>
                      <a:r>
                        <a:rPr kumimoji="1" lang="ja-JP" altLang="en-US" sz="1800" dirty="0">
                          <a:latin typeface="UD デジタル 教科書体 N-R" panose="02020400000000000000" pitchFamily="17" charset="-128"/>
                          <a:ea typeface="UD デジタル 教科書体 N-R" panose="02020400000000000000" pitchFamily="17" charset="-128"/>
                        </a:rPr>
                        <a:t>第三者に対抗できない</a:t>
                      </a:r>
                      <a:r>
                        <a:rPr kumimoji="1" lang="en-US" altLang="ja-JP" sz="1800" dirty="0">
                          <a:latin typeface="UD デジタル 教科書体 N-R" panose="02020400000000000000" pitchFamily="17" charset="-128"/>
                          <a:ea typeface="UD デジタル 教科書体 N-R" panose="02020400000000000000" pitchFamily="17" charset="-128"/>
                        </a:rPr>
                        <a:t>)</a:t>
                      </a:r>
                      <a:endParaRPr kumimoji="1" lang="ja-JP" altLang="en-US"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extLst>
                  <a:ext uri="{0D108BD9-81ED-4DB2-BD59-A6C34878D82A}">
                    <a16:rowId xmlns:a16="http://schemas.microsoft.com/office/drawing/2014/main" val="3572844615"/>
                  </a:ext>
                </a:extLst>
              </a:tr>
              <a:tr h="695042">
                <a:tc>
                  <a:txBody>
                    <a:bodyPr/>
                    <a:lstStyle/>
                    <a:p>
                      <a:pPr algn="ctr"/>
                      <a:r>
                        <a:rPr kumimoji="1" lang="ja-JP" altLang="en-US" sz="2000" dirty="0">
                          <a:latin typeface="UD デジタル 教科書体 N-R" panose="02020400000000000000" pitchFamily="17" charset="-128"/>
                          <a:ea typeface="UD デジタル 教科書体 N-R" panose="02020400000000000000" pitchFamily="17" charset="-128"/>
                        </a:rPr>
                        <a:t>遺産分割</a:t>
                      </a:r>
                      <a:endParaRPr kumimoji="1" lang="en-US" altLang="ja-JP" sz="2000" dirty="0">
                        <a:latin typeface="UD デジタル 教科書体 N-R" panose="02020400000000000000" pitchFamily="17" charset="-128"/>
                        <a:ea typeface="UD デジタル 教科書体 N-R" panose="02020400000000000000" pitchFamily="17" charset="-128"/>
                      </a:endParaRPr>
                    </a:p>
                    <a:p>
                      <a:pPr algn="ctr"/>
                      <a:r>
                        <a:rPr kumimoji="1" lang="ja-JP" altLang="en-US" sz="2000" dirty="0">
                          <a:latin typeface="UD デジタル 教科書体 N-R" panose="02020400000000000000" pitchFamily="17" charset="-128"/>
                          <a:ea typeface="UD デジタル 教科書体 N-R" panose="02020400000000000000" pitchFamily="17" charset="-128"/>
                        </a:rPr>
                        <a:t>協議参加</a:t>
                      </a:r>
                      <a:endParaRPr kumimoji="1" lang="en-US" altLang="ja-JP" sz="20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tc>
                  <a:txBody>
                    <a:bodyPr/>
                    <a:lstStyle/>
                    <a:p>
                      <a:pPr algn="ctr"/>
                      <a:r>
                        <a:rPr kumimoji="1" lang="ja-JP" altLang="en-US" sz="1800" dirty="0">
                          <a:latin typeface="UD デジタル 教科書体 N-R" panose="02020400000000000000" pitchFamily="17" charset="-128"/>
                          <a:ea typeface="UD デジタル 教科書体 N-R" panose="02020400000000000000" pitchFamily="17" charset="-128"/>
                        </a:rPr>
                        <a:t>参加不要</a:t>
                      </a:r>
                      <a:endParaRPr kumimoji="1" lang="en-US" altLang="ja-JP"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tc>
                  <a:txBody>
                    <a:bodyPr/>
                    <a:lstStyle/>
                    <a:p>
                      <a:pPr algn="ctr"/>
                      <a:r>
                        <a:rPr kumimoji="1" lang="ja-JP" altLang="en-US" sz="1800" dirty="0">
                          <a:latin typeface="UD デジタル 教科書体 N-R" panose="02020400000000000000" pitchFamily="17" charset="-128"/>
                          <a:ea typeface="UD デジタル 教科書体 N-R" panose="02020400000000000000" pitchFamily="17" charset="-128"/>
                        </a:rPr>
                        <a:t>参加不要</a:t>
                      </a:r>
                      <a:endParaRPr kumimoji="1" lang="en-US" altLang="ja-JP"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tc>
                  <a:txBody>
                    <a:bodyPr/>
                    <a:lstStyle/>
                    <a:p>
                      <a:pPr algn="ctr"/>
                      <a:r>
                        <a:rPr kumimoji="1" lang="ja-JP" altLang="en-US" sz="1800" dirty="0">
                          <a:latin typeface="UD デジタル 教科書体 N-R" panose="02020400000000000000" pitchFamily="17" charset="-128"/>
                          <a:ea typeface="UD デジタル 教科書体 N-R" panose="02020400000000000000" pitchFamily="17" charset="-128"/>
                        </a:rPr>
                        <a:t>参加不要</a:t>
                      </a:r>
                      <a:endParaRPr kumimoji="1" lang="en-US" altLang="ja-JP" sz="1800" dirty="0">
                        <a:latin typeface="UD デジタル 教科書体 N-R" panose="02020400000000000000" pitchFamily="17" charset="-128"/>
                        <a:ea typeface="UD デジタル 教科書体 N-R" panose="02020400000000000000" pitchFamily="17" charset="-128"/>
                      </a:endParaRPr>
                    </a:p>
                  </a:txBody>
                  <a:tcPr marL="72000" marR="72000" marT="0" marB="0" anchor="ctr"/>
                </a:tc>
                <a:extLst>
                  <a:ext uri="{0D108BD9-81ED-4DB2-BD59-A6C34878D82A}">
                    <a16:rowId xmlns:a16="http://schemas.microsoft.com/office/drawing/2014/main" val="3730879206"/>
                  </a:ext>
                </a:extLst>
              </a:tr>
            </a:tbl>
          </a:graphicData>
        </a:graphic>
      </p:graphicFrame>
      <p:sp>
        <p:nvSpPr>
          <p:cNvPr id="4" name="正方形/長方形 3">
            <a:extLst>
              <a:ext uri="{FF2B5EF4-FFF2-40B4-BE49-F238E27FC236}">
                <a16:creationId xmlns:a16="http://schemas.microsoft.com/office/drawing/2014/main" id="{5B715AD9-2ECB-4BCD-9C01-53ABAE753E22}"/>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6" name="テキスト ボックス 5">
            <a:extLst>
              <a:ext uri="{FF2B5EF4-FFF2-40B4-BE49-F238E27FC236}">
                <a16:creationId xmlns:a16="http://schemas.microsoft.com/office/drawing/2014/main" id="{1F4A7E02-CB73-4D75-86C5-8AAE08D4561E}"/>
              </a:ext>
            </a:extLst>
          </p:cNvPr>
          <p:cNvSpPr txBox="1"/>
          <p:nvPr/>
        </p:nvSpPr>
        <p:spPr>
          <a:xfrm>
            <a:off x="79899" y="5681709"/>
            <a:ext cx="9774315" cy="369332"/>
          </a:xfrm>
          <a:prstGeom prst="rect">
            <a:avLst/>
          </a:prstGeom>
          <a:noFill/>
        </p:spPr>
        <p:txBody>
          <a:bodyPr wrap="square" rtlCol="0">
            <a:spAutoFit/>
          </a:bodyPr>
          <a:lstStyle/>
          <a:p>
            <a:r>
              <a:rPr kumimoji="1" lang="ja-JP" altLang="en-US" dirty="0">
                <a:latin typeface="UD デジタル 教科書体 N-R" panose="02020400000000000000" pitchFamily="17" charset="-128"/>
                <a:ea typeface="UD デジタル 教科書体 N-R" panose="02020400000000000000" pitchFamily="17" charset="-128"/>
              </a:rPr>
              <a:t>　</a:t>
            </a:r>
            <a:endParaRPr kumimoji="1" lang="ja-JP" altLang="en-US" dirty="0"/>
          </a:p>
        </p:txBody>
      </p:sp>
      <p:pic>
        <p:nvPicPr>
          <p:cNvPr id="7" name="録音したサウンド">
            <a:hlinkClick r:id="" action="ppaction://media"/>
            <a:extLst>
              <a:ext uri="{FF2B5EF4-FFF2-40B4-BE49-F238E27FC236}">
                <a16:creationId xmlns:a16="http://schemas.microsoft.com/office/drawing/2014/main" id="{60FA63E4-D67A-46D7-A24D-CC1E8931DA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000835" y="92171"/>
            <a:ext cx="487363" cy="487363"/>
          </a:xfrm>
          <a:prstGeom prst="rect">
            <a:avLst/>
          </a:prstGeom>
        </p:spPr>
      </p:pic>
    </p:spTree>
    <p:extLst>
      <p:ext uri="{BB962C8B-B14F-4D97-AF65-F5344CB8AC3E}">
        <p14:creationId xmlns:p14="http://schemas.microsoft.com/office/powerpoint/2010/main" val="175702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6001B53-D4BB-4FC6-A0B1-4CB4E1084871}"/>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3" name="テキスト ボックス 2">
            <a:extLst>
              <a:ext uri="{FF2B5EF4-FFF2-40B4-BE49-F238E27FC236}">
                <a16:creationId xmlns:a16="http://schemas.microsoft.com/office/drawing/2014/main" id="{044DC6F0-71CF-44E1-BAAE-B3787516536D}"/>
              </a:ext>
            </a:extLst>
          </p:cNvPr>
          <p:cNvSpPr txBox="1"/>
          <p:nvPr/>
        </p:nvSpPr>
        <p:spPr>
          <a:xfrm>
            <a:off x="150918" y="88773"/>
            <a:ext cx="9675180" cy="3046988"/>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（５）法的効果に関する比較</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父・母は既に亡くなっており、兄弟姉妹は、長男Ａ・次男Ｄ・長</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女Ｅがいます。長男Ａには妻Ｂと子Ｃがいます。長男Ａが亡くなり、</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子Ｃは妻に全財産を相続させようとした場合、</a:t>
            </a:r>
            <a:r>
              <a:rPr kumimoji="1" lang="ja-JP" altLang="en-US" sz="2400" b="1" u="sng" dirty="0">
                <a:latin typeface="UD デジタル 教科書体 N-R" panose="02020400000000000000" pitchFamily="17" charset="-128"/>
                <a:ea typeface="UD デジタル 教科書体 N-R" panose="02020400000000000000" pitchFamily="17" charset="-128"/>
              </a:rPr>
              <a:t>①相続放棄</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ja-JP" altLang="en-US" sz="2400" b="1" u="sng" dirty="0">
                <a:latin typeface="UD デジタル 教科書体 N-R" panose="02020400000000000000" pitchFamily="17" charset="-128"/>
                <a:ea typeface="UD デジタル 教科書体 N-R" panose="02020400000000000000" pitchFamily="17" charset="-128"/>
              </a:rPr>
              <a:t>②相続</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分の放棄</a:t>
            </a:r>
            <a:r>
              <a:rPr kumimoji="1" lang="ja-JP" altLang="en-US" sz="2400" b="1" dirty="0">
                <a:latin typeface="UD デジタル 教科書体 N-R" panose="02020400000000000000" pitchFamily="17" charset="-128"/>
                <a:ea typeface="UD デジタル 教科書体 N-R" panose="02020400000000000000" pitchFamily="17" charset="-128"/>
              </a:rPr>
              <a:t>、</a:t>
            </a:r>
            <a:r>
              <a:rPr kumimoji="1" lang="ja-JP" altLang="en-US" sz="2400" b="1" u="sng" dirty="0">
                <a:latin typeface="UD デジタル 教科書体 N-R" panose="02020400000000000000" pitchFamily="17" charset="-128"/>
                <a:ea typeface="UD デジタル 教科書体 N-R" panose="02020400000000000000" pitchFamily="17" charset="-128"/>
              </a:rPr>
              <a:t>③相続分の譲渡</a:t>
            </a:r>
            <a:r>
              <a:rPr kumimoji="1" lang="ja-JP" altLang="en-US" sz="2400" b="1" dirty="0">
                <a:latin typeface="UD デジタル 教科書体 N-R" panose="02020400000000000000" pitchFamily="17" charset="-128"/>
                <a:ea typeface="UD デジタル 教科書体 N-R" panose="02020400000000000000" pitchFamily="17" charset="-128"/>
              </a:rPr>
              <a:t>を考えた場合、その効果はどのようにな</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るのしょうか。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4" name="楕円 3">
            <a:extLst>
              <a:ext uri="{FF2B5EF4-FFF2-40B4-BE49-F238E27FC236}">
                <a16:creationId xmlns:a16="http://schemas.microsoft.com/office/drawing/2014/main" id="{9AD740CD-9AF9-470B-93BD-78A58986C93F}"/>
              </a:ext>
            </a:extLst>
          </p:cNvPr>
          <p:cNvSpPr/>
          <p:nvPr/>
        </p:nvSpPr>
        <p:spPr>
          <a:xfrm>
            <a:off x="621438" y="3426782"/>
            <a:ext cx="284086" cy="3077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0C4F99D6-350E-4186-B336-3C5C2981D82D}"/>
              </a:ext>
            </a:extLst>
          </p:cNvPr>
          <p:cNvSpPr/>
          <p:nvPr/>
        </p:nvSpPr>
        <p:spPr>
          <a:xfrm>
            <a:off x="1350884" y="3437138"/>
            <a:ext cx="284086" cy="3077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DE0CB8C6-4CCC-4932-81EB-61FAC8F49988}"/>
              </a:ext>
            </a:extLst>
          </p:cNvPr>
          <p:cNvSpPr/>
          <p:nvPr/>
        </p:nvSpPr>
        <p:spPr>
          <a:xfrm>
            <a:off x="276683" y="4546845"/>
            <a:ext cx="284086" cy="3077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0C17FB79-7A28-47B3-A0BD-3A6A83A82185}"/>
              </a:ext>
            </a:extLst>
          </p:cNvPr>
          <p:cNvSpPr/>
          <p:nvPr/>
        </p:nvSpPr>
        <p:spPr>
          <a:xfrm>
            <a:off x="943988" y="4539448"/>
            <a:ext cx="284086" cy="3077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0A5BBC99-5626-4F6A-B90B-250BE2D4A604}"/>
              </a:ext>
            </a:extLst>
          </p:cNvPr>
          <p:cNvSpPr/>
          <p:nvPr/>
        </p:nvSpPr>
        <p:spPr>
          <a:xfrm>
            <a:off x="1691189" y="4523173"/>
            <a:ext cx="284086" cy="3077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9BB7A83D-8205-40F2-8523-6F45C0F6276C}"/>
              </a:ext>
            </a:extLst>
          </p:cNvPr>
          <p:cNvSpPr/>
          <p:nvPr/>
        </p:nvSpPr>
        <p:spPr>
          <a:xfrm>
            <a:off x="2411760" y="4515775"/>
            <a:ext cx="284086" cy="30777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BE619EB1-4C8F-48C7-A551-7A075B8098B1}"/>
              </a:ext>
            </a:extLst>
          </p:cNvPr>
          <p:cNvCxnSpPr>
            <a:stCxn id="4" idx="6"/>
            <a:endCxn id="6" idx="2"/>
          </p:cNvCxnSpPr>
          <p:nvPr/>
        </p:nvCxnSpPr>
        <p:spPr>
          <a:xfrm>
            <a:off x="905524" y="3580671"/>
            <a:ext cx="445360" cy="10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FF8DD2BF-4C32-4047-B139-99B6170A44C4}"/>
              </a:ext>
            </a:extLst>
          </p:cNvPr>
          <p:cNvCxnSpPr/>
          <p:nvPr/>
        </p:nvCxnSpPr>
        <p:spPr>
          <a:xfrm>
            <a:off x="907004" y="3599904"/>
            <a:ext cx="445360" cy="10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48CCF1E0-B80A-4676-9151-7175020ECD61}"/>
              </a:ext>
            </a:extLst>
          </p:cNvPr>
          <p:cNvCxnSpPr/>
          <p:nvPr/>
        </p:nvCxnSpPr>
        <p:spPr>
          <a:xfrm>
            <a:off x="1956052" y="4640077"/>
            <a:ext cx="445360" cy="10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B08F1DA-739E-4BEF-A4FC-E344B44F614B}"/>
              </a:ext>
            </a:extLst>
          </p:cNvPr>
          <p:cNvCxnSpPr/>
          <p:nvPr/>
        </p:nvCxnSpPr>
        <p:spPr>
          <a:xfrm>
            <a:off x="1966407" y="4677065"/>
            <a:ext cx="445360" cy="103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5A54BAA-9FC7-4AD5-8CDE-6A360B3CA087}"/>
              </a:ext>
            </a:extLst>
          </p:cNvPr>
          <p:cNvCxnSpPr>
            <a:cxnSpLocks/>
          </p:cNvCxnSpPr>
          <p:nvPr/>
        </p:nvCxnSpPr>
        <p:spPr>
          <a:xfrm flipV="1">
            <a:off x="402452" y="3952784"/>
            <a:ext cx="1417469" cy="125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889A2C99-7884-493A-B5AB-DA545FFAB535}"/>
              </a:ext>
            </a:extLst>
          </p:cNvPr>
          <p:cNvCxnSpPr>
            <a:cxnSpLocks/>
            <a:endCxn id="9" idx="0"/>
          </p:cNvCxnSpPr>
          <p:nvPr/>
        </p:nvCxnSpPr>
        <p:spPr>
          <a:xfrm>
            <a:off x="1819920" y="3965358"/>
            <a:ext cx="13312" cy="5578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665CE068-3D10-4A74-8463-A159F03F2D15}"/>
              </a:ext>
            </a:extLst>
          </p:cNvPr>
          <p:cNvCxnSpPr>
            <a:cxnSpLocks/>
            <a:endCxn id="8" idx="0"/>
          </p:cNvCxnSpPr>
          <p:nvPr/>
        </p:nvCxnSpPr>
        <p:spPr>
          <a:xfrm>
            <a:off x="1080110" y="3615439"/>
            <a:ext cx="5921" cy="9240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9B3C2D4A-BEEE-45C0-B59E-17616561B039}"/>
              </a:ext>
            </a:extLst>
          </p:cNvPr>
          <p:cNvCxnSpPr>
            <a:cxnSpLocks/>
            <a:endCxn id="7" idx="0"/>
          </p:cNvCxnSpPr>
          <p:nvPr/>
        </p:nvCxnSpPr>
        <p:spPr>
          <a:xfrm>
            <a:off x="402452" y="3977188"/>
            <a:ext cx="16274" cy="569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36446439-8157-4689-8606-59FA2DF1D1C2}"/>
              </a:ext>
            </a:extLst>
          </p:cNvPr>
          <p:cNvCxnSpPr>
            <a:cxnSpLocks/>
          </p:cNvCxnSpPr>
          <p:nvPr/>
        </p:nvCxnSpPr>
        <p:spPr>
          <a:xfrm>
            <a:off x="2189087" y="4700733"/>
            <a:ext cx="0" cy="7516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楕円 10">
            <a:extLst>
              <a:ext uri="{FF2B5EF4-FFF2-40B4-BE49-F238E27FC236}">
                <a16:creationId xmlns:a16="http://schemas.microsoft.com/office/drawing/2014/main" id="{EABECAF1-ED1A-4685-9E0B-471D3708076C}"/>
              </a:ext>
            </a:extLst>
          </p:cNvPr>
          <p:cNvSpPr/>
          <p:nvPr/>
        </p:nvSpPr>
        <p:spPr>
          <a:xfrm>
            <a:off x="2049254" y="5298490"/>
            <a:ext cx="284086" cy="307777"/>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4F5A1A98-B185-479F-A386-0683126BAE0E}"/>
              </a:ext>
            </a:extLst>
          </p:cNvPr>
          <p:cNvSpPr txBox="1"/>
          <p:nvPr/>
        </p:nvSpPr>
        <p:spPr>
          <a:xfrm>
            <a:off x="562249" y="3080553"/>
            <a:ext cx="503072" cy="369332"/>
          </a:xfrm>
          <a:prstGeom prst="rect">
            <a:avLst/>
          </a:prstGeom>
          <a:noFill/>
        </p:spPr>
        <p:txBody>
          <a:bodyPr wrap="square" rtlCol="0">
            <a:spAutoFit/>
          </a:bodyPr>
          <a:lstStyle/>
          <a:p>
            <a:r>
              <a:rPr kumimoji="1" lang="ja-JP" altLang="en-US" dirty="0"/>
              <a:t>父</a:t>
            </a:r>
          </a:p>
        </p:txBody>
      </p:sp>
      <p:sp>
        <p:nvSpPr>
          <p:cNvPr id="33" name="テキスト ボックス 32">
            <a:extLst>
              <a:ext uri="{FF2B5EF4-FFF2-40B4-BE49-F238E27FC236}">
                <a16:creationId xmlns:a16="http://schemas.microsoft.com/office/drawing/2014/main" id="{38A1B59E-5C35-4A7D-9856-A7F894F8ABC0}"/>
              </a:ext>
            </a:extLst>
          </p:cNvPr>
          <p:cNvSpPr txBox="1"/>
          <p:nvPr/>
        </p:nvSpPr>
        <p:spPr>
          <a:xfrm>
            <a:off x="1318330" y="3064277"/>
            <a:ext cx="503072" cy="369332"/>
          </a:xfrm>
          <a:prstGeom prst="rect">
            <a:avLst/>
          </a:prstGeom>
          <a:noFill/>
        </p:spPr>
        <p:txBody>
          <a:bodyPr wrap="square" rtlCol="0">
            <a:spAutoFit/>
          </a:bodyPr>
          <a:lstStyle/>
          <a:p>
            <a:r>
              <a:rPr kumimoji="1" lang="ja-JP" altLang="en-US" dirty="0"/>
              <a:t>母</a:t>
            </a:r>
          </a:p>
        </p:txBody>
      </p:sp>
      <p:sp>
        <p:nvSpPr>
          <p:cNvPr id="35" name="テキスト ボックス 34">
            <a:extLst>
              <a:ext uri="{FF2B5EF4-FFF2-40B4-BE49-F238E27FC236}">
                <a16:creationId xmlns:a16="http://schemas.microsoft.com/office/drawing/2014/main" id="{F163257E-3A81-4554-A597-56CCE21551DD}"/>
              </a:ext>
            </a:extLst>
          </p:cNvPr>
          <p:cNvSpPr txBox="1"/>
          <p:nvPr/>
        </p:nvSpPr>
        <p:spPr>
          <a:xfrm>
            <a:off x="1410060" y="4816137"/>
            <a:ext cx="815264" cy="276999"/>
          </a:xfrm>
          <a:prstGeom prst="rect">
            <a:avLst/>
          </a:prstGeom>
          <a:noFill/>
        </p:spPr>
        <p:txBody>
          <a:bodyPr wrap="square" lIns="0" tIns="0" rIns="0" bIns="0" rtlCol="0">
            <a:spAutoFit/>
          </a:bodyPr>
          <a:lstStyle/>
          <a:p>
            <a:r>
              <a:rPr kumimoji="1" lang="ja-JP" altLang="en-US" dirty="0"/>
              <a:t>長男Ａ</a:t>
            </a:r>
            <a:endParaRPr kumimoji="1" lang="en-US" altLang="ja-JP" dirty="0"/>
          </a:p>
        </p:txBody>
      </p:sp>
      <p:sp>
        <p:nvSpPr>
          <p:cNvPr id="36" name="テキスト ボックス 35">
            <a:extLst>
              <a:ext uri="{FF2B5EF4-FFF2-40B4-BE49-F238E27FC236}">
                <a16:creationId xmlns:a16="http://schemas.microsoft.com/office/drawing/2014/main" id="{9DF03D65-E4A6-4D75-9389-0940747ABDE3}"/>
              </a:ext>
            </a:extLst>
          </p:cNvPr>
          <p:cNvSpPr txBox="1"/>
          <p:nvPr/>
        </p:nvSpPr>
        <p:spPr>
          <a:xfrm>
            <a:off x="834498" y="4853130"/>
            <a:ext cx="503072" cy="553998"/>
          </a:xfrm>
          <a:prstGeom prst="rect">
            <a:avLst/>
          </a:prstGeom>
          <a:noFill/>
        </p:spPr>
        <p:txBody>
          <a:bodyPr wrap="square" lIns="0" tIns="0" rIns="0" bIns="0" rtlCol="0">
            <a:spAutoFit/>
          </a:bodyPr>
          <a:lstStyle/>
          <a:p>
            <a:r>
              <a:rPr kumimoji="1" lang="ja-JP" altLang="en-US" dirty="0"/>
              <a:t>次男</a:t>
            </a:r>
            <a:endParaRPr kumimoji="1" lang="en-US" altLang="ja-JP" dirty="0"/>
          </a:p>
          <a:p>
            <a:r>
              <a:rPr kumimoji="1" lang="ja-JP" altLang="en-US" dirty="0"/>
              <a:t>　Ｄ</a:t>
            </a:r>
          </a:p>
        </p:txBody>
      </p:sp>
      <p:sp>
        <p:nvSpPr>
          <p:cNvPr id="37" name="テキスト ボックス 36">
            <a:extLst>
              <a:ext uri="{FF2B5EF4-FFF2-40B4-BE49-F238E27FC236}">
                <a16:creationId xmlns:a16="http://schemas.microsoft.com/office/drawing/2014/main" id="{D5D4C4FF-4CEC-4012-A0E7-56B42C468D31}"/>
              </a:ext>
            </a:extLst>
          </p:cNvPr>
          <p:cNvSpPr txBox="1"/>
          <p:nvPr/>
        </p:nvSpPr>
        <p:spPr>
          <a:xfrm>
            <a:off x="179030" y="4872367"/>
            <a:ext cx="503072" cy="553998"/>
          </a:xfrm>
          <a:prstGeom prst="rect">
            <a:avLst/>
          </a:prstGeom>
          <a:noFill/>
        </p:spPr>
        <p:txBody>
          <a:bodyPr wrap="square" lIns="0" tIns="0" rIns="0" bIns="0" rtlCol="0">
            <a:spAutoFit/>
          </a:bodyPr>
          <a:lstStyle/>
          <a:p>
            <a:r>
              <a:rPr kumimoji="1" lang="ja-JP" altLang="en-US" dirty="0"/>
              <a:t>長女</a:t>
            </a:r>
            <a:endParaRPr kumimoji="1" lang="en-US" altLang="ja-JP" dirty="0"/>
          </a:p>
          <a:p>
            <a:r>
              <a:rPr kumimoji="1" lang="ja-JP" altLang="en-US" dirty="0"/>
              <a:t>　Ｅ</a:t>
            </a:r>
          </a:p>
        </p:txBody>
      </p:sp>
      <p:sp>
        <p:nvSpPr>
          <p:cNvPr id="38" name="テキスト ボックス 37">
            <a:extLst>
              <a:ext uri="{FF2B5EF4-FFF2-40B4-BE49-F238E27FC236}">
                <a16:creationId xmlns:a16="http://schemas.microsoft.com/office/drawing/2014/main" id="{18AEB808-719E-46CF-8819-26437E4E08D5}"/>
              </a:ext>
            </a:extLst>
          </p:cNvPr>
          <p:cNvSpPr txBox="1"/>
          <p:nvPr/>
        </p:nvSpPr>
        <p:spPr>
          <a:xfrm>
            <a:off x="2494625" y="4853128"/>
            <a:ext cx="655476" cy="276999"/>
          </a:xfrm>
          <a:prstGeom prst="rect">
            <a:avLst/>
          </a:prstGeom>
          <a:noFill/>
        </p:spPr>
        <p:txBody>
          <a:bodyPr wrap="square" lIns="0" tIns="0" rIns="0" bIns="0" rtlCol="0">
            <a:spAutoFit/>
          </a:bodyPr>
          <a:lstStyle/>
          <a:p>
            <a:r>
              <a:rPr kumimoji="1" lang="ja-JP" altLang="en-US" dirty="0"/>
              <a:t>妻Ｂ</a:t>
            </a:r>
          </a:p>
        </p:txBody>
      </p:sp>
      <p:sp>
        <p:nvSpPr>
          <p:cNvPr id="39" name="テキスト ボックス 38">
            <a:extLst>
              <a:ext uri="{FF2B5EF4-FFF2-40B4-BE49-F238E27FC236}">
                <a16:creationId xmlns:a16="http://schemas.microsoft.com/office/drawing/2014/main" id="{1105ACF4-2DAA-4BEA-AE9B-9E92AEC01592}"/>
              </a:ext>
            </a:extLst>
          </p:cNvPr>
          <p:cNvSpPr txBox="1"/>
          <p:nvPr/>
        </p:nvSpPr>
        <p:spPr>
          <a:xfrm>
            <a:off x="2078854" y="5635843"/>
            <a:ext cx="503072" cy="276999"/>
          </a:xfrm>
          <a:prstGeom prst="rect">
            <a:avLst/>
          </a:prstGeom>
          <a:noFill/>
        </p:spPr>
        <p:txBody>
          <a:bodyPr wrap="square" lIns="0" tIns="0" rIns="0" bIns="0" rtlCol="0">
            <a:spAutoFit/>
          </a:bodyPr>
          <a:lstStyle/>
          <a:p>
            <a:r>
              <a:rPr kumimoji="1" lang="ja-JP" altLang="en-US" dirty="0"/>
              <a:t>子Ｃ</a:t>
            </a:r>
          </a:p>
        </p:txBody>
      </p:sp>
      <p:cxnSp>
        <p:nvCxnSpPr>
          <p:cNvPr id="41" name="直線コネクタ 40">
            <a:extLst>
              <a:ext uri="{FF2B5EF4-FFF2-40B4-BE49-F238E27FC236}">
                <a16:creationId xmlns:a16="http://schemas.microsoft.com/office/drawing/2014/main" id="{BD2B88B3-5BC6-40FC-B9C4-0411F90E2FBC}"/>
              </a:ext>
            </a:extLst>
          </p:cNvPr>
          <p:cNvCxnSpPr>
            <a:cxnSpLocks/>
          </p:cNvCxnSpPr>
          <p:nvPr/>
        </p:nvCxnSpPr>
        <p:spPr>
          <a:xfrm flipH="1">
            <a:off x="1321463" y="3451942"/>
            <a:ext cx="343092" cy="2656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447881CB-C457-468E-B909-62464AF66798}"/>
              </a:ext>
            </a:extLst>
          </p:cNvPr>
          <p:cNvCxnSpPr>
            <a:cxnSpLocks/>
          </p:cNvCxnSpPr>
          <p:nvPr/>
        </p:nvCxnSpPr>
        <p:spPr>
          <a:xfrm flipH="1">
            <a:off x="577218" y="3453422"/>
            <a:ext cx="343092" cy="2656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E299581A-E976-43A5-B536-B87B39CCD0C8}"/>
              </a:ext>
            </a:extLst>
          </p:cNvPr>
          <p:cNvCxnSpPr>
            <a:cxnSpLocks/>
          </p:cNvCxnSpPr>
          <p:nvPr/>
        </p:nvCxnSpPr>
        <p:spPr>
          <a:xfrm flipH="1">
            <a:off x="1652900" y="4529100"/>
            <a:ext cx="343092" cy="26565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B5FD4750-861B-425C-8566-8A3896C33F59}"/>
              </a:ext>
            </a:extLst>
          </p:cNvPr>
          <p:cNvSpPr txBox="1"/>
          <p:nvPr/>
        </p:nvSpPr>
        <p:spPr>
          <a:xfrm>
            <a:off x="1438182" y="4152076"/>
            <a:ext cx="958796" cy="276999"/>
          </a:xfrm>
          <a:prstGeom prst="rect">
            <a:avLst/>
          </a:prstGeom>
          <a:solidFill>
            <a:schemeClr val="bg1"/>
          </a:solidFill>
        </p:spPr>
        <p:txBody>
          <a:bodyPr wrap="square" lIns="0" tIns="0" rIns="0" bIns="0">
            <a:spAutoFit/>
          </a:bodyPr>
          <a:lstStyle/>
          <a:p>
            <a:r>
              <a:rPr kumimoji="1" lang="ja-JP" altLang="en-US" sz="1800" b="1" dirty="0">
                <a:solidFill>
                  <a:srgbClr val="FF0000"/>
                </a:solidFill>
              </a:rPr>
              <a:t>被相続人</a:t>
            </a:r>
          </a:p>
        </p:txBody>
      </p:sp>
      <p:sp>
        <p:nvSpPr>
          <p:cNvPr id="51" name="テキスト ボックス 50">
            <a:extLst>
              <a:ext uri="{FF2B5EF4-FFF2-40B4-BE49-F238E27FC236}">
                <a16:creationId xmlns:a16="http://schemas.microsoft.com/office/drawing/2014/main" id="{B7E6D1C6-A1BB-4DA3-8C0A-90357BDCED01}"/>
              </a:ext>
            </a:extLst>
          </p:cNvPr>
          <p:cNvSpPr txBox="1"/>
          <p:nvPr/>
        </p:nvSpPr>
        <p:spPr>
          <a:xfrm>
            <a:off x="445361" y="2805345"/>
            <a:ext cx="1896130" cy="307777"/>
          </a:xfrm>
          <a:prstGeom prst="rect">
            <a:avLst/>
          </a:prstGeom>
          <a:noFill/>
        </p:spPr>
        <p:txBody>
          <a:bodyPr wrap="square" rtlCol="0">
            <a:spAutoFit/>
          </a:bodyPr>
          <a:lstStyle/>
          <a:p>
            <a:r>
              <a:rPr kumimoji="1" lang="ja-JP" altLang="en-US" sz="1400" b="1" dirty="0">
                <a:solidFill>
                  <a:srgbClr val="FF0000"/>
                </a:solidFill>
                <a:latin typeface="AR新藝体U" panose="040B0A09000000000000" pitchFamily="49" charset="-128"/>
                <a:ea typeface="AR新藝体U" panose="040B0A09000000000000" pitchFamily="49" charset="-128"/>
                <a:cs typeface="Aharoni" panose="02010803020104030203" pitchFamily="2" charset="-79"/>
              </a:rPr>
              <a:t>父母は既に死亡</a:t>
            </a:r>
          </a:p>
        </p:txBody>
      </p:sp>
      <p:sp>
        <p:nvSpPr>
          <p:cNvPr id="52" name="テキスト ボックス 51">
            <a:extLst>
              <a:ext uri="{FF2B5EF4-FFF2-40B4-BE49-F238E27FC236}">
                <a16:creationId xmlns:a16="http://schemas.microsoft.com/office/drawing/2014/main" id="{A4B10CA3-704D-491C-8F50-5FCC9D9D49BF}"/>
              </a:ext>
            </a:extLst>
          </p:cNvPr>
          <p:cNvSpPr txBox="1"/>
          <p:nvPr/>
        </p:nvSpPr>
        <p:spPr>
          <a:xfrm>
            <a:off x="2908360" y="2599367"/>
            <a:ext cx="6950292" cy="3785652"/>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①　子Ｃが相続放棄すると、相続順位が次順位相</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続人に代わる、長女・次男も相続人となってし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まいます。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②　子Ｃが相続分の放棄をすると、妻Ｂに全ての</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財産が相続されますが、子Ｃは相続人の地位を</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維持したままですので、債務は負担します。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③　子Ｃが相続分の譲渡を妻Ｂにすると、子の相</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続分は妻Ｂに譲渡され、当事者間では子Ｃは債</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務を負担しない。（但し、債権者等には対抗で</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きない。）</a:t>
            </a:r>
          </a:p>
        </p:txBody>
      </p:sp>
      <p:pic>
        <p:nvPicPr>
          <p:cNvPr id="5" name="録音したサウンド">
            <a:hlinkClick r:id="" action="ppaction://media"/>
            <a:extLst>
              <a:ext uri="{FF2B5EF4-FFF2-40B4-BE49-F238E27FC236}">
                <a16:creationId xmlns:a16="http://schemas.microsoft.com/office/drawing/2014/main" id="{023B1048-E85A-46A3-B6DE-F3C7646978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465637" y="72730"/>
            <a:ext cx="487363" cy="487363"/>
          </a:xfrm>
          <a:prstGeom prst="rect">
            <a:avLst/>
          </a:prstGeom>
        </p:spPr>
      </p:pic>
    </p:spTree>
    <p:extLst>
      <p:ext uri="{BB962C8B-B14F-4D97-AF65-F5344CB8AC3E}">
        <p14:creationId xmlns:p14="http://schemas.microsoft.com/office/powerpoint/2010/main" val="4246175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03B7BFF-E355-47CC-B414-53B4C64B813B}"/>
              </a:ext>
            </a:extLst>
          </p:cNvPr>
          <p:cNvSpPr/>
          <p:nvPr/>
        </p:nvSpPr>
        <p:spPr>
          <a:xfrm>
            <a:off x="230820" y="6497713"/>
            <a:ext cx="9396204"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sp>
        <p:nvSpPr>
          <p:cNvPr id="4" name="テキスト ボックス 3">
            <a:extLst>
              <a:ext uri="{FF2B5EF4-FFF2-40B4-BE49-F238E27FC236}">
                <a16:creationId xmlns:a16="http://schemas.microsoft.com/office/drawing/2014/main" id="{225F011F-EE32-48CD-AE59-4A42071A07D3}"/>
              </a:ext>
            </a:extLst>
          </p:cNvPr>
          <p:cNvSpPr txBox="1"/>
          <p:nvPr/>
        </p:nvSpPr>
        <p:spPr>
          <a:xfrm>
            <a:off x="115409" y="30569"/>
            <a:ext cx="9751311" cy="6186309"/>
          </a:xfrm>
          <a:prstGeom prst="rect">
            <a:avLst/>
          </a:prstGeom>
          <a:noFill/>
        </p:spPr>
        <p:txBody>
          <a:bodyPr wrap="square">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２．「相続放棄」と「相続分の放棄」及び「相続分の譲</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渡」の活用</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a:t>
            </a:r>
            <a:r>
              <a:rPr kumimoji="1" lang="en-US" altLang="ja-JP" sz="2800" b="1" dirty="0">
                <a:latin typeface="UD デジタル 教科書体 N-R" panose="02020400000000000000" pitchFamily="17" charset="-128"/>
                <a:ea typeface="UD デジタル 教科書体 N-R" panose="02020400000000000000" pitchFamily="17" charset="-128"/>
              </a:rPr>
              <a:t>1</a:t>
            </a:r>
            <a:r>
              <a:rPr kumimoji="1" lang="ja-JP" altLang="en-US" sz="2800" b="1" dirty="0">
                <a:latin typeface="UD デジタル 教科書体 N-R" panose="02020400000000000000" pitchFamily="17" charset="-128"/>
                <a:ea typeface="UD デジタル 教科書体 N-R" panose="02020400000000000000" pitchFamily="17" charset="-128"/>
              </a:rPr>
              <a:t>）相続放棄の活用</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相続放棄をすると、相続に関しては初めから相続人とならなかっ</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たとみなされます。（裁判所への申述が必要）</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活用メリット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・相続財産に含まれる債務も引き継がれません。（借金から解放</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される）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・遺産分割協議に参加しなくてもよくなります。（相続の揉め事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に関わらなくて済む）</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留意点</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・全ての相続財産を手放すことになります。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pic>
        <p:nvPicPr>
          <p:cNvPr id="3" name="録音したサウンド">
            <a:hlinkClick r:id="" action="ppaction://media"/>
            <a:extLst>
              <a:ext uri="{FF2B5EF4-FFF2-40B4-BE49-F238E27FC236}">
                <a16:creationId xmlns:a16="http://schemas.microsoft.com/office/drawing/2014/main" id="{E24A8D14-59AE-4A7E-882B-C161AD84F3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977380" y="547857"/>
            <a:ext cx="487363" cy="487363"/>
          </a:xfrm>
          <a:prstGeom prst="rect">
            <a:avLst/>
          </a:prstGeom>
        </p:spPr>
      </p:pic>
    </p:spTree>
    <p:extLst>
      <p:ext uri="{BB962C8B-B14F-4D97-AF65-F5344CB8AC3E}">
        <p14:creationId xmlns:p14="http://schemas.microsoft.com/office/powerpoint/2010/main" val="377185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1003</TotalTime>
  <Words>3308</Words>
  <Application>Microsoft Office PowerPoint</Application>
  <PresentationFormat>A4 210 x 297 mm</PresentationFormat>
  <Paragraphs>297</Paragraphs>
  <Slides>18</Slides>
  <Notes>0</Notes>
  <HiddenSlides>0</HiddenSlides>
  <MMClips>18</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AR新藝体U</vt:lpstr>
      <vt:lpstr>UD デジタル 教科書体 N-R</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90</cp:revision>
  <dcterms:created xsi:type="dcterms:W3CDTF">2021-02-22T05:40:17Z</dcterms:created>
  <dcterms:modified xsi:type="dcterms:W3CDTF">2021-03-16T02:32:05Z</dcterms:modified>
</cp:coreProperties>
</file>