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4" r:id="rId6"/>
    <p:sldId id="260" r:id="rId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80" autoAdjust="0"/>
    <p:restoredTop sz="94618" autoAdjust="0"/>
  </p:normalViewPr>
  <p:slideViewPr>
    <p:cSldViewPr snapToGrid="0">
      <p:cViewPr varScale="1">
        <p:scale>
          <a:sx n="81" d="100"/>
          <a:sy n="81" d="100"/>
        </p:scale>
        <p:origin x="16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053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2105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268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8946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08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3830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071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1987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1277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769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391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F145ADF-5B9A-47C3-B854-D8B21388552F}" type="datetimeFigureOut">
              <a:rPr kumimoji="1" lang="ja-JP" altLang="en-US" smtClean="0"/>
              <a:t>2021/2/8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03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547D12C-6497-4FFF-AB69-794FB893AD5D}"/>
              </a:ext>
            </a:extLst>
          </p:cNvPr>
          <p:cNvSpPr/>
          <p:nvPr/>
        </p:nvSpPr>
        <p:spPr>
          <a:xfrm>
            <a:off x="1119111" y="2408223"/>
            <a:ext cx="73661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生命保険と相続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805EDC0-4FB9-4937-9AAB-C873DAF8A32C}"/>
              </a:ext>
            </a:extLst>
          </p:cNvPr>
          <p:cNvSpPr/>
          <p:nvPr/>
        </p:nvSpPr>
        <p:spPr>
          <a:xfrm>
            <a:off x="278978" y="6479959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564A5E3-EBA9-48BB-8F91-14D740303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4256" y="26943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7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ABF6E27-9E9E-4E9B-9573-49D52C61C464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D7C0F5-E25B-481B-9B1E-A889C32F6929}"/>
              </a:ext>
            </a:extLst>
          </p:cNvPr>
          <p:cNvSpPr txBox="1"/>
          <p:nvPr/>
        </p:nvSpPr>
        <p:spPr>
          <a:xfrm>
            <a:off x="133165" y="115410"/>
            <a:ext cx="964115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◆　生命保険の死亡保険金は相続財産に含まれるか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１．「生命保険」契約形態の当事者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保険契約は、被保険者、契約者及び受取人の３者が当事者となり、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契約者が保険会社と契約を結びます。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被保険者：保険の対象となる人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契約者　：保険料を負担する人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受取人　：保険金を受け取る人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＊被保険者が死亡した時に保険金が出ます。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契約イメージ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E47D950-01FB-4F42-B6B6-83300B447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576" y="4803324"/>
            <a:ext cx="1167093" cy="116709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DA94245-41A0-4B12-8E1A-FF6F418848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523" y="5133940"/>
            <a:ext cx="899940" cy="8999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0523E06-2AA4-4E3C-8EA5-21E70C8027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11" y="5206157"/>
            <a:ext cx="537791" cy="537791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3C208DA-E433-470A-AC49-AAFE4530D707}"/>
              </a:ext>
            </a:extLst>
          </p:cNvPr>
          <p:cNvSpPr/>
          <p:nvPr/>
        </p:nvSpPr>
        <p:spPr>
          <a:xfrm>
            <a:off x="2991443" y="4448404"/>
            <a:ext cx="884671" cy="744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044760D-028A-4E97-A362-3138B3D0C7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170" y="5189351"/>
            <a:ext cx="537791" cy="537791"/>
          </a:xfrm>
          <a:prstGeom prst="rect">
            <a:avLst/>
          </a:prstGeom>
        </p:spPr>
      </p:pic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07074E9A-BF4F-4E5C-945E-B00ED67AE1E2}"/>
              </a:ext>
            </a:extLst>
          </p:cNvPr>
          <p:cNvCxnSpPr>
            <a:cxnSpLocks/>
          </p:cNvCxnSpPr>
          <p:nvPr/>
        </p:nvCxnSpPr>
        <p:spPr>
          <a:xfrm flipH="1">
            <a:off x="2991443" y="4471311"/>
            <a:ext cx="858971" cy="7211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528FB9C6-728A-42D8-BD2C-10D1045D56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12" y="4448404"/>
            <a:ext cx="656764" cy="656764"/>
          </a:xfrm>
          <a:prstGeom prst="rect">
            <a:avLst/>
          </a:prstGeom>
        </p:spPr>
      </p:pic>
      <p:sp>
        <p:nvSpPr>
          <p:cNvPr id="14" name="矢印: 右 13">
            <a:extLst>
              <a:ext uri="{FF2B5EF4-FFF2-40B4-BE49-F238E27FC236}">
                <a16:creationId xmlns:a16="http://schemas.microsoft.com/office/drawing/2014/main" id="{F7854C58-5909-4943-86EC-C1ACB9455C0C}"/>
              </a:ext>
            </a:extLst>
          </p:cNvPr>
          <p:cNvSpPr/>
          <p:nvPr/>
        </p:nvSpPr>
        <p:spPr>
          <a:xfrm>
            <a:off x="2186020" y="5339450"/>
            <a:ext cx="781643" cy="22235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11CEB8D6-CCDD-4C40-BD80-1B69018DB229}"/>
              </a:ext>
            </a:extLst>
          </p:cNvPr>
          <p:cNvSpPr/>
          <p:nvPr/>
        </p:nvSpPr>
        <p:spPr>
          <a:xfrm>
            <a:off x="3923380" y="5347070"/>
            <a:ext cx="781643" cy="22235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C62A977-02D1-47F1-AAFE-1A2E4DC6F308}"/>
              </a:ext>
            </a:extLst>
          </p:cNvPr>
          <p:cNvSpPr txBox="1"/>
          <p:nvPr/>
        </p:nvSpPr>
        <p:spPr>
          <a:xfrm>
            <a:off x="2896641" y="4077543"/>
            <a:ext cx="1524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①被保険者：夫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84421AE-F0B5-42DC-96B1-FF1CFA401CD0}"/>
              </a:ext>
            </a:extLst>
          </p:cNvPr>
          <p:cNvSpPr txBox="1"/>
          <p:nvPr/>
        </p:nvSpPr>
        <p:spPr>
          <a:xfrm>
            <a:off x="932081" y="5816406"/>
            <a:ext cx="158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②契約者：夫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保険料負担者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F79A7BC-BF80-4DC2-B755-277337292A27}"/>
              </a:ext>
            </a:extLst>
          </p:cNvPr>
          <p:cNvSpPr txBox="1"/>
          <p:nvPr/>
        </p:nvSpPr>
        <p:spPr>
          <a:xfrm>
            <a:off x="2991443" y="6009803"/>
            <a:ext cx="933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保険会社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0C3674B-DC0E-4D59-BBFC-5C47A7C5DD46}"/>
              </a:ext>
            </a:extLst>
          </p:cNvPr>
          <p:cNvSpPr txBox="1"/>
          <p:nvPr/>
        </p:nvSpPr>
        <p:spPr>
          <a:xfrm>
            <a:off x="5113463" y="5937845"/>
            <a:ext cx="141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③受取人：妻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C8C506B-075C-47C9-A32B-B128CF9113BD}"/>
              </a:ext>
            </a:extLst>
          </p:cNvPr>
          <p:cNvSpPr txBox="1"/>
          <p:nvPr/>
        </p:nvSpPr>
        <p:spPr>
          <a:xfrm>
            <a:off x="2252748" y="5538145"/>
            <a:ext cx="933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保険料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22D09C2-4693-446E-A4BB-A6015A91170E}"/>
              </a:ext>
            </a:extLst>
          </p:cNvPr>
          <p:cNvSpPr txBox="1"/>
          <p:nvPr/>
        </p:nvSpPr>
        <p:spPr>
          <a:xfrm>
            <a:off x="3923380" y="5623251"/>
            <a:ext cx="1166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死亡保険金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6EE2523-185A-4A84-813A-457A82E46E85}"/>
              </a:ext>
            </a:extLst>
          </p:cNvPr>
          <p:cNvSpPr txBox="1"/>
          <p:nvPr/>
        </p:nvSpPr>
        <p:spPr>
          <a:xfrm>
            <a:off x="5958865" y="4323604"/>
            <a:ext cx="3813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＊保険契約で最も多いパターンです。</a:t>
            </a:r>
            <a:endParaRPr kumimoji="1" lang="en-US" altLang="ja-JP" b="1" dirty="0"/>
          </a:p>
          <a:p>
            <a:r>
              <a:rPr kumimoji="1" lang="ja-JP" altLang="en-US" dirty="0"/>
              <a:t>　　</a:t>
            </a:r>
            <a:r>
              <a:rPr kumimoji="1" lang="ja-JP" altLang="en-US" b="1" dirty="0"/>
              <a:t>①　被保険者：夫　</a:t>
            </a:r>
            <a:endParaRPr kumimoji="1" lang="en-US" altLang="ja-JP" b="1" dirty="0"/>
          </a:p>
          <a:p>
            <a:r>
              <a:rPr kumimoji="1" lang="ja-JP" altLang="en-US" b="1" dirty="0"/>
              <a:t>　　②　契約者　：夫</a:t>
            </a:r>
            <a:endParaRPr kumimoji="1" lang="en-US" altLang="ja-JP" b="1" dirty="0"/>
          </a:p>
          <a:p>
            <a:r>
              <a:rPr kumimoji="1" lang="ja-JP" altLang="en-US" b="1" dirty="0"/>
              <a:t>　　③　受取人　：妻</a:t>
            </a:r>
          </a:p>
        </p:txBody>
      </p:sp>
      <p:pic>
        <p:nvPicPr>
          <p:cNvPr id="2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7E020D9-0837-43F3-900C-CB15285DF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67783" y="186801"/>
            <a:ext cx="487363" cy="487363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9497CD6-4C0C-4C8E-9AE0-948BA771F4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22" y="5105168"/>
            <a:ext cx="656764" cy="65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7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3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805EDC0-4FB9-4937-9AAB-C873DAF8A32C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B724F40-DE6E-4D44-B959-F807AABDCF13}"/>
              </a:ext>
            </a:extLst>
          </p:cNvPr>
          <p:cNvSpPr txBox="1"/>
          <p:nvPr/>
        </p:nvSpPr>
        <p:spPr>
          <a:xfrm>
            <a:off x="195309" y="159798"/>
            <a:ext cx="9587883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２．死亡保険金が相続財産に含まれない場合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被相続人となる人が契約者・被保険者で受取人が相続人の一人</a:t>
            </a:r>
            <a:endParaRPr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である保険契約の場合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、相続発生後に受取人が受け取る死亡保険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金は、法律上相続財産には該当しません。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受取人固有の財産となり遺産分割の対象とならない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ため、他の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相続人の同意などを得る必要なく、受取人が保険会社へ請求をす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れば死亡保険金を受け取ることが可能です。</a:t>
            </a:r>
            <a:b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＊上記の受取人が相続放棄した場合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相続放棄を選択した場合、すべての相続財産を放棄することに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なるため、生命保険金の受取も放棄となる気がしてしまいますが、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そうではありません。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相続放棄をしても、受取人の固有財産である生命保険金だけは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受け取ることができるのです。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2724F73-AE6D-4DA0-97E0-D549366E4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9053" y="159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5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FE71570-91E8-4BF1-BBD4-9DD544B785E7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BC0A3F-95E3-4971-8BAC-E2E944B13652}"/>
              </a:ext>
            </a:extLst>
          </p:cNvPr>
          <p:cNvSpPr txBox="1"/>
          <p:nvPr/>
        </p:nvSpPr>
        <p:spPr>
          <a:xfrm>
            <a:off x="278978" y="131975"/>
            <a:ext cx="9515471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３．死亡保険金が相続財産に含まれる場合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</a:t>
            </a:r>
            <a:r>
              <a:rPr kumimoji="1" lang="en-US" altLang="ja-JP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1" u="sng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被相続人が被保険者であり受取人を指定しなかった場合</a:t>
            </a:r>
            <a:endParaRPr lang="en-US" altLang="ja-JP" sz="2400" b="1" u="sng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被相続人が被保険者であるため、被相続人が死亡した段階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で、保険金は支給されます。しかし、受取人が指定されてい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ないため、保険金は被相続人の法定相続人が相続することに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なり、保険金は相続財産としてみなされます。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1" u="sng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被相続人が被保険者であり受取人だった場合</a:t>
            </a:r>
            <a:endParaRPr lang="en-US" altLang="ja-JP" sz="2400" b="1" u="sng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被相続人が被保険者であるため、被相続人が死亡すると保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険金が発生しますが、同時に被相続人が受取人であるため、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受取人は保険金を受け取ることができません。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そのため保険金は、保険契約約款で指定された人が新たな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受取人になります。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保険金は約款で指定された受取人の固有の財産になるため、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この場合の保険金は相続財産には含まれません。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2BCFF76-F665-40D3-8B58-BD687E541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3445" y="2056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25F865B-A65C-4937-8864-0D8C486B6171}"/>
              </a:ext>
            </a:extLst>
          </p:cNvPr>
          <p:cNvSpPr txBox="1"/>
          <p:nvPr/>
        </p:nvSpPr>
        <p:spPr>
          <a:xfrm>
            <a:off x="131975" y="207390"/>
            <a:ext cx="96247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反対に、約款で受取人が指定されていない場合は保険法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46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に従うため、保険金を各法定相続人で均等に分割することにな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ります。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法定相続分は関係なく、全員に同額の保険金が支給されると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いうことです。この場合の保険金は、相続財産としてみなされ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＊保険法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第４６条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　保険金受取人が保険事故の発生前に死亡したときは、その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相続人の全員が保険金受取人となる。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＊詳しくは、個別の契約ごとに、保険会社に確認する必要が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あります。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614A0F4-C7B7-4F4B-BB7F-92BC358A5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756" y="169683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1C5D4F6-4B26-44DB-A94B-31FE4C1FE022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431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867AA27-5699-43A1-B06F-411758A4360C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5BFF353-EB4F-4F94-8CEF-E3BE2A315253}"/>
              </a:ext>
            </a:extLst>
          </p:cNvPr>
          <p:cNvSpPr txBox="1"/>
          <p:nvPr/>
        </p:nvSpPr>
        <p:spPr>
          <a:xfrm>
            <a:off x="169682" y="160256"/>
            <a:ext cx="958706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参考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判例：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死亡保険金が「特別受益」に該当するのか（相続　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財産に含まれるのか）最高裁平成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16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29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日決定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1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死亡保険金は原則としては特別受益に該当しないが、「保険金受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取人である相続人とその他の共同相続人との間に生ずる不公平が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民法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903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条（特別受益者の相続分）の趣旨に照らし到底是認するこ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とができないほどに著しいものであると評価すべき特段の事情が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存する場合」には、特別受益として持ち戻しの対象（相続財産に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含まれる）とするべきだとしています。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また、特段の事情の有無については、死亡保険金の額やその額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の遺産総額に対する比率、同居の有無や介護などによる貢献度を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考慮して判断すべきとしています。</a:t>
            </a:r>
            <a:b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＊東京高裁平成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17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27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日決定：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億円の保険金を特別受益とし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相続財産の対象とした。　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＊名古屋高裁平成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18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27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日決定：婚姻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年弱であることなどを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理由として保険金を特別受益として相続財産とした。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b="1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B900257-15E0-4B4C-B418-1E28DCFAC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2838" y="5827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6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439</TotalTime>
  <Words>1154</Words>
  <Application>Microsoft Office PowerPoint</Application>
  <PresentationFormat>A4 210 x 297 mm</PresentationFormat>
  <Paragraphs>94</Paragraphs>
  <Slides>6</Slides>
  <Notes>0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0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53</cp:revision>
  <dcterms:created xsi:type="dcterms:W3CDTF">2020-11-17T01:45:13Z</dcterms:created>
  <dcterms:modified xsi:type="dcterms:W3CDTF">2021-02-08T01:24:35Z</dcterms:modified>
</cp:coreProperties>
</file>