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89" r:id="rId2"/>
    <p:sldId id="290" r:id="rId3"/>
    <p:sldId id="291" r:id="rId4"/>
    <p:sldId id="292" r:id="rId5"/>
    <p:sldId id="293" r:id="rId6"/>
    <p:sldId id="294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663300"/>
    <a:srgbClr val="003399"/>
    <a:srgbClr val="3333FF"/>
    <a:srgbClr val="0099FF"/>
    <a:srgbClr val="3399FF"/>
    <a:srgbClr val="000000"/>
    <a:srgbClr val="33CCFF"/>
    <a:srgbClr val="CC99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7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7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66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12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76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14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63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822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72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049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5583B55-E72A-46C5-BA4D-A60A690974CD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89C69-7FA0-4135-83DC-FAF4C82233A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1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EBFAFC-59EB-47CF-8D6A-A2CA4ED58DBA}"/>
              </a:ext>
            </a:extLst>
          </p:cNvPr>
          <p:cNvSpPr/>
          <p:nvPr/>
        </p:nvSpPr>
        <p:spPr>
          <a:xfrm>
            <a:off x="-435293" y="2150589"/>
            <a:ext cx="103412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（参考）配偶者の相続等に</a:t>
            </a:r>
            <a:endParaRPr lang="en-US" altLang="ja-JP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関する民法改正</a:t>
            </a:r>
            <a:endParaRPr lang="ja-JP" alt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85C0AD8-7D81-4072-84CF-F6593B0A9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6630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7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F4FB4F-8605-41E2-AAA0-B78C037A1E9A}"/>
              </a:ext>
            </a:extLst>
          </p:cNvPr>
          <p:cNvSpPr/>
          <p:nvPr/>
        </p:nvSpPr>
        <p:spPr>
          <a:xfrm>
            <a:off x="0" y="298582"/>
            <a:ext cx="964854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１．婚姻期間が２０年以上である夫婦間で、住まいを遺贈又は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贈与した場合、遺産分割に含めない（配偶者の取り分が増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える）。</a:t>
            </a:r>
            <a:r>
              <a:rPr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９０３条４項</a:t>
            </a:r>
            <a:r>
              <a:rPr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被相続人：夫／相続人：妻・子供２人（Ａ・Ｂ）</a:t>
            </a:r>
            <a:endParaRPr kumimoji="1"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財産　：住居：</a:t>
            </a:r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4,000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万円、預貯金：</a:t>
            </a:r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4,500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万円⇒総額：</a:t>
            </a:r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8,500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＊住まいは妻に生前贈与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妻：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子供：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（Ａ：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1/4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、Ｂ：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1/4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従来　⇒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改正　⇒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＊配偶者持ち戻し免除の場合でも、</a:t>
            </a:r>
            <a:r>
              <a:rPr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遺留分請求の対象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になる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887E840-06CB-46A4-B2BB-DE8A3131E2D2}"/>
              </a:ext>
            </a:extLst>
          </p:cNvPr>
          <p:cNvSpPr/>
          <p:nvPr/>
        </p:nvSpPr>
        <p:spPr>
          <a:xfrm>
            <a:off x="2112885" y="3338005"/>
            <a:ext cx="3355760" cy="238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妻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AFD394-C00D-48F4-8BB1-659E3ABE5480}"/>
              </a:ext>
            </a:extLst>
          </p:cNvPr>
          <p:cNvSpPr/>
          <p:nvPr/>
        </p:nvSpPr>
        <p:spPr>
          <a:xfrm>
            <a:off x="5479007" y="3338005"/>
            <a:ext cx="3409023" cy="239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子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563CEF9-6612-40AA-BCD4-E1208CE13FB8}"/>
              </a:ext>
            </a:extLst>
          </p:cNvPr>
          <p:cNvSpPr/>
          <p:nvPr/>
        </p:nvSpPr>
        <p:spPr>
          <a:xfrm>
            <a:off x="2114362" y="3579176"/>
            <a:ext cx="2731371" cy="4956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住居：</a:t>
            </a:r>
            <a:r>
              <a:rPr kumimoji="1" lang="en-US" altLang="ja-JP" dirty="0">
                <a:solidFill>
                  <a:schemeClr val="tx1"/>
                </a:solidFill>
              </a:rPr>
              <a:t>4,000</a:t>
            </a:r>
            <a:r>
              <a:rPr kumimoji="1" lang="ja-JP" altLang="en-US" dirty="0">
                <a:solidFill>
                  <a:schemeClr val="tx1"/>
                </a:solidFill>
              </a:rPr>
              <a:t>万円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22602F4-20AE-4D8E-BB04-D0F2109655CB}"/>
              </a:ext>
            </a:extLst>
          </p:cNvPr>
          <p:cNvSpPr/>
          <p:nvPr/>
        </p:nvSpPr>
        <p:spPr>
          <a:xfrm>
            <a:off x="4845733" y="3579818"/>
            <a:ext cx="622912" cy="495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</a:rPr>
              <a:t>予貯金</a:t>
            </a:r>
            <a:endParaRPr kumimoji="1" lang="en-US" altLang="ja-JP" sz="1200" b="1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1200" b="1" dirty="0">
                <a:solidFill>
                  <a:schemeClr val="tx1"/>
                </a:solidFill>
              </a:rPr>
              <a:t>250</a:t>
            </a:r>
            <a:r>
              <a:rPr kumimoji="1" lang="ja-JP" altLang="en-US" sz="1200" b="1" dirty="0">
                <a:solidFill>
                  <a:schemeClr val="tx1"/>
                </a:solidFill>
              </a:rPr>
              <a:t>万円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BBAD45-4BEC-4372-8BB4-482106A4B670}"/>
              </a:ext>
            </a:extLst>
          </p:cNvPr>
          <p:cNvSpPr/>
          <p:nvPr/>
        </p:nvSpPr>
        <p:spPr>
          <a:xfrm>
            <a:off x="5471606" y="3571777"/>
            <a:ext cx="1710429" cy="4956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Ａ：預貯金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2,125</a:t>
            </a:r>
            <a:r>
              <a:rPr kumimoji="1" lang="ja-JP" altLang="en-US" dirty="0">
                <a:solidFill>
                  <a:schemeClr val="tx1"/>
                </a:solidFill>
              </a:rPr>
              <a:t>万円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5A5EE82-9669-4E25-BD5C-63D2A225CA9F}"/>
              </a:ext>
            </a:extLst>
          </p:cNvPr>
          <p:cNvSpPr/>
          <p:nvPr/>
        </p:nvSpPr>
        <p:spPr>
          <a:xfrm>
            <a:off x="7177602" y="3582129"/>
            <a:ext cx="1710429" cy="4956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Ｂ：預貯金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2,125</a:t>
            </a:r>
            <a:r>
              <a:rPr kumimoji="1" lang="ja-JP" altLang="en-US" dirty="0">
                <a:solidFill>
                  <a:schemeClr val="tx1"/>
                </a:solidFill>
              </a:rPr>
              <a:t>万円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B38501D-F419-41BF-AF02-7C430F439CF9}"/>
              </a:ext>
            </a:extLst>
          </p:cNvPr>
          <p:cNvSpPr/>
          <p:nvPr/>
        </p:nvSpPr>
        <p:spPr>
          <a:xfrm>
            <a:off x="1902775" y="4503930"/>
            <a:ext cx="2731371" cy="49567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住居：</a:t>
            </a:r>
            <a:r>
              <a:rPr kumimoji="1" lang="en-US" altLang="ja-JP" dirty="0">
                <a:solidFill>
                  <a:schemeClr val="tx1"/>
                </a:solidFill>
              </a:rPr>
              <a:t>4,000</a:t>
            </a:r>
            <a:r>
              <a:rPr kumimoji="1" lang="ja-JP" altLang="en-US" dirty="0">
                <a:solidFill>
                  <a:schemeClr val="tx1"/>
                </a:solidFill>
              </a:rPr>
              <a:t>万円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7CB79D5-3309-4445-B397-7DDD62E492B7}"/>
              </a:ext>
            </a:extLst>
          </p:cNvPr>
          <p:cNvSpPr/>
          <p:nvPr/>
        </p:nvSpPr>
        <p:spPr>
          <a:xfrm>
            <a:off x="1899821" y="4236132"/>
            <a:ext cx="2741725" cy="20270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妻（相続財産に含めない）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3189147-CC98-4E93-B274-607CAED12CEC}"/>
              </a:ext>
            </a:extLst>
          </p:cNvPr>
          <p:cNvSpPr/>
          <p:nvPr/>
        </p:nvSpPr>
        <p:spPr>
          <a:xfrm>
            <a:off x="4864220" y="4245009"/>
            <a:ext cx="2113625" cy="267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妻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00596FD-1EFF-4A8B-A8BC-DDD9250577F6}"/>
              </a:ext>
            </a:extLst>
          </p:cNvPr>
          <p:cNvSpPr/>
          <p:nvPr/>
        </p:nvSpPr>
        <p:spPr>
          <a:xfrm>
            <a:off x="7005222" y="4264245"/>
            <a:ext cx="2192044" cy="239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子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B75EE1-1447-49F7-AFCB-77A3B3A6498A}"/>
              </a:ext>
            </a:extLst>
          </p:cNvPr>
          <p:cNvSpPr txBox="1"/>
          <p:nvPr/>
        </p:nvSpPr>
        <p:spPr>
          <a:xfrm>
            <a:off x="4634146" y="4503930"/>
            <a:ext cx="47939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ja-JP" altLang="en-US" dirty="0"/>
              <a:t>＋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47FDD95-EA84-4DB6-8ECE-090ECE94D406}"/>
              </a:ext>
            </a:extLst>
          </p:cNvPr>
          <p:cNvSpPr/>
          <p:nvPr/>
        </p:nvSpPr>
        <p:spPr>
          <a:xfrm>
            <a:off x="4874576" y="4512817"/>
            <a:ext cx="2113625" cy="4956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預貯金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2,250</a:t>
            </a:r>
            <a:r>
              <a:rPr kumimoji="1" lang="ja-JP" altLang="en-US" dirty="0">
                <a:solidFill>
                  <a:schemeClr val="tx1"/>
                </a:solidFill>
              </a:rPr>
              <a:t>万円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EA61296-0F0B-4828-A3E4-1502DA79979F}"/>
              </a:ext>
            </a:extLst>
          </p:cNvPr>
          <p:cNvSpPr/>
          <p:nvPr/>
        </p:nvSpPr>
        <p:spPr>
          <a:xfrm>
            <a:off x="7015577" y="4512807"/>
            <a:ext cx="2192044" cy="506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預貯金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b="1" dirty="0">
                <a:solidFill>
                  <a:schemeClr val="tx1"/>
                </a:solidFill>
              </a:rPr>
              <a:t>Ａ：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1,125</a:t>
            </a:r>
            <a:r>
              <a:rPr kumimoji="1" lang="ja-JP" altLang="en-US" sz="1400" b="1" dirty="0">
                <a:solidFill>
                  <a:schemeClr val="tx1"/>
                </a:solidFill>
              </a:rPr>
              <a:t>万円／Ｂ：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1,125</a:t>
            </a:r>
            <a:r>
              <a:rPr kumimoji="1" lang="ja-JP" altLang="en-US" sz="1400" b="1" dirty="0">
                <a:solidFill>
                  <a:schemeClr val="tx1"/>
                </a:solidFill>
              </a:rPr>
              <a:t>万円</a:t>
            </a:r>
            <a:endParaRPr kumimoji="1" lang="en-US" altLang="ja-JP" sz="1400" b="1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87ECA11-6E38-4ECC-9C54-59B7F3FE9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1891" y="1090474"/>
            <a:ext cx="487363" cy="5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2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7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0B6CCB4-E358-4BFF-9811-92DAABA3D148}"/>
              </a:ext>
            </a:extLst>
          </p:cNvPr>
          <p:cNvSpPr/>
          <p:nvPr/>
        </p:nvSpPr>
        <p:spPr>
          <a:xfrm>
            <a:off x="17753" y="41665"/>
            <a:ext cx="9826100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２．配偶者居住権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第１０２８条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配偶者居住権は、被相続人の財産である</a:t>
            </a:r>
            <a:r>
              <a:rPr lang="ja-JP" altLang="en-US" sz="23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に、</a:t>
            </a:r>
            <a:r>
              <a:rPr lang="ja-JP" altLang="en-US" sz="23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相続開始の時に居住</a:t>
            </a:r>
            <a:endParaRPr lang="en-US" altLang="ja-JP" sz="23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している</a:t>
            </a:r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ことを前提として、以下の場合に成立します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遺産分割により、配偶者居住権を取得するものとされたとき</a:t>
            </a:r>
            <a:b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配偶者居住権が遺贈の目的とされたとき</a:t>
            </a:r>
            <a:b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配偶者に配偶者居住権を取得させる旨の死因贈与契約があるとき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＊相続時別居している場合には適用しない　　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＊配偶者は売却や相続はできない（老人ホーム入居の資金として売却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できない）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＊遺言書には、「遺贈する」と記載する。</a:t>
            </a:r>
            <a:endParaRPr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＊「居住権」は相続分において、不動産評価額が配偶者居住権と他の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相続人の負担付所有権に分かれるため、配偶者の取り分が増えると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ともに相続人の相続税も減ることとなります。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0681071-8742-4627-8277-1F6DD820DEF4}"/>
              </a:ext>
            </a:extLst>
          </p:cNvPr>
          <p:cNvSpPr/>
          <p:nvPr/>
        </p:nvSpPr>
        <p:spPr>
          <a:xfrm>
            <a:off x="278978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A92FB50-A766-4552-A6F4-E4A5E395A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9671" y="157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1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43B106-4508-4855-AB3D-818931BF491D}"/>
              </a:ext>
            </a:extLst>
          </p:cNvPr>
          <p:cNvSpPr/>
          <p:nvPr/>
        </p:nvSpPr>
        <p:spPr>
          <a:xfrm>
            <a:off x="275209" y="123253"/>
            <a:ext cx="9552372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３．配偶者短期居住権</a:t>
            </a:r>
            <a:r>
              <a:rPr lang="en-US" altLang="ja-JP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１０３７条</a:t>
            </a:r>
            <a:r>
              <a:rPr lang="en-US" altLang="ja-JP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成立要件　　被相続人の配偶者が被相続人の財産に属した建物に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相続開始の時に無償で居住していたこと。（内縁の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配偶者は含まれない）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内　容　　ｲ</a:t>
            </a:r>
            <a:r>
              <a:rPr kumimoji="1" lang="en-US" altLang="ja-JP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無償で使用することができる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ﾛ</a:t>
            </a:r>
            <a:r>
              <a:rPr kumimoji="1" lang="en-US" altLang="ja-JP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配偶者短期居住権によって受けた利益は、配偶者の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具体的相続分からその価格を控除することを要しな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い。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収益権限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建物の「使用」権限のみが認められ、「収益」権限は認められな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い。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3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ja-JP" altLang="en-US" sz="22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8F25D2-75FA-489C-8FE9-E98F3EDF8641}"/>
              </a:ext>
            </a:extLst>
          </p:cNvPr>
          <p:cNvSpPr/>
          <p:nvPr/>
        </p:nvSpPr>
        <p:spPr>
          <a:xfrm>
            <a:off x="6740382" y="6471073"/>
            <a:ext cx="290816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</a:t>
            </a: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88E53DA-8987-4984-BBFD-05824355A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0382" y="123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F1F0A1-D149-438B-BBEC-295CA30823E3}"/>
              </a:ext>
            </a:extLst>
          </p:cNvPr>
          <p:cNvSpPr/>
          <p:nvPr/>
        </p:nvSpPr>
        <p:spPr>
          <a:xfrm>
            <a:off x="177552" y="124612"/>
            <a:ext cx="93304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配偶者居住権の存続期間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ｲ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居住建物について配偶者を含む共同相続人間で遺産分割を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すべき場合（１項１号）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・遺産の分割により居住建物の帰属が確定した日⇒または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相続開始の時から６カ月を経過する日</a:t>
            </a:r>
            <a:endParaRPr kumimoji="1"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ﾛ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.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イ以外の場合（１項２号、３項）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・遺言等で居住建物の所有者となった者は、いつでも配偶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者短期居住権の消滅の申入れができる。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⇒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申し入れがなされた日から６カ月経過後消滅する</a:t>
            </a:r>
            <a:endParaRPr kumimoji="1" lang="en-US" altLang="ja-JP" sz="24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ja-JP" altLang="en-US" sz="2400" b="1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F462992-FFBA-4D07-BED7-710D883727B0}"/>
              </a:ext>
            </a:extLst>
          </p:cNvPr>
          <p:cNvSpPr/>
          <p:nvPr/>
        </p:nvSpPr>
        <p:spPr>
          <a:xfrm>
            <a:off x="278978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6A586C0-C657-4A8E-AFF5-945AEC7C1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2767" y="192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361AE9-8141-4930-8237-FA4E0CC91E08}"/>
              </a:ext>
            </a:extLst>
          </p:cNvPr>
          <p:cNvSpPr/>
          <p:nvPr/>
        </p:nvSpPr>
        <p:spPr>
          <a:xfrm>
            <a:off x="257451" y="115708"/>
            <a:ext cx="940145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４．特別の寄与</a:t>
            </a:r>
            <a:r>
              <a:rPr kumimoji="1" lang="en-US" altLang="ja-JP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１０５０条</a:t>
            </a:r>
            <a:r>
              <a:rPr kumimoji="1" lang="en-US" altLang="ja-JP" sz="28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endParaRPr kumimoji="1"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相続人以外の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親族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無償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で被相続人の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療養看護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を行った場合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には、</a:t>
            </a:r>
            <a:r>
              <a:rPr kumimoji="1" lang="ja-JP" altLang="en-US" sz="24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他の相続人に対して、金銭の請求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をすることができる。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（相続人の特別の寄与は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903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条～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904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＊特別の寄与とは、「療養看護その他の労務提供」であり、労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務提供を伴わない介護費の支給の場合、金銭の給付となるた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め、「療養看護その他の労務提供」には含まれない。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無償要件：被相続人の意思を受けて相続人以外のものが特別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寄与者に対する金銭の支払いをした場合にも「無　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償」の要件を満たさない場合が多い。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8000FAA-397D-43F9-AC38-3FC4D78B548E}"/>
              </a:ext>
            </a:extLst>
          </p:cNvPr>
          <p:cNvSpPr/>
          <p:nvPr/>
        </p:nvSpPr>
        <p:spPr>
          <a:xfrm>
            <a:off x="278978" y="6471078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DBFE1CD-99E4-45BA-9272-4C89D6E79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0680" y="254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1229</TotalTime>
  <Words>1023</Words>
  <Application>Microsoft Office PowerPoint</Application>
  <PresentationFormat>A4 210 x 297 mm</PresentationFormat>
  <Paragraphs>100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125</cp:revision>
  <dcterms:created xsi:type="dcterms:W3CDTF">2020-02-03T01:43:20Z</dcterms:created>
  <dcterms:modified xsi:type="dcterms:W3CDTF">2021-02-08T00:38:36Z</dcterms:modified>
</cp:coreProperties>
</file>