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79" r:id="rId2"/>
    <p:sldId id="280" r:id="rId3"/>
    <p:sldId id="281" r:id="rId4"/>
    <p:sldId id="282" r:id="rId5"/>
    <p:sldId id="283" r:id="rId6"/>
    <p:sldId id="284" r:id="rId7"/>
    <p:sldId id="286" r:id="rId8"/>
    <p:sldId id="288" r:id="rId9"/>
    <p:sldId id="287" r:id="rId10"/>
    <p:sldId id="285"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3300"/>
    <a:srgbClr val="003399"/>
    <a:srgbClr val="3333FF"/>
    <a:srgbClr val="0099FF"/>
    <a:srgbClr val="3399FF"/>
    <a:srgbClr val="000000"/>
    <a:srgbClr val="33CCFF"/>
    <a:srgbClr val="CC99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74" autoAdjust="0"/>
    <p:restoredTop sz="94660"/>
  </p:normalViewPr>
  <p:slideViewPr>
    <p:cSldViewPr snapToGrid="0">
      <p:cViewPr varScale="1">
        <p:scale>
          <a:sx n="86" d="100"/>
          <a:sy n="86" d="100"/>
        </p:scale>
        <p:origin x="15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77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307665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06012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10976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140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764634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145822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38672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4791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574049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583B55-E72A-46C5-BA4D-A60A690974CD}" type="datetimeFigureOut">
              <a:rPr kumimoji="1" lang="ja-JP" altLang="en-US" smtClean="0"/>
              <a:t>2021/2/6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E689C69-7FA0-4135-83DC-FAF4C82233A4}" type="slidenum">
              <a:rPr kumimoji="1" lang="ja-JP" altLang="en-US" smtClean="0"/>
              <a:t>‹#›</a:t>
            </a:fld>
            <a:endParaRPr kumimoji="1" lang="ja-JP" altLang="en-US"/>
          </a:p>
        </p:txBody>
      </p:sp>
    </p:spTree>
    <p:extLst>
      <p:ext uri="{BB962C8B-B14F-4D97-AF65-F5344CB8AC3E}">
        <p14:creationId xmlns:p14="http://schemas.microsoft.com/office/powerpoint/2010/main" val="345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E5583B55-E72A-46C5-BA4D-A60A690974CD}" type="datetimeFigureOut">
              <a:rPr kumimoji="1" lang="ja-JP" altLang="en-US" smtClean="0"/>
              <a:t>2021/2/6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0E689C69-7FA0-4135-83DC-FAF4C82233A4}"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011436"/>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C5D315D-065D-4F66-BC64-8C5E648E088C}"/>
              </a:ext>
            </a:extLst>
          </p:cNvPr>
          <p:cNvSpPr/>
          <p:nvPr/>
        </p:nvSpPr>
        <p:spPr>
          <a:xfrm>
            <a:off x="315045" y="2570084"/>
            <a:ext cx="9417963" cy="1200329"/>
          </a:xfrm>
          <a:prstGeom prst="rect">
            <a:avLst/>
          </a:prstGeom>
          <a:noFill/>
        </p:spPr>
        <p:txBody>
          <a:bodyPr wrap="none" lIns="91440" tIns="45720" rIns="91440" bIns="45720">
            <a:spAutoFit/>
          </a:bodyPr>
          <a:lstStyle/>
          <a:p>
            <a:pPr algn="ctr"/>
            <a:r>
              <a:rPr lang="ja-JP" altLang="en-US" sz="72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遺産分割協議書の作成</a:t>
            </a:r>
          </a:p>
        </p:txBody>
      </p:sp>
      <p:sp>
        <p:nvSpPr>
          <p:cNvPr id="5" name="正方形/長方形 4">
            <a:extLst>
              <a:ext uri="{FF2B5EF4-FFF2-40B4-BE49-F238E27FC236}">
                <a16:creationId xmlns:a16="http://schemas.microsoft.com/office/drawing/2014/main" id="{8805EDC0-4FB9-4937-9AAB-C873DAF8A32C}"/>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53E507AD-BEAA-46AE-9EB8-A3ED4C1FB8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3981" y="3592897"/>
            <a:ext cx="487363" cy="487363"/>
          </a:xfrm>
          <a:prstGeom prst="rect">
            <a:avLst/>
          </a:prstGeom>
        </p:spPr>
      </p:pic>
    </p:spTree>
    <p:extLst>
      <p:ext uri="{BB962C8B-B14F-4D97-AF65-F5344CB8AC3E}">
        <p14:creationId xmlns:p14="http://schemas.microsoft.com/office/powerpoint/2010/main" val="1112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03B2DFB-2B93-4511-A85A-7B3E578822A1}"/>
              </a:ext>
            </a:extLst>
          </p:cNvPr>
          <p:cNvSpPr/>
          <p:nvPr/>
        </p:nvSpPr>
        <p:spPr>
          <a:xfrm>
            <a:off x="346228" y="16134"/>
            <a:ext cx="9406763" cy="6524863"/>
          </a:xfrm>
          <a:prstGeom prst="rect">
            <a:avLst/>
          </a:prstGeom>
        </p:spPr>
        <p:txBody>
          <a:bodyPr wrap="square">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５．本協議書に記載なき遺産並びに後日判明した財産は、相続人甲野花子</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が取得する。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上記協議の成立を証するために本書面４通を作成し、各署名捺印して各自１通を保管する。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令和元年〇月〇日</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愛媛県今治市〇〇町１丁目に番地３号</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相続人　甲野　花子　　実印</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愛媛県今治市△△町△△△番地</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相続人　甲野　太一郎　実印</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大阪市〇〇区〇〇町</a:t>
            </a:r>
            <a:r>
              <a:rPr kumimoji="1" lang="en-US" altLang="ja-JP" sz="2200" b="1" dirty="0">
                <a:latin typeface="UD デジタル 教科書体 N-R" panose="02020400000000000000" pitchFamily="17" charset="-128"/>
                <a:ea typeface="UD デジタル 教科書体 N-R" panose="02020400000000000000" pitchFamily="17" charset="-128"/>
              </a:rPr>
              <a:t>4</a:t>
            </a:r>
            <a:r>
              <a:rPr kumimoji="1" lang="ja-JP" altLang="en-US" sz="2200" b="1" dirty="0">
                <a:latin typeface="UD デジタル 教科書体 N-R" panose="02020400000000000000" pitchFamily="17" charset="-128"/>
                <a:ea typeface="UD デジタル 教科書体 N-R" panose="02020400000000000000" pitchFamily="17" charset="-128"/>
              </a:rPr>
              <a:t>丁目３番</a:t>
            </a:r>
            <a:r>
              <a:rPr kumimoji="1" lang="en-US" altLang="ja-JP" sz="2200" b="1" dirty="0">
                <a:latin typeface="UD デジタル 教科書体 N-R" panose="02020400000000000000" pitchFamily="17" charset="-128"/>
                <a:ea typeface="UD デジタル 教科書体 N-R" panose="02020400000000000000" pitchFamily="17" charset="-128"/>
              </a:rPr>
              <a:t>4</a:t>
            </a:r>
            <a:r>
              <a:rPr kumimoji="1" lang="ja-JP" altLang="en-US" sz="2200" b="1" dirty="0">
                <a:latin typeface="UD デジタル 教科書体 N-R" panose="02020400000000000000" pitchFamily="17" charset="-128"/>
                <a:ea typeface="UD デジタル 教科書体 N-R" panose="02020400000000000000" pitchFamily="17" charset="-128"/>
              </a:rPr>
              <a:t>号</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相続人　甲野　次郎　　実印</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東京都千代田区〇〇町１丁目４番３号</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相続人　乙原　和子　　実印</a:t>
            </a:r>
          </a:p>
        </p:txBody>
      </p:sp>
      <p:sp>
        <p:nvSpPr>
          <p:cNvPr id="5" name="正方形/長方形 4">
            <a:extLst>
              <a:ext uri="{FF2B5EF4-FFF2-40B4-BE49-F238E27FC236}">
                <a16:creationId xmlns:a16="http://schemas.microsoft.com/office/drawing/2014/main" id="{3FE9C3BD-9645-4499-B951-A9DFFB462FC3}"/>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14278B2F-5FE0-4F0F-A647-35F3CAB7DE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15740" y="317003"/>
            <a:ext cx="487363" cy="487363"/>
          </a:xfrm>
          <a:prstGeom prst="rect">
            <a:avLst/>
          </a:prstGeom>
        </p:spPr>
      </p:pic>
    </p:spTree>
    <p:extLst>
      <p:ext uri="{BB962C8B-B14F-4D97-AF65-F5344CB8AC3E}">
        <p14:creationId xmlns:p14="http://schemas.microsoft.com/office/powerpoint/2010/main" val="250651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F6D0072-DCA8-42AA-83A7-291EBBE6A70E}"/>
              </a:ext>
            </a:extLst>
          </p:cNvPr>
          <p:cNvSpPr/>
          <p:nvPr/>
        </p:nvSpPr>
        <p:spPr>
          <a:xfrm>
            <a:off x="337351" y="170753"/>
            <a:ext cx="9303799" cy="5693866"/>
          </a:xfrm>
          <a:prstGeom prst="rect">
            <a:avLst/>
          </a:prstGeom>
        </p:spPr>
        <p:txBody>
          <a:bodyPr wrap="square">
            <a:spAutoFit/>
          </a:bodyPr>
          <a:lstStyle/>
          <a:p>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　　</a:t>
            </a:r>
            <a:r>
              <a:rPr kumimoji="1" lang="ja-JP" altLang="en-US" sz="2800" b="1" dirty="0">
                <a:latin typeface="UD デジタル 教科書体 N-R" panose="02020400000000000000" pitchFamily="17" charset="-128"/>
                <a:ea typeface="UD デジタル 教科書体 N-R" panose="02020400000000000000" pitchFamily="17" charset="-128"/>
              </a:rPr>
              <a:t>遺産分割協議書作成にあたっては、相続代表者を定め取りまとめや関係機関との手続き調整を行うことが必要となります。</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　</a:t>
            </a:r>
            <a:r>
              <a:rPr kumimoji="1" lang="ja-JP" altLang="en-US" sz="2800" b="1" dirty="0">
                <a:latin typeface="UD デジタル 教科書体 N-R" panose="02020400000000000000" pitchFamily="17" charset="-128"/>
                <a:ea typeface="UD デジタル 教科書体 N-R" panose="02020400000000000000" pitchFamily="17" charset="-128"/>
              </a:rPr>
              <a:t>１．事前調査（基礎調査）とは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相続人調査（</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相続人の範囲の確定</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＊戸籍謄本（被相続人の出生から亡くなるまでの戸籍）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相続財産調査（</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相続財産の範囲と評価の確定</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＊登記簿謄本、固定資産税評価証明書、農地台帳等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金融資産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：金融機関残高証明書等　　</a:t>
            </a:r>
            <a:endParaRPr lang="ja-JP" altLang="en-US" sz="2400" b="1" dirty="0"/>
          </a:p>
        </p:txBody>
      </p:sp>
      <p:sp>
        <p:nvSpPr>
          <p:cNvPr id="5" name="正方形/長方形 4">
            <a:extLst>
              <a:ext uri="{FF2B5EF4-FFF2-40B4-BE49-F238E27FC236}">
                <a16:creationId xmlns:a16="http://schemas.microsoft.com/office/drawing/2014/main" id="{B81D31FC-85A3-4D5F-AC79-5FAD567F7055}"/>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38B2A8AA-7A35-44EC-BCDF-288D450519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04518" y="1355725"/>
            <a:ext cx="487363" cy="487363"/>
          </a:xfrm>
          <a:prstGeom prst="rect">
            <a:avLst/>
          </a:prstGeom>
        </p:spPr>
      </p:pic>
    </p:spTree>
    <p:extLst>
      <p:ext uri="{BB962C8B-B14F-4D97-AF65-F5344CB8AC3E}">
        <p14:creationId xmlns:p14="http://schemas.microsoft.com/office/powerpoint/2010/main" val="66251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316FCA0F-96F0-42F6-80B4-0509EFE396DD}"/>
              </a:ext>
            </a:extLst>
          </p:cNvPr>
          <p:cNvSpPr/>
          <p:nvPr/>
        </p:nvSpPr>
        <p:spPr>
          <a:xfrm>
            <a:off x="594805" y="572117"/>
            <a:ext cx="8540317" cy="4585871"/>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　遺産分割協議書を作成する内容とは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財産目録の作成</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相続関係説明図の作成（法務局への登録申出）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遺産分割協議書（文案）の作成</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相続人で協議</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⑥　遺産分割協議書の完成（署名、押印）</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⇒必要に応じて公正証書作成検討</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6C3DFEF4-B48D-4E7F-8AAA-46EFBEB57101}"/>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7893E55A-59BF-415D-BE4F-809439C312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4790" y="636634"/>
            <a:ext cx="487363" cy="487363"/>
          </a:xfrm>
          <a:prstGeom prst="rect">
            <a:avLst/>
          </a:prstGeom>
        </p:spPr>
      </p:pic>
    </p:spTree>
    <p:extLst>
      <p:ext uri="{BB962C8B-B14F-4D97-AF65-F5344CB8AC3E}">
        <p14:creationId xmlns:p14="http://schemas.microsoft.com/office/powerpoint/2010/main" val="376683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AC31F84F-82CB-4819-B2FE-D7639819871E}"/>
              </a:ext>
            </a:extLst>
          </p:cNvPr>
          <p:cNvSpPr/>
          <p:nvPr/>
        </p:nvSpPr>
        <p:spPr>
          <a:xfrm>
            <a:off x="319224" y="257335"/>
            <a:ext cx="7956399" cy="3477875"/>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３．分割協議書完成後の主な手続きとは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金融機関への相続届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法務局への不動産登記</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税務署への相続税申告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年金、保険、有価証券等に関する手続き等</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E6283095-3D6E-4671-A850-2A77856DFB07}"/>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F13E3B74-4E7D-4A34-A071-FD695B40A6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72331" y="286187"/>
            <a:ext cx="487363" cy="487363"/>
          </a:xfrm>
          <a:prstGeom prst="rect">
            <a:avLst/>
          </a:prstGeom>
        </p:spPr>
      </p:pic>
    </p:spTree>
    <p:extLst>
      <p:ext uri="{BB962C8B-B14F-4D97-AF65-F5344CB8AC3E}">
        <p14:creationId xmlns:p14="http://schemas.microsoft.com/office/powerpoint/2010/main" val="15204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456E586-0586-47DB-A65A-A0BB084D8877}"/>
              </a:ext>
            </a:extLst>
          </p:cNvPr>
          <p:cNvSpPr/>
          <p:nvPr/>
        </p:nvSpPr>
        <p:spPr>
          <a:xfrm>
            <a:off x="133169" y="35512"/>
            <a:ext cx="9676646" cy="2739211"/>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４．遺産分割協議書の作成事例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）相続関係説明図（相続人調査により相続関係説明図を作成）</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甲野太郎が死亡し、相続人である妻花子、長男一郎（太郎より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以前に死亡）、次男二郎、長女和子が相続人となる。長男一郎は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既に死亡しているので孫の太一郎が代襲相続人より相続人となる。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lang="ja-JP" altLang="en-US" sz="2400" b="1" dirty="0"/>
          </a:p>
        </p:txBody>
      </p:sp>
      <p:sp>
        <p:nvSpPr>
          <p:cNvPr id="4" name="テキスト ボックス 3">
            <a:extLst>
              <a:ext uri="{FF2B5EF4-FFF2-40B4-BE49-F238E27FC236}">
                <a16:creationId xmlns:a16="http://schemas.microsoft.com/office/drawing/2014/main" id="{81D1C527-97AF-45E0-91F2-223E2D6FFC77}"/>
              </a:ext>
            </a:extLst>
          </p:cNvPr>
          <p:cNvSpPr txBox="1"/>
          <p:nvPr/>
        </p:nvSpPr>
        <p:spPr>
          <a:xfrm>
            <a:off x="749681" y="3147015"/>
            <a:ext cx="2994660" cy="707886"/>
          </a:xfrm>
          <a:prstGeom prst="rect">
            <a:avLst/>
          </a:prstGeom>
          <a:noFill/>
        </p:spPr>
        <p:txBody>
          <a:bodyPr wrap="square" rtlCol="0">
            <a:spAutoFit/>
          </a:bodyPr>
          <a:lstStyle/>
          <a:p>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死亡　令和元年</a:t>
            </a:r>
            <a:r>
              <a:rPr kumimoji="1" lang="en-US" altLang="ja-JP" sz="2000" b="1" dirty="0">
                <a:solidFill>
                  <a:srgbClr val="FF0000"/>
                </a:solidFill>
                <a:latin typeface="UD デジタル 教科書体 N-R" panose="02020400000000000000" pitchFamily="17" charset="-128"/>
                <a:ea typeface="UD デジタル 教科書体 N-R" panose="02020400000000000000" pitchFamily="17" charset="-128"/>
              </a:rPr>
              <a:t>5</a:t>
            </a:r>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2000" b="1" dirty="0">
                <a:solidFill>
                  <a:srgbClr val="FF0000"/>
                </a:solidFill>
                <a:latin typeface="UD デジタル 教科書体 N-R" panose="02020400000000000000" pitchFamily="17" charset="-128"/>
                <a:ea typeface="UD デジタル 教科書体 N-R" panose="02020400000000000000" pitchFamily="17" charset="-128"/>
              </a:rPr>
              <a:t>2</a:t>
            </a:r>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日</a:t>
            </a:r>
            <a:endParaRPr kumimoji="1" lang="en-US" altLang="ja-JP" sz="20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甲野　太郎</a:t>
            </a:r>
          </a:p>
        </p:txBody>
      </p:sp>
      <p:sp>
        <p:nvSpPr>
          <p:cNvPr id="9" name="テキスト ボックス 8">
            <a:extLst>
              <a:ext uri="{FF2B5EF4-FFF2-40B4-BE49-F238E27FC236}">
                <a16:creationId xmlns:a16="http://schemas.microsoft.com/office/drawing/2014/main" id="{6012F2FB-B2AE-4329-907D-AA8CB229DEA7}"/>
              </a:ext>
            </a:extLst>
          </p:cNvPr>
          <p:cNvSpPr txBox="1"/>
          <p:nvPr/>
        </p:nvSpPr>
        <p:spPr>
          <a:xfrm>
            <a:off x="576962" y="2802022"/>
            <a:ext cx="2610120" cy="400110"/>
          </a:xfrm>
          <a:prstGeom prst="rect">
            <a:avLst/>
          </a:prstGeom>
          <a:noFill/>
        </p:spPr>
        <p:txBody>
          <a:bodyPr wrap="square"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（被相続人）</a:t>
            </a:r>
          </a:p>
        </p:txBody>
      </p:sp>
      <p:sp>
        <p:nvSpPr>
          <p:cNvPr id="10" name="テキスト ボックス 9">
            <a:extLst>
              <a:ext uri="{FF2B5EF4-FFF2-40B4-BE49-F238E27FC236}">
                <a16:creationId xmlns:a16="http://schemas.microsoft.com/office/drawing/2014/main" id="{F18ED45C-4194-4D08-8721-F5EEF4B75FB8}"/>
              </a:ext>
            </a:extLst>
          </p:cNvPr>
          <p:cNvSpPr txBox="1"/>
          <p:nvPr/>
        </p:nvSpPr>
        <p:spPr>
          <a:xfrm>
            <a:off x="4303885" y="3145200"/>
            <a:ext cx="4534322" cy="3170099"/>
          </a:xfrm>
          <a:prstGeom prst="rect">
            <a:avLst/>
          </a:prstGeom>
          <a:noFill/>
        </p:spPr>
        <p:txBody>
          <a:bodyPr wrap="square" rtlCol="0">
            <a:spAutoFit/>
          </a:bodyPr>
          <a:lstStyle/>
          <a:p>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死亡　平成</a:t>
            </a:r>
            <a:r>
              <a:rPr kumimoji="1" lang="en-US" altLang="ja-JP" sz="2000" b="1" dirty="0">
                <a:solidFill>
                  <a:srgbClr val="FF0000"/>
                </a:solidFill>
                <a:latin typeface="UD デジタル 教科書体 N-R" panose="02020400000000000000" pitchFamily="17" charset="-128"/>
                <a:ea typeface="UD デジタル 教科書体 N-R" panose="02020400000000000000" pitchFamily="17" charset="-128"/>
              </a:rPr>
              <a:t>3</a:t>
            </a:r>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１年</a:t>
            </a:r>
            <a:r>
              <a:rPr kumimoji="1" lang="en-US" altLang="ja-JP" sz="2000" b="1" dirty="0">
                <a:solidFill>
                  <a:srgbClr val="FF0000"/>
                </a:solidFill>
                <a:latin typeface="UD デジタル 教科書体 N-R" panose="02020400000000000000" pitchFamily="17" charset="-128"/>
                <a:ea typeface="UD デジタル 教科書体 N-R" panose="02020400000000000000" pitchFamily="17" charset="-128"/>
              </a:rPr>
              <a:t>2</a:t>
            </a:r>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月</a:t>
            </a:r>
            <a:r>
              <a:rPr kumimoji="1" lang="en-US" altLang="ja-JP" sz="2000" b="1" dirty="0">
                <a:solidFill>
                  <a:srgbClr val="FF0000"/>
                </a:solidFill>
                <a:latin typeface="UD デジタル 教科書体 N-R" panose="02020400000000000000" pitchFamily="17" charset="-128"/>
                <a:ea typeface="UD デジタル 教科書体 N-R" panose="02020400000000000000" pitchFamily="17" charset="-128"/>
              </a:rPr>
              <a:t>25</a:t>
            </a:r>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日　　　</a:t>
            </a:r>
            <a:endParaRPr kumimoji="1" lang="en-US" altLang="ja-JP" sz="20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長男　甲野一郎</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　　　甲野良子</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dirty="0">
                <a:latin typeface="UD デジタル 教科書体 N-R" panose="02020400000000000000" pitchFamily="17" charset="-128"/>
                <a:ea typeface="UD デジタル 教科書体 N-R" panose="02020400000000000000" pitchFamily="17" charset="-128"/>
              </a:rPr>
              <a:t>次男　甲野次郎</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dirty="0">
                <a:latin typeface="UD デジタル 教科書体 N-R" panose="02020400000000000000" pitchFamily="17" charset="-128"/>
                <a:ea typeface="UD デジタル 教科書体 N-R" panose="02020400000000000000" pitchFamily="17" charset="-128"/>
              </a:rPr>
              <a:t>長女　乙原和子</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250B582E-3256-40FF-8DFA-DB000D9EA826}"/>
              </a:ext>
            </a:extLst>
          </p:cNvPr>
          <p:cNvSpPr txBox="1"/>
          <p:nvPr/>
        </p:nvSpPr>
        <p:spPr>
          <a:xfrm>
            <a:off x="4490067" y="2823274"/>
            <a:ext cx="1992699" cy="400110"/>
          </a:xfrm>
          <a:prstGeom prst="rect">
            <a:avLst/>
          </a:prstGeom>
          <a:noFill/>
        </p:spPr>
        <p:txBody>
          <a:bodyPr wrap="square" rtlCol="0">
            <a:spAutoFit/>
          </a:bodyPr>
          <a:lstStyle/>
          <a:p>
            <a:r>
              <a:rPr kumimoji="1" lang="en-US" altLang="ja-JP" sz="2000" b="1" dirty="0">
                <a:latin typeface="UD デジタル 教科書体 N-R" panose="02020400000000000000" pitchFamily="17" charset="-128"/>
                <a:ea typeface="UD デジタル 教科書体 N-R" panose="02020400000000000000" pitchFamily="17" charset="-128"/>
              </a:rPr>
              <a:t>【</a:t>
            </a:r>
            <a:r>
              <a:rPr kumimoji="1" lang="ja-JP" altLang="en-US" sz="2000" b="1" dirty="0">
                <a:latin typeface="UD デジタル 教科書体 N-R" panose="02020400000000000000" pitchFamily="17" charset="-128"/>
                <a:ea typeface="UD デジタル 教科書体 N-R" panose="02020400000000000000" pitchFamily="17" charset="-128"/>
              </a:rPr>
              <a:t>相続人</a:t>
            </a:r>
            <a:r>
              <a:rPr kumimoji="1" lang="en-US" altLang="ja-JP" sz="2000" b="1" dirty="0">
                <a:latin typeface="UD デジタル 教科書体 N-R" panose="02020400000000000000" pitchFamily="17" charset="-128"/>
                <a:ea typeface="UD デジタル 教科書体 N-R" panose="02020400000000000000" pitchFamily="17" charset="-128"/>
              </a:rPr>
              <a:t>】</a:t>
            </a:r>
            <a:endParaRPr kumimoji="1" lang="ja-JP" altLang="en-US" sz="2000" b="1" dirty="0">
              <a:latin typeface="UD デジタル 教科書体 N-R" panose="02020400000000000000" pitchFamily="17" charset="-128"/>
              <a:ea typeface="UD デジタル 教科書体 N-R" panose="02020400000000000000" pitchFamily="17" charset="-128"/>
            </a:endParaRPr>
          </a:p>
        </p:txBody>
      </p:sp>
      <p:sp>
        <p:nvSpPr>
          <p:cNvPr id="14" name="テキスト ボックス 13">
            <a:extLst>
              <a:ext uri="{FF2B5EF4-FFF2-40B4-BE49-F238E27FC236}">
                <a16:creationId xmlns:a16="http://schemas.microsoft.com/office/drawing/2014/main" id="{039BE974-AF46-455C-9E99-7480668CFAC9}"/>
              </a:ext>
            </a:extLst>
          </p:cNvPr>
          <p:cNvSpPr txBox="1"/>
          <p:nvPr/>
        </p:nvSpPr>
        <p:spPr>
          <a:xfrm>
            <a:off x="749681" y="4484619"/>
            <a:ext cx="1513827" cy="707886"/>
          </a:xfrm>
          <a:prstGeom prst="rect">
            <a:avLst/>
          </a:prstGeom>
          <a:noFill/>
        </p:spPr>
        <p:txBody>
          <a:bodyPr wrap="square" rtlCol="0">
            <a:spAutoFit/>
          </a:bodyPr>
          <a:lstStyle/>
          <a:p>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dirty="0">
                <a:latin typeface="UD デジタル 教科書体 N-R" panose="02020400000000000000" pitchFamily="17" charset="-128"/>
                <a:ea typeface="UD デジタル 教科書体 N-R" panose="02020400000000000000" pitchFamily="17" charset="-128"/>
              </a:rPr>
              <a:t>妻　</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000" b="1" dirty="0">
                <a:latin typeface="UD デジタル 教科書体 N-R" panose="02020400000000000000" pitchFamily="17" charset="-128"/>
                <a:ea typeface="UD デジタル 教科書体 N-R" panose="02020400000000000000" pitchFamily="17" charset="-128"/>
              </a:rPr>
              <a:t>甲野花子</a:t>
            </a:r>
          </a:p>
        </p:txBody>
      </p:sp>
      <p:sp>
        <p:nvSpPr>
          <p:cNvPr id="18" name="テキスト ボックス 17">
            <a:extLst>
              <a:ext uri="{FF2B5EF4-FFF2-40B4-BE49-F238E27FC236}">
                <a16:creationId xmlns:a16="http://schemas.microsoft.com/office/drawing/2014/main" id="{03A929C7-77EA-46E3-A0AB-4E70F422620E}"/>
              </a:ext>
            </a:extLst>
          </p:cNvPr>
          <p:cNvSpPr txBox="1"/>
          <p:nvPr/>
        </p:nvSpPr>
        <p:spPr>
          <a:xfrm>
            <a:off x="7411648" y="3862568"/>
            <a:ext cx="2584608" cy="400110"/>
          </a:xfrm>
          <a:prstGeom prst="rect">
            <a:avLst/>
          </a:prstGeom>
          <a:noFill/>
        </p:spPr>
        <p:txBody>
          <a:bodyPr wrap="square" rtlCol="0">
            <a:spAutoFit/>
          </a:bodyPr>
          <a:lstStyle/>
          <a:p>
            <a:r>
              <a:rPr kumimoji="1" lang="ja-JP" altLang="en-US" sz="2000" b="1" dirty="0">
                <a:solidFill>
                  <a:srgbClr val="FF0000"/>
                </a:solidFill>
                <a:latin typeface="UD デジタル 教科書体 N-R" panose="02020400000000000000" pitchFamily="17" charset="-128"/>
                <a:ea typeface="UD デジタル 教科書体 N-R" panose="02020400000000000000" pitchFamily="17" charset="-128"/>
              </a:rPr>
              <a:t>★</a:t>
            </a:r>
            <a:r>
              <a:rPr kumimoji="1" lang="ja-JP" altLang="en-US" sz="2000" b="1" dirty="0">
                <a:latin typeface="UD デジタル 教科書体 N-R" panose="02020400000000000000" pitchFamily="17" charset="-128"/>
                <a:ea typeface="UD デジタル 教科書体 N-R" panose="02020400000000000000" pitchFamily="17" charset="-128"/>
              </a:rPr>
              <a:t>孫　甲野太一郎</a:t>
            </a:r>
          </a:p>
        </p:txBody>
      </p:sp>
      <p:cxnSp>
        <p:nvCxnSpPr>
          <p:cNvPr id="23" name="直線コネクタ 22">
            <a:extLst>
              <a:ext uri="{FF2B5EF4-FFF2-40B4-BE49-F238E27FC236}">
                <a16:creationId xmlns:a16="http://schemas.microsoft.com/office/drawing/2014/main" id="{77DAB285-02F8-4BB0-9092-06881D8FC361}"/>
              </a:ext>
            </a:extLst>
          </p:cNvPr>
          <p:cNvCxnSpPr/>
          <p:nvPr/>
        </p:nvCxnSpPr>
        <p:spPr>
          <a:xfrm>
            <a:off x="1207363" y="3801868"/>
            <a:ext cx="0" cy="6827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71293F7-1E5A-45E2-9162-3AC5A663AB18}"/>
              </a:ext>
            </a:extLst>
          </p:cNvPr>
          <p:cNvCxnSpPr/>
          <p:nvPr/>
        </p:nvCxnSpPr>
        <p:spPr>
          <a:xfrm>
            <a:off x="1253230" y="3812225"/>
            <a:ext cx="0" cy="6827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916F219-9BC0-43DE-884D-56156E3399E9}"/>
              </a:ext>
            </a:extLst>
          </p:cNvPr>
          <p:cNvCxnSpPr/>
          <p:nvPr/>
        </p:nvCxnSpPr>
        <p:spPr>
          <a:xfrm>
            <a:off x="1207363" y="4143243"/>
            <a:ext cx="2618913"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23B2928C-C4BA-4BB5-9579-7B09752EBF75}"/>
              </a:ext>
            </a:extLst>
          </p:cNvPr>
          <p:cNvCxnSpPr/>
          <p:nvPr/>
        </p:nvCxnSpPr>
        <p:spPr>
          <a:xfrm>
            <a:off x="3826276" y="3409031"/>
            <a:ext cx="0" cy="26189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88E6BD22-26E2-4A5E-8E76-26965C528479}"/>
              </a:ext>
            </a:extLst>
          </p:cNvPr>
          <p:cNvCxnSpPr/>
          <p:nvPr/>
        </p:nvCxnSpPr>
        <p:spPr>
          <a:xfrm>
            <a:off x="3826276" y="3409031"/>
            <a:ext cx="5504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57262287-2F36-49B2-A1E2-3057FD22F9EC}"/>
              </a:ext>
            </a:extLst>
          </p:cNvPr>
          <p:cNvCxnSpPr/>
          <p:nvPr/>
        </p:nvCxnSpPr>
        <p:spPr>
          <a:xfrm>
            <a:off x="3818874" y="5452377"/>
            <a:ext cx="5504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04864C03-19A3-4BD2-9346-25C4A5BFA673}"/>
              </a:ext>
            </a:extLst>
          </p:cNvPr>
          <p:cNvCxnSpPr/>
          <p:nvPr/>
        </p:nvCxnSpPr>
        <p:spPr>
          <a:xfrm>
            <a:off x="3838110" y="6013148"/>
            <a:ext cx="5504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32239DA-FA60-4E86-A6C7-9FCA5A5F5B19}"/>
              </a:ext>
            </a:extLst>
          </p:cNvPr>
          <p:cNvCxnSpPr/>
          <p:nvPr/>
        </p:nvCxnSpPr>
        <p:spPr>
          <a:xfrm>
            <a:off x="5529311" y="3801868"/>
            <a:ext cx="0" cy="5837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842612C-1667-4939-AB56-10C51C6A48B0}"/>
              </a:ext>
            </a:extLst>
          </p:cNvPr>
          <p:cNvCxnSpPr/>
          <p:nvPr/>
        </p:nvCxnSpPr>
        <p:spPr>
          <a:xfrm>
            <a:off x="5566301" y="3803346"/>
            <a:ext cx="0" cy="58370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D0D29460-01A6-4667-86EC-7921D90026BA}"/>
              </a:ext>
            </a:extLst>
          </p:cNvPr>
          <p:cNvCxnSpPr/>
          <p:nvPr/>
        </p:nvCxnSpPr>
        <p:spPr>
          <a:xfrm>
            <a:off x="5565088" y="4054463"/>
            <a:ext cx="1847764" cy="103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A4CFAF8-ED89-4737-9A6A-8367103D96F8}"/>
              </a:ext>
            </a:extLst>
          </p:cNvPr>
          <p:cNvCxnSpPr>
            <a:cxnSpLocks/>
          </p:cNvCxnSpPr>
          <p:nvPr/>
        </p:nvCxnSpPr>
        <p:spPr>
          <a:xfrm flipH="1">
            <a:off x="4376692" y="3528070"/>
            <a:ext cx="1757778" cy="1650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6E88373-1088-4075-8CCA-9238B99F6CCE}"/>
              </a:ext>
            </a:extLst>
          </p:cNvPr>
          <p:cNvCxnSpPr/>
          <p:nvPr/>
        </p:nvCxnSpPr>
        <p:spPr>
          <a:xfrm flipV="1">
            <a:off x="665825" y="3545348"/>
            <a:ext cx="1581186" cy="1921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7D42C232-C954-40CF-9CF9-EF98003A77B3}"/>
              </a:ext>
            </a:extLst>
          </p:cNvPr>
          <p:cNvSpPr txBox="1"/>
          <p:nvPr/>
        </p:nvSpPr>
        <p:spPr>
          <a:xfrm>
            <a:off x="837643" y="5697088"/>
            <a:ext cx="2308193" cy="369332"/>
          </a:xfrm>
          <a:prstGeom prst="rect">
            <a:avLst/>
          </a:prstGeom>
          <a:noFill/>
        </p:spPr>
        <p:txBody>
          <a:bodyPr wrap="square" rtlCol="0">
            <a:spAutoFit/>
          </a:bodyPr>
          <a:lstStyle/>
          <a:p>
            <a:r>
              <a:rPr kumimoji="1" lang="ja-JP" altLang="en-US" b="1" dirty="0">
                <a:solidFill>
                  <a:srgbClr val="FF0000"/>
                </a:solidFill>
              </a:rPr>
              <a:t>★</a:t>
            </a:r>
            <a:r>
              <a:rPr kumimoji="1" lang="ja-JP" altLang="en-US" b="1" dirty="0"/>
              <a:t>　相続人</a:t>
            </a:r>
          </a:p>
        </p:txBody>
      </p:sp>
      <p:sp>
        <p:nvSpPr>
          <p:cNvPr id="5" name="正方形/長方形 4">
            <a:extLst>
              <a:ext uri="{FF2B5EF4-FFF2-40B4-BE49-F238E27FC236}">
                <a16:creationId xmlns:a16="http://schemas.microsoft.com/office/drawing/2014/main" id="{D700B134-8C44-4F5A-BB7E-24AAE7144082}"/>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EB6132F5-1FB7-474F-ABEF-400A8D196C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21406" y="72110"/>
            <a:ext cx="487363" cy="487363"/>
          </a:xfrm>
          <a:prstGeom prst="rect">
            <a:avLst/>
          </a:prstGeom>
        </p:spPr>
      </p:pic>
    </p:spTree>
    <p:extLst>
      <p:ext uri="{BB962C8B-B14F-4D97-AF65-F5344CB8AC3E}">
        <p14:creationId xmlns:p14="http://schemas.microsoft.com/office/powerpoint/2010/main" val="224309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49DA795E-0261-426E-8484-7ACA3D61A7DB}"/>
              </a:ext>
            </a:extLst>
          </p:cNvPr>
          <p:cNvSpPr txBox="1"/>
          <p:nvPr/>
        </p:nvSpPr>
        <p:spPr>
          <a:xfrm>
            <a:off x="444636" y="273335"/>
            <a:ext cx="9081104" cy="1938992"/>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（２）財産目録</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相続人間で、遺産分割に関する合意により財産目録作成</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不動産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14">
            <a:extLst>
              <a:ext uri="{FF2B5EF4-FFF2-40B4-BE49-F238E27FC236}">
                <a16:creationId xmlns:a16="http://schemas.microsoft.com/office/drawing/2014/main" id="{B3D418FE-7A2E-4B93-AACB-82ED04C7B43C}"/>
              </a:ext>
            </a:extLst>
          </p:cNvPr>
          <p:cNvGraphicFramePr>
            <a:graphicFrameLocks noGrp="1"/>
          </p:cNvGraphicFramePr>
          <p:nvPr>
            <p:extLst>
              <p:ext uri="{D42A27DB-BD31-4B8C-83A1-F6EECF244321}">
                <p14:modId xmlns:p14="http://schemas.microsoft.com/office/powerpoint/2010/main" val="977398810"/>
              </p:ext>
            </p:extLst>
          </p:nvPr>
        </p:nvGraphicFramePr>
        <p:xfrm>
          <a:off x="1012054" y="1830006"/>
          <a:ext cx="8691241" cy="1477522"/>
        </p:xfrm>
        <a:graphic>
          <a:graphicData uri="http://schemas.openxmlformats.org/drawingml/2006/table">
            <a:tbl>
              <a:tblPr firstRow="1" bandRow="1">
                <a:tableStyleId>{5940675A-B579-460E-94D1-54222C63F5DA}</a:tableStyleId>
              </a:tblPr>
              <a:tblGrid>
                <a:gridCol w="3684428">
                  <a:extLst>
                    <a:ext uri="{9D8B030D-6E8A-4147-A177-3AD203B41FA5}">
                      <a16:colId xmlns:a16="http://schemas.microsoft.com/office/drawing/2014/main" val="368416253"/>
                    </a:ext>
                  </a:extLst>
                </a:gridCol>
                <a:gridCol w="1112625">
                  <a:extLst>
                    <a:ext uri="{9D8B030D-6E8A-4147-A177-3AD203B41FA5}">
                      <a16:colId xmlns:a16="http://schemas.microsoft.com/office/drawing/2014/main" val="240914705"/>
                    </a:ext>
                  </a:extLst>
                </a:gridCol>
                <a:gridCol w="1459180">
                  <a:extLst>
                    <a:ext uri="{9D8B030D-6E8A-4147-A177-3AD203B41FA5}">
                      <a16:colId xmlns:a16="http://schemas.microsoft.com/office/drawing/2014/main" val="3797840224"/>
                    </a:ext>
                  </a:extLst>
                </a:gridCol>
                <a:gridCol w="1650698">
                  <a:extLst>
                    <a:ext uri="{9D8B030D-6E8A-4147-A177-3AD203B41FA5}">
                      <a16:colId xmlns:a16="http://schemas.microsoft.com/office/drawing/2014/main" val="2411973332"/>
                    </a:ext>
                  </a:extLst>
                </a:gridCol>
                <a:gridCol w="784310">
                  <a:extLst>
                    <a:ext uri="{9D8B030D-6E8A-4147-A177-3AD203B41FA5}">
                      <a16:colId xmlns:a16="http://schemas.microsoft.com/office/drawing/2014/main" val="3735917711"/>
                    </a:ext>
                  </a:extLst>
                </a:gridCol>
              </a:tblGrid>
              <a:tr h="394237">
                <a:tc>
                  <a:txBody>
                    <a:bodyPr/>
                    <a:lstStyle/>
                    <a:p>
                      <a:pPr algn="ctr"/>
                      <a:r>
                        <a:rPr kumimoji="1" lang="ja-JP" altLang="en-US" sz="1600" b="1" dirty="0"/>
                        <a:t>　所　在　・　地　番</a:t>
                      </a:r>
                    </a:p>
                  </a:txBody>
                  <a:tcPr marL="36000" marR="36000" marT="36000" marB="36000" anchor="ctr"/>
                </a:tc>
                <a:tc>
                  <a:txBody>
                    <a:bodyPr/>
                    <a:lstStyle/>
                    <a:p>
                      <a:pPr algn="ctr"/>
                      <a:r>
                        <a:rPr kumimoji="1" lang="ja-JP" altLang="en-US" sz="1600" b="1" dirty="0"/>
                        <a:t>地目・種類</a:t>
                      </a:r>
                    </a:p>
                  </a:txBody>
                  <a:tcPr marL="36000" marR="36000" marT="36000" marB="36000" anchor="ctr"/>
                </a:tc>
                <a:tc>
                  <a:txBody>
                    <a:bodyPr/>
                    <a:lstStyle/>
                    <a:p>
                      <a:pPr algn="ctr"/>
                      <a:r>
                        <a:rPr kumimoji="1" lang="ja-JP" altLang="en-US" sz="1600" b="1" dirty="0"/>
                        <a:t>地積・床面積</a:t>
                      </a:r>
                    </a:p>
                  </a:txBody>
                  <a:tcPr marL="36000" marR="36000" marT="36000" marB="36000" anchor="ctr"/>
                </a:tc>
                <a:tc>
                  <a:txBody>
                    <a:bodyPr/>
                    <a:lstStyle/>
                    <a:p>
                      <a:pPr algn="ctr"/>
                      <a:r>
                        <a:rPr kumimoji="1" lang="ja-JP" altLang="en-US" sz="1600" b="1" dirty="0"/>
                        <a:t>被相続人・相続分</a:t>
                      </a:r>
                    </a:p>
                  </a:txBody>
                  <a:tcPr marL="36000" marR="36000" marT="36000" marB="36000" anchor="ctr"/>
                </a:tc>
                <a:tc>
                  <a:txBody>
                    <a:bodyPr/>
                    <a:lstStyle/>
                    <a:p>
                      <a:pPr algn="ctr"/>
                      <a:r>
                        <a:rPr kumimoji="1" lang="ja-JP" altLang="en-US" sz="1600" b="1" dirty="0"/>
                        <a:t>備考</a:t>
                      </a:r>
                    </a:p>
                  </a:txBody>
                  <a:tcPr marL="36000" marR="36000" marT="36000" marB="36000" anchor="ctr"/>
                </a:tc>
                <a:extLst>
                  <a:ext uri="{0D108BD9-81ED-4DB2-BD59-A6C34878D82A}">
                    <a16:rowId xmlns:a16="http://schemas.microsoft.com/office/drawing/2014/main" val="2968667136"/>
                  </a:ext>
                </a:extLst>
              </a:tr>
              <a:tr h="39423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dirty="0">
                          <a:latin typeface="UD デジタル 教科書体 N-R" panose="02020400000000000000" pitchFamily="17" charset="-128"/>
                          <a:ea typeface="UD デジタル 教科書体 N-R" panose="02020400000000000000" pitchFamily="17" charset="-128"/>
                        </a:rPr>
                        <a:t>愛媛県今治市〇〇町１丁目二番地３</a:t>
                      </a:r>
                      <a:endParaRPr kumimoji="1" lang="ja-JP" altLang="en-US" sz="1600" b="1" dirty="0"/>
                    </a:p>
                  </a:txBody>
                  <a:tcPr marL="36000" marR="36000" marT="36000" marB="36000" anchor="ctr"/>
                </a:tc>
                <a:tc>
                  <a:txBody>
                    <a:bodyPr/>
                    <a:lstStyle/>
                    <a:p>
                      <a:r>
                        <a:rPr kumimoji="1" lang="ja-JP" altLang="en-US" sz="1600" b="1" dirty="0"/>
                        <a:t>宅地</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dirty="0">
                          <a:latin typeface="UD デジタル 教科書体 N-R" panose="02020400000000000000" pitchFamily="17" charset="-128"/>
                          <a:ea typeface="UD デジタル 教科書体 N-R" panose="02020400000000000000" pitchFamily="17" charset="-128"/>
                        </a:rPr>
                        <a:t>456.78</a:t>
                      </a:r>
                      <a:r>
                        <a:rPr kumimoji="1" lang="ja-JP" altLang="en-US" sz="1600" b="1" dirty="0">
                          <a:latin typeface="UD デジタル 教科書体 N-R" panose="02020400000000000000" pitchFamily="17" charset="-128"/>
                          <a:ea typeface="UD デジタル 教科書体 N-R" panose="02020400000000000000" pitchFamily="17" charset="-128"/>
                        </a:rPr>
                        <a:t>㎡</a:t>
                      </a:r>
                      <a:endParaRPr kumimoji="1" lang="ja-JP" altLang="en-US" sz="1600" b="1" dirty="0"/>
                    </a:p>
                  </a:txBody>
                  <a:tcPr marL="36000" marR="36000" marT="36000" marB="36000" anchor="ctr"/>
                </a:tc>
                <a:tc>
                  <a:txBody>
                    <a:bodyPr/>
                    <a:lstStyle/>
                    <a:p>
                      <a:r>
                        <a:rPr kumimoji="1" lang="ja-JP" altLang="en-US" sz="1600" b="1" dirty="0"/>
                        <a:t>妻　甲野花子</a:t>
                      </a:r>
                    </a:p>
                  </a:txBody>
                  <a:tcPr marL="36000" marR="36000" marT="36000" marB="36000" anchor="ctr"/>
                </a:tc>
                <a:tc>
                  <a:txBody>
                    <a:bodyPr/>
                    <a:lstStyle/>
                    <a:p>
                      <a:endParaRPr kumimoji="1" lang="ja-JP" altLang="en-US" sz="1600" b="1"/>
                    </a:p>
                  </a:txBody>
                  <a:tcPr marL="36000" marR="36000" marT="36000" marB="36000" anchor="ctr"/>
                </a:tc>
                <a:extLst>
                  <a:ext uri="{0D108BD9-81ED-4DB2-BD59-A6C34878D82A}">
                    <a16:rowId xmlns:a16="http://schemas.microsoft.com/office/drawing/2014/main" val="1954209892"/>
                  </a:ext>
                </a:extLst>
              </a:tr>
              <a:tr h="689048">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愛媛県今治市〇〇町１丁目２番地</a:t>
                      </a:r>
                      <a:r>
                        <a:rPr kumimoji="1" lang="en-US" altLang="ja-JP" sz="1600" b="1" dirty="0">
                          <a:latin typeface="UD デジタル 教科書体 N-R" panose="02020400000000000000" pitchFamily="17" charset="-128"/>
                          <a:ea typeface="UD デジタル 教科書体 N-R" panose="02020400000000000000" pitchFamily="17" charset="-128"/>
                        </a:rPr>
                        <a:t>12</a:t>
                      </a:r>
                      <a:r>
                        <a:rPr kumimoji="1" lang="ja-JP" altLang="en-US" sz="1600" b="1" dirty="0">
                          <a:latin typeface="UD デジタル 教科書体 N-R" panose="02020400000000000000" pitchFamily="17" charset="-128"/>
                          <a:ea typeface="UD デジタル 教科書体 N-R" panose="02020400000000000000" pitchFamily="17" charset="-128"/>
                        </a:rPr>
                        <a:t>番</a:t>
                      </a:r>
                      <a:r>
                        <a:rPr kumimoji="1" lang="en-US" altLang="ja-JP" sz="1600" b="1" dirty="0">
                          <a:latin typeface="UD デジタル 教科書体 N-R" panose="02020400000000000000" pitchFamily="17" charset="-128"/>
                          <a:ea typeface="UD デジタル 教科書体 N-R" panose="02020400000000000000" pitchFamily="17" charset="-128"/>
                        </a:rPr>
                        <a:t>3</a:t>
                      </a:r>
                      <a:endParaRPr kumimoji="1" lang="ja-JP" altLang="en-US" sz="1600" b="1" dirty="0"/>
                    </a:p>
                  </a:txBody>
                  <a:tcPr marL="36000" marR="36000" marT="36000" marB="36000" anchor="ctr"/>
                </a:tc>
                <a:tc>
                  <a:txBody>
                    <a:bodyPr/>
                    <a:lstStyle/>
                    <a:p>
                      <a:r>
                        <a:rPr kumimoji="1" lang="ja-JP" altLang="en-US" sz="1600" b="1" dirty="0"/>
                        <a:t>建物</a:t>
                      </a:r>
                    </a:p>
                  </a:txBody>
                  <a:tcPr marL="36000" marR="36000" marT="36000" marB="36000" anchor="ctr"/>
                </a:tc>
                <a:tc>
                  <a:txBody>
                    <a:bodyPr/>
                    <a:lstStyle/>
                    <a:p>
                      <a:r>
                        <a:rPr kumimoji="1" lang="en-US" altLang="ja-JP" sz="1600" b="1" dirty="0">
                          <a:latin typeface="UD デジタル 教科書体 N-R" panose="02020400000000000000" pitchFamily="17" charset="-128"/>
                          <a:ea typeface="UD デジタル 教科書体 N-R" panose="02020400000000000000" pitchFamily="17" charset="-128"/>
                        </a:rPr>
                        <a:t>1</a:t>
                      </a:r>
                      <a:r>
                        <a:rPr kumimoji="1" lang="ja-JP" altLang="en-US" sz="1600" b="1" dirty="0">
                          <a:latin typeface="UD デジタル 教科書体 N-R" panose="02020400000000000000" pitchFamily="17" charset="-128"/>
                          <a:ea typeface="UD デジタル 教科書体 N-R" panose="02020400000000000000" pitchFamily="17" charset="-128"/>
                        </a:rPr>
                        <a:t>階：</a:t>
                      </a:r>
                      <a:r>
                        <a:rPr kumimoji="1" lang="en-US" altLang="ja-JP" sz="1600" b="1" dirty="0">
                          <a:latin typeface="UD デジタル 教科書体 N-R" panose="02020400000000000000" pitchFamily="17" charset="-128"/>
                          <a:ea typeface="UD デジタル 教科書体 N-R" panose="02020400000000000000" pitchFamily="17" charset="-128"/>
                        </a:rPr>
                        <a:t>30.05</a:t>
                      </a:r>
                      <a:r>
                        <a:rPr kumimoji="1" lang="ja-JP" altLang="en-US" sz="1600" b="1" dirty="0">
                          <a:latin typeface="UD デジタル 教科書体 N-R" panose="02020400000000000000" pitchFamily="17" charset="-128"/>
                          <a:ea typeface="UD デジタル 教科書体 N-R" panose="02020400000000000000" pitchFamily="17" charset="-128"/>
                        </a:rPr>
                        <a:t>㎡　　</a:t>
                      </a:r>
                      <a:r>
                        <a:rPr kumimoji="1" lang="en-US" altLang="ja-JP" sz="1600" b="1" dirty="0">
                          <a:latin typeface="UD デジタル 教科書体 N-R" panose="02020400000000000000" pitchFamily="17" charset="-128"/>
                          <a:ea typeface="UD デジタル 教科書体 N-R" panose="02020400000000000000" pitchFamily="17" charset="-128"/>
                        </a:rPr>
                        <a:t>2</a:t>
                      </a:r>
                      <a:r>
                        <a:rPr kumimoji="1" lang="ja-JP" altLang="en-US" sz="1600" b="1" dirty="0">
                          <a:latin typeface="UD デジタル 教科書体 N-R" panose="02020400000000000000" pitchFamily="17" charset="-128"/>
                          <a:ea typeface="UD デジタル 教科書体 N-R" panose="02020400000000000000" pitchFamily="17" charset="-128"/>
                        </a:rPr>
                        <a:t>階：</a:t>
                      </a:r>
                      <a:r>
                        <a:rPr kumimoji="1" lang="en-US" altLang="ja-JP" sz="1600" b="1" dirty="0">
                          <a:latin typeface="UD デジタル 教科書体 N-R" panose="02020400000000000000" pitchFamily="17" charset="-128"/>
                          <a:ea typeface="UD デジタル 教科書体 N-R" panose="02020400000000000000" pitchFamily="17" charset="-128"/>
                        </a:rPr>
                        <a:t>75.26</a:t>
                      </a:r>
                      <a:r>
                        <a:rPr kumimoji="1" lang="ja-JP" altLang="en-US" sz="1600" b="1" dirty="0">
                          <a:latin typeface="UD デジタル 教科書体 N-R" panose="02020400000000000000" pitchFamily="17" charset="-128"/>
                          <a:ea typeface="UD デジタル 教科書体 N-R" panose="02020400000000000000" pitchFamily="17" charset="-128"/>
                        </a:rPr>
                        <a:t>㎡</a:t>
                      </a:r>
                      <a:endParaRPr kumimoji="1" lang="ja-JP" altLang="en-US" sz="1600" b="1" dirty="0"/>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dirty="0"/>
                        <a:t>妻　甲野花子</a:t>
                      </a:r>
                    </a:p>
                    <a:p>
                      <a:endParaRPr kumimoji="1" lang="ja-JP" altLang="en-US" sz="1600" b="1" dirty="0"/>
                    </a:p>
                  </a:txBody>
                  <a:tcPr marL="36000" marR="36000" marT="36000" marB="36000" anchor="ctr"/>
                </a:tc>
                <a:tc>
                  <a:txBody>
                    <a:bodyPr/>
                    <a:lstStyle/>
                    <a:p>
                      <a:endParaRPr kumimoji="1" lang="ja-JP" altLang="en-US" sz="1600" b="1" dirty="0"/>
                    </a:p>
                  </a:txBody>
                  <a:tcPr marL="36000" marR="36000" marT="36000" marB="36000" anchor="ctr"/>
                </a:tc>
                <a:extLst>
                  <a:ext uri="{0D108BD9-81ED-4DB2-BD59-A6C34878D82A}">
                    <a16:rowId xmlns:a16="http://schemas.microsoft.com/office/drawing/2014/main" val="4226359100"/>
                  </a:ext>
                </a:extLst>
              </a:tr>
            </a:tbl>
          </a:graphicData>
        </a:graphic>
      </p:graphicFrame>
      <p:sp>
        <p:nvSpPr>
          <p:cNvPr id="5" name="テキスト ボックス 4">
            <a:extLst>
              <a:ext uri="{FF2B5EF4-FFF2-40B4-BE49-F238E27FC236}">
                <a16:creationId xmlns:a16="http://schemas.microsoft.com/office/drawing/2014/main" id="{D5556EE5-C197-49FE-A807-DB4B2A791A89}"/>
              </a:ext>
            </a:extLst>
          </p:cNvPr>
          <p:cNvSpPr txBox="1"/>
          <p:nvPr/>
        </p:nvSpPr>
        <p:spPr>
          <a:xfrm>
            <a:off x="819238" y="3641880"/>
            <a:ext cx="6198991" cy="46166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②　預貯金（普通・定期・積み立て等）</a:t>
            </a:r>
          </a:p>
        </p:txBody>
      </p:sp>
      <p:graphicFrame>
        <p:nvGraphicFramePr>
          <p:cNvPr id="6" name="表 14">
            <a:extLst>
              <a:ext uri="{FF2B5EF4-FFF2-40B4-BE49-F238E27FC236}">
                <a16:creationId xmlns:a16="http://schemas.microsoft.com/office/drawing/2014/main" id="{3B70C738-25CC-4637-B033-8AB2C09087B5}"/>
              </a:ext>
            </a:extLst>
          </p:cNvPr>
          <p:cNvGraphicFramePr>
            <a:graphicFrameLocks noGrp="1"/>
          </p:cNvGraphicFramePr>
          <p:nvPr>
            <p:extLst>
              <p:ext uri="{D42A27DB-BD31-4B8C-83A1-F6EECF244321}">
                <p14:modId xmlns:p14="http://schemas.microsoft.com/office/powerpoint/2010/main" val="646990302"/>
              </p:ext>
            </p:extLst>
          </p:nvPr>
        </p:nvGraphicFramePr>
        <p:xfrm>
          <a:off x="1012054" y="4041990"/>
          <a:ext cx="8820837" cy="1980545"/>
        </p:xfrm>
        <a:graphic>
          <a:graphicData uri="http://schemas.openxmlformats.org/drawingml/2006/table">
            <a:tbl>
              <a:tblPr firstRow="1" bandRow="1">
                <a:tableStyleId>{5940675A-B579-460E-94D1-54222C63F5DA}</a:tableStyleId>
              </a:tblPr>
              <a:tblGrid>
                <a:gridCol w="1121989">
                  <a:extLst>
                    <a:ext uri="{9D8B030D-6E8A-4147-A177-3AD203B41FA5}">
                      <a16:colId xmlns:a16="http://schemas.microsoft.com/office/drawing/2014/main" val="368416253"/>
                    </a:ext>
                  </a:extLst>
                </a:gridCol>
                <a:gridCol w="1933834">
                  <a:extLst>
                    <a:ext uri="{9D8B030D-6E8A-4147-A177-3AD203B41FA5}">
                      <a16:colId xmlns:a16="http://schemas.microsoft.com/office/drawing/2014/main" val="240914705"/>
                    </a:ext>
                  </a:extLst>
                </a:gridCol>
                <a:gridCol w="1262112">
                  <a:extLst>
                    <a:ext uri="{9D8B030D-6E8A-4147-A177-3AD203B41FA5}">
                      <a16:colId xmlns:a16="http://schemas.microsoft.com/office/drawing/2014/main" val="3797840224"/>
                    </a:ext>
                  </a:extLst>
                </a:gridCol>
                <a:gridCol w="1167064">
                  <a:extLst>
                    <a:ext uri="{9D8B030D-6E8A-4147-A177-3AD203B41FA5}">
                      <a16:colId xmlns:a16="http://schemas.microsoft.com/office/drawing/2014/main" val="2411973332"/>
                    </a:ext>
                  </a:extLst>
                </a:gridCol>
                <a:gridCol w="1564105">
                  <a:extLst>
                    <a:ext uri="{9D8B030D-6E8A-4147-A177-3AD203B41FA5}">
                      <a16:colId xmlns:a16="http://schemas.microsoft.com/office/drawing/2014/main" val="3309893934"/>
                    </a:ext>
                  </a:extLst>
                </a:gridCol>
                <a:gridCol w="1771733">
                  <a:extLst>
                    <a:ext uri="{9D8B030D-6E8A-4147-A177-3AD203B41FA5}">
                      <a16:colId xmlns:a16="http://schemas.microsoft.com/office/drawing/2014/main" val="3735917711"/>
                    </a:ext>
                  </a:extLst>
                </a:gridCol>
              </a:tblGrid>
              <a:tr h="497501">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種別</a:t>
                      </a:r>
                    </a:p>
                  </a:txBody>
                  <a:tcPr marL="36000" marR="36000" marT="36000" marB="36000" anchor="ctr"/>
                </a:tc>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銀行・支店名</a:t>
                      </a:r>
                    </a:p>
                  </a:txBody>
                  <a:tcPr marL="36000" marR="36000" marT="36000" marB="36000" anchor="ctr"/>
                </a:tc>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口座番号</a:t>
                      </a:r>
                    </a:p>
                  </a:txBody>
                  <a:tcPr marL="36000" marR="36000" marT="36000" marB="36000" anchor="ctr"/>
                </a:tc>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金額・数量</a:t>
                      </a:r>
                    </a:p>
                  </a:txBody>
                  <a:tcPr marL="36000" marR="36000" marT="36000" marB="36000" anchor="ctr"/>
                </a:tc>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相続人相続分</a:t>
                      </a:r>
                    </a:p>
                  </a:txBody>
                  <a:tcPr marL="36000" marR="36000" marT="36000" marB="36000" anchor="ctr"/>
                </a:tc>
                <a:tc>
                  <a:txBody>
                    <a:bodyPr/>
                    <a:lstStyle/>
                    <a:p>
                      <a:pPr algn="ctr"/>
                      <a:r>
                        <a:rPr kumimoji="1" lang="ja-JP" altLang="en-US" sz="1600" b="1" dirty="0">
                          <a:latin typeface="UD デジタル 教科書体 N-R" panose="02020400000000000000" pitchFamily="17" charset="-128"/>
                          <a:ea typeface="UD デジタル 教科書体 N-R" panose="02020400000000000000" pitchFamily="17" charset="-128"/>
                        </a:rPr>
                        <a:t>備考（保管者等）</a:t>
                      </a:r>
                    </a:p>
                  </a:txBody>
                  <a:tcPr marL="36000" marR="36000" marT="36000" marB="36000" anchor="ctr"/>
                </a:tc>
                <a:extLst>
                  <a:ext uri="{0D108BD9-81ED-4DB2-BD59-A6C34878D82A}">
                    <a16:rowId xmlns:a16="http://schemas.microsoft.com/office/drawing/2014/main" val="2968667136"/>
                  </a:ext>
                </a:extLst>
              </a:tr>
              <a:tr h="49434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dirty="0">
                          <a:latin typeface="UD デジタル 教科書体 N-R" panose="02020400000000000000" pitchFamily="17" charset="-128"/>
                          <a:ea typeface="UD デジタル 教科書体 N-R" panose="02020400000000000000" pitchFamily="17" charset="-128"/>
                        </a:rPr>
                        <a:t>定期預金</a:t>
                      </a:r>
                    </a:p>
                  </a:txBody>
                  <a:tcPr marL="36000" marR="36000" marT="36000" marB="36000"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△△銀行△△支店</a:t>
                      </a:r>
                    </a:p>
                  </a:txBody>
                  <a:tcPr marL="36000" marR="36000" marT="36000" marB="360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b="1" dirty="0">
                          <a:latin typeface="UD デジタル 教科書体 N-R" panose="02020400000000000000" pitchFamily="17" charset="-128"/>
                          <a:ea typeface="UD デジタル 教科書体 N-R" panose="02020400000000000000" pitchFamily="17" charset="-128"/>
                        </a:rPr>
                        <a:t>5686325</a:t>
                      </a:r>
                      <a:r>
                        <a:rPr kumimoji="1" lang="ja-JP" altLang="en-US" sz="1600" b="1" dirty="0">
                          <a:latin typeface="UD デジタル 教科書体 N-R" panose="02020400000000000000" pitchFamily="17" charset="-128"/>
                          <a:ea typeface="UD デジタル 教科書体 N-R" panose="02020400000000000000" pitchFamily="17" charset="-128"/>
                        </a:rPr>
                        <a:t>号</a:t>
                      </a:r>
                    </a:p>
                  </a:txBody>
                  <a:tcPr marL="36000" marR="36000" marT="36000" marB="36000" anchor="ctr"/>
                </a:tc>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500</a:t>
                      </a:r>
                      <a:r>
                        <a:rPr kumimoji="1" lang="ja-JP" altLang="en-US" sz="1600" b="1" dirty="0">
                          <a:latin typeface="UD デジタル 教科書体 N-R" panose="02020400000000000000" pitchFamily="17" charset="-128"/>
                          <a:ea typeface="UD デジタル 教科書体 N-R" panose="02020400000000000000" pitchFamily="17" charset="-128"/>
                        </a:rPr>
                        <a:t>万円</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dirty="0">
                          <a:latin typeface="UD デジタル 教科書体 N-R" panose="02020400000000000000" pitchFamily="17" charset="-128"/>
                          <a:ea typeface="UD デジタル 教科書体 N-R" panose="02020400000000000000" pitchFamily="17" charset="-128"/>
                        </a:rPr>
                        <a:t>妻　甲野花子</a:t>
                      </a:r>
                    </a:p>
                  </a:txBody>
                  <a:tcPr marL="36000" marR="36000" marT="36000" marB="36000"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甲野花子</a:t>
                      </a:r>
                    </a:p>
                  </a:txBody>
                  <a:tcPr marL="36000" marR="36000" marT="36000" marB="36000" anchor="ctr"/>
                </a:tc>
                <a:extLst>
                  <a:ext uri="{0D108BD9-81ED-4DB2-BD59-A6C34878D82A}">
                    <a16:rowId xmlns:a16="http://schemas.microsoft.com/office/drawing/2014/main" val="1954209892"/>
                  </a:ext>
                </a:extLst>
              </a:tr>
              <a:tr h="494348">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定期預金</a:t>
                      </a:r>
                    </a:p>
                  </a:txBody>
                  <a:tcPr marL="36000" marR="36000" marT="36000" marB="36000"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〇〇銀行〇〇支店</a:t>
                      </a:r>
                    </a:p>
                  </a:txBody>
                  <a:tcPr marL="36000" marR="36000" marT="36000" marB="36000" anchor="ctr"/>
                </a:tc>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2456254</a:t>
                      </a:r>
                      <a:r>
                        <a:rPr kumimoji="1" lang="ja-JP" altLang="en-US" sz="1600" b="1" dirty="0">
                          <a:latin typeface="UD デジタル 教科書体 N-R" panose="02020400000000000000" pitchFamily="17" charset="-128"/>
                          <a:ea typeface="UD デジタル 教科書体 N-R" panose="02020400000000000000" pitchFamily="17" charset="-128"/>
                        </a:rPr>
                        <a:t>号</a:t>
                      </a:r>
                    </a:p>
                  </a:txBody>
                  <a:tcPr marL="36000" marR="36000" marT="36000" marB="36000" anchor="ctr"/>
                </a:tc>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500</a:t>
                      </a:r>
                      <a:r>
                        <a:rPr kumimoji="1" lang="ja-JP" altLang="en-US" sz="1600" b="1" dirty="0">
                          <a:latin typeface="UD デジタル 教科書体 N-R" panose="02020400000000000000" pitchFamily="17" charset="-128"/>
                          <a:ea typeface="UD デジタル 教科書体 N-R" panose="02020400000000000000" pitchFamily="17" charset="-128"/>
                        </a:rPr>
                        <a:t>万円</a:t>
                      </a:r>
                    </a:p>
                  </a:txBody>
                  <a:tcPr marL="36000" marR="36000" marT="36000" marB="36000"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次男　甲野次郎</a:t>
                      </a:r>
                    </a:p>
                  </a:txBody>
                  <a:tcPr marL="36000" marR="36000" marT="36000" marB="36000"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甲野花子</a:t>
                      </a:r>
                      <a:endParaRPr kumimoji="1" lang="en-US" altLang="ja-JP" sz="1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4226359100"/>
                  </a:ext>
                </a:extLst>
              </a:tr>
              <a:tr h="494348">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現　金</a:t>
                      </a:r>
                    </a:p>
                  </a:txBody>
                  <a:tcPr marL="36000" marR="36000" marT="36000" marB="36000" anchor="ctr"/>
                </a:tc>
                <a:tc>
                  <a:txBody>
                    <a:bodyPr/>
                    <a:lstStyle/>
                    <a:p>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endParaRPr kumimoji="1" lang="ja-JP" altLang="en-US" sz="16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tc>
                  <a:txBody>
                    <a:bodyPr/>
                    <a:lstStyle/>
                    <a:p>
                      <a:pPr algn="ctr"/>
                      <a:r>
                        <a:rPr kumimoji="1" lang="en-US" altLang="ja-JP" sz="1600" b="1" dirty="0">
                          <a:latin typeface="UD デジタル 教科書体 N-R" panose="02020400000000000000" pitchFamily="17" charset="-128"/>
                          <a:ea typeface="UD デジタル 教科書体 N-R" panose="02020400000000000000" pitchFamily="17" charset="-128"/>
                        </a:rPr>
                        <a:t>500</a:t>
                      </a:r>
                      <a:r>
                        <a:rPr kumimoji="1" lang="ja-JP" altLang="en-US" sz="1600" b="1" dirty="0">
                          <a:latin typeface="UD デジタル 教科書体 N-R" panose="02020400000000000000" pitchFamily="17" charset="-128"/>
                          <a:ea typeface="UD デジタル 教科書体 N-R" panose="02020400000000000000" pitchFamily="17" charset="-128"/>
                        </a:rPr>
                        <a:t>万円</a:t>
                      </a:r>
                    </a:p>
                  </a:txBody>
                  <a:tcPr marL="36000" marR="36000" marT="36000" marB="36000"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孫　甲野太一郎</a:t>
                      </a:r>
                    </a:p>
                  </a:txBody>
                  <a:tcPr marL="36000" marR="36000" marT="36000" marB="36000" anchor="ctr"/>
                </a:tc>
                <a:tc>
                  <a:txBody>
                    <a:bodyPr/>
                    <a:lstStyle/>
                    <a:p>
                      <a:r>
                        <a:rPr kumimoji="1" lang="ja-JP" altLang="en-US" sz="1600" b="1" dirty="0">
                          <a:latin typeface="UD デジタル 教科書体 N-R" panose="02020400000000000000" pitchFamily="17" charset="-128"/>
                          <a:ea typeface="UD デジタル 教科書体 N-R" panose="02020400000000000000" pitchFamily="17" charset="-128"/>
                        </a:rPr>
                        <a:t>甲野花子</a:t>
                      </a:r>
                    </a:p>
                  </a:txBody>
                  <a:tcPr marL="36000" marR="36000" marT="36000" marB="36000" anchor="ctr"/>
                </a:tc>
                <a:extLst>
                  <a:ext uri="{0D108BD9-81ED-4DB2-BD59-A6C34878D82A}">
                    <a16:rowId xmlns:a16="http://schemas.microsoft.com/office/drawing/2014/main" val="3195465354"/>
                  </a:ext>
                </a:extLst>
              </a:tr>
            </a:tbl>
          </a:graphicData>
        </a:graphic>
      </p:graphicFrame>
      <p:sp>
        <p:nvSpPr>
          <p:cNvPr id="8" name="正方形/長方形 7">
            <a:extLst>
              <a:ext uri="{FF2B5EF4-FFF2-40B4-BE49-F238E27FC236}">
                <a16:creationId xmlns:a16="http://schemas.microsoft.com/office/drawing/2014/main" id="{44B41565-23CA-483B-9645-171A19A73150}"/>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7" name="録音したサウンド">
            <a:hlinkClick r:id="" action="ppaction://media"/>
            <a:extLst>
              <a:ext uri="{FF2B5EF4-FFF2-40B4-BE49-F238E27FC236}">
                <a16:creationId xmlns:a16="http://schemas.microsoft.com/office/drawing/2014/main" id="{B7D11473-C7D2-45D7-9FE9-184134F5D6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77379" y="273335"/>
            <a:ext cx="487363" cy="487363"/>
          </a:xfrm>
          <a:prstGeom prst="rect">
            <a:avLst/>
          </a:prstGeom>
        </p:spPr>
      </p:pic>
    </p:spTree>
    <p:extLst>
      <p:ext uri="{BB962C8B-B14F-4D97-AF65-F5344CB8AC3E}">
        <p14:creationId xmlns:p14="http://schemas.microsoft.com/office/powerpoint/2010/main" val="291041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9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08345ACF-EE39-4312-BCAC-7C31731274FB}"/>
              </a:ext>
            </a:extLst>
          </p:cNvPr>
          <p:cNvSpPr txBox="1"/>
          <p:nvPr/>
        </p:nvSpPr>
        <p:spPr>
          <a:xfrm>
            <a:off x="223174" y="156826"/>
            <a:ext cx="6198991" cy="46166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③　株式・投資信託</a:t>
            </a:r>
          </a:p>
        </p:txBody>
      </p:sp>
      <p:graphicFrame>
        <p:nvGraphicFramePr>
          <p:cNvPr id="4" name="表 14">
            <a:extLst>
              <a:ext uri="{FF2B5EF4-FFF2-40B4-BE49-F238E27FC236}">
                <a16:creationId xmlns:a16="http://schemas.microsoft.com/office/drawing/2014/main" id="{179960A5-A715-4596-88E3-F573E79D3F8C}"/>
              </a:ext>
            </a:extLst>
          </p:cNvPr>
          <p:cNvGraphicFramePr>
            <a:graphicFrameLocks noGrp="1"/>
          </p:cNvGraphicFramePr>
          <p:nvPr>
            <p:extLst>
              <p:ext uri="{D42A27DB-BD31-4B8C-83A1-F6EECF244321}">
                <p14:modId xmlns:p14="http://schemas.microsoft.com/office/powerpoint/2010/main" val="1741581352"/>
              </p:ext>
            </p:extLst>
          </p:nvPr>
        </p:nvGraphicFramePr>
        <p:xfrm>
          <a:off x="809185" y="622622"/>
          <a:ext cx="9018396" cy="1860222"/>
        </p:xfrm>
        <a:graphic>
          <a:graphicData uri="http://schemas.openxmlformats.org/drawingml/2006/table">
            <a:tbl>
              <a:tblPr firstRow="1" bandRow="1">
                <a:tableStyleId>{5940675A-B579-460E-94D1-54222C63F5DA}</a:tableStyleId>
              </a:tblPr>
              <a:tblGrid>
                <a:gridCol w="992981">
                  <a:extLst>
                    <a:ext uri="{9D8B030D-6E8A-4147-A177-3AD203B41FA5}">
                      <a16:colId xmlns:a16="http://schemas.microsoft.com/office/drawing/2014/main" val="368416253"/>
                    </a:ext>
                  </a:extLst>
                </a:gridCol>
                <a:gridCol w="1988599">
                  <a:extLst>
                    <a:ext uri="{9D8B030D-6E8A-4147-A177-3AD203B41FA5}">
                      <a16:colId xmlns:a16="http://schemas.microsoft.com/office/drawing/2014/main" val="240914705"/>
                    </a:ext>
                  </a:extLst>
                </a:gridCol>
                <a:gridCol w="1926454">
                  <a:extLst>
                    <a:ext uri="{9D8B030D-6E8A-4147-A177-3AD203B41FA5}">
                      <a16:colId xmlns:a16="http://schemas.microsoft.com/office/drawing/2014/main" val="3797840224"/>
                    </a:ext>
                  </a:extLst>
                </a:gridCol>
                <a:gridCol w="887767">
                  <a:extLst>
                    <a:ext uri="{9D8B030D-6E8A-4147-A177-3AD203B41FA5}">
                      <a16:colId xmlns:a16="http://schemas.microsoft.com/office/drawing/2014/main" val="2411973332"/>
                    </a:ext>
                  </a:extLst>
                </a:gridCol>
                <a:gridCol w="1447061">
                  <a:extLst>
                    <a:ext uri="{9D8B030D-6E8A-4147-A177-3AD203B41FA5}">
                      <a16:colId xmlns:a16="http://schemas.microsoft.com/office/drawing/2014/main" val="3309893934"/>
                    </a:ext>
                  </a:extLst>
                </a:gridCol>
                <a:gridCol w="1775534">
                  <a:extLst>
                    <a:ext uri="{9D8B030D-6E8A-4147-A177-3AD203B41FA5}">
                      <a16:colId xmlns:a16="http://schemas.microsoft.com/office/drawing/2014/main" val="3735917711"/>
                    </a:ext>
                  </a:extLst>
                </a:gridCol>
              </a:tblGrid>
              <a:tr h="445990">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種別</a:t>
                      </a:r>
                    </a:p>
                  </a:txBody>
                  <a:tcPr marL="36000" marR="36000" marT="36000" marB="36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証券会社</a:t>
                      </a:r>
                    </a:p>
                  </a:txBody>
                  <a:tcPr marL="36000" marR="36000" marT="36000" marB="36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株式番号等</a:t>
                      </a:r>
                    </a:p>
                  </a:txBody>
                  <a:tcPr marL="36000" marR="36000" marT="36000" marB="36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数量</a:t>
                      </a:r>
                    </a:p>
                  </a:txBody>
                  <a:tcPr marL="36000" marR="36000" marT="36000" marB="36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相続人相続分</a:t>
                      </a:r>
                    </a:p>
                  </a:txBody>
                  <a:tcPr marL="36000" marR="36000" marT="36000" marB="36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備考（保管者等）</a:t>
                      </a:r>
                    </a:p>
                  </a:txBody>
                  <a:tcPr marL="36000" marR="36000" marT="36000" marB="36000" anchor="ctr"/>
                </a:tc>
                <a:extLst>
                  <a:ext uri="{0D108BD9-81ED-4DB2-BD59-A6C34878D82A}">
                    <a16:rowId xmlns:a16="http://schemas.microsoft.com/office/drawing/2014/main" val="2968667136"/>
                  </a:ext>
                </a:extLst>
              </a:tr>
              <a:tr h="44599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latin typeface="UD デジタル 教科書体 N-R" panose="02020400000000000000" pitchFamily="17" charset="-128"/>
                          <a:ea typeface="UD デジタル 教科書体 N-R" panose="02020400000000000000" pitchFamily="17" charset="-128"/>
                        </a:rPr>
                        <a:t>普通株式</a:t>
                      </a:r>
                    </a:p>
                  </a:txBody>
                  <a:tcPr marL="36000" marR="36000" marT="36000" marB="36000" anchor="ctr"/>
                </a:tc>
                <a:tc>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〇〇証券株式会社</a:t>
                      </a:r>
                    </a:p>
                  </a:txBody>
                  <a:tcPr marL="36000" marR="36000" marT="36000" marB="3600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800" b="1" dirty="0">
                          <a:latin typeface="UD デジタル 教科書体 N-R" panose="02020400000000000000" pitchFamily="17" charset="-128"/>
                          <a:ea typeface="UD デジタル 教科書体 N-R" panose="02020400000000000000" pitchFamily="17" charset="-128"/>
                        </a:rPr>
                        <a:t>5686523</a:t>
                      </a:r>
                      <a:r>
                        <a:rPr kumimoji="1" lang="ja-JP" altLang="en-US" sz="1800" b="1" dirty="0">
                          <a:latin typeface="UD デジタル 教科書体 N-R" panose="02020400000000000000" pitchFamily="17" charset="-128"/>
                          <a:ea typeface="UD デジタル 教科書体 N-R" panose="02020400000000000000" pitchFamily="17" charset="-128"/>
                        </a:rPr>
                        <a:t>号</a:t>
                      </a:r>
                    </a:p>
                  </a:txBody>
                  <a:tcPr marL="36000" marR="36000" marT="36000" marB="36000" anchor="ctr"/>
                </a:tc>
                <a:tc>
                  <a:txBody>
                    <a:bodyPr/>
                    <a:lstStyle/>
                    <a:p>
                      <a:pPr algn="ctr"/>
                      <a:r>
                        <a:rPr kumimoji="1" lang="en-US" altLang="ja-JP" sz="1800" b="1" dirty="0">
                          <a:latin typeface="UD デジタル 教科書体 N-R" panose="02020400000000000000" pitchFamily="17" charset="-128"/>
                          <a:ea typeface="UD デジタル 教科書体 N-R" panose="02020400000000000000" pitchFamily="17" charset="-128"/>
                        </a:rPr>
                        <a:t>10000</a:t>
                      </a:r>
                      <a:r>
                        <a:rPr kumimoji="1" lang="ja-JP" altLang="en-US" sz="1800" b="1" dirty="0">
                          <a:latin typeface="UD デジタル 教科書体 N-R" panose="02020400000000000000" pitchFamily="17" charset="-128"/>
                          <a:ea typeface="UD デジタル 教科書体 N-R" panose="02020400000000000000" pitchFamily="17" charset="-128"/>
                        </a:rPr>
                        <a:t>株</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latin typeface="UD デジタル 教科書体 N-R" panose="02020400000000000000" pitchFamily="17" charset="-128"/>
                          <a:ea typeface="UD デジタル 教科書体 N-R" panose="02020400000000000000" pitchFamily="17" charset="-128"/>
                        </a:rPr>
                        <a:t>次男甲野次郎</a:t>
                      </a:r>
                    </a:p>
                  </a:txBody>
                  <a:tcPr marL="36000" marR="36000" marT="36000" marB="36000" anchor="ctr"/>
                </a:tc>
                <a:tc>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甲野花子</a:t>
                      </a:r>
                      <a:endParaRPr kumimoji="1" lang="en-US" altLang="ja-JP" sz="1800" b="1" dirty="0">
                        <a:latin typeface="UD デジタル 教科書体 N-R" panose="02020400000000000000" pitchFamily="17" charset="-128"/>
                        <a:ea typeface="UD デジタル 教科書体 N-R" panose="02020400000000000000" pitchFamily="17" charset="-128"/>
                      </a:endParaRPr>
                    </a:p>
                  </a:txBody>
                  <a:tcPr marL="36000" marR="36000" marT="36000" marB="36000" anchor="ctr"/>
                </a:tc>
                <a:extLst>
                  <a:ext uri="{0D108BD9-81ED-4DB2-BD59-A6C34878D82A}">
                    <a16:rowId xmlns:a16="http://schemas.microsoft.com/office/drawing/2014/main" val="1954209892"/>
                  </a:ext>
                </a:extLst>
              </a:tr>
              <a:tr h="793592">
                <a:tc>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国債</a:t>
                      </a:r>
                    </a:p>
                  </a:txBody>
                  <a:tcPr marL="36000" marR="36000" marT="36000" marB="3600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dirty="0">
                          <a:latin typeface="UD デジタル 教科書体 N-R" panose="02020400000000000000" pitchFamily="17" charset="-128"/>
                          <a:ea typeface="UD デジタル 教科書体 N-R" panose="02020400000000000000" pitchFamily="17" charset="-128"/>
                        </a:rPr>
                        <a:t>〇〇証券株式会社</a:t>
                      </a:r>
                    </a:p>
                  </a:txBody>
                  <a:tcPr marL="36000" marR="36000" marT="36000" marB="36000" anchor="ctr"/>
                </a:tc>
                <a:tc>
                  <a:txBody>
                    <a:bodyPr/>
                    <a:lstStyle/>
                    <a:p>
                      <a:pPr algn="ctr"/>
                      <a:r>
                        <a:rPr kumimoji="1" lang="ja-JP" altLang="en-US" sz="1800" b="1" dirty="0">
                          <a:latin typeface="UD デジタル 教科書体 N-R" panose="02020400000000000000" pitchFamily="17" charset="-128"/>
                          <a:ea typeface="UD デジタル 教科書体 N-R" panose="02020400000000000000" pitchFamily="17" charset="-128"/>
                        </a:rPr>
                        <a:t>第</a:t>
                      </a:r>
                      <a:r>
                        <a:rPr kumimoji="1" lang="en-US" altLang="ja-JP" sz="1800" b="1" dirty="0">
                          <a:latin typeface="UD デジタル 教科書体 N-R" panose="02020400000000000000" pitchFamily="17" charset="-128"/>
                          <a:ea typeface="UD デジタル 教科書体 N-R" panose="02020400000000000000" pitchFamily="17" charset="-128"/>
                        </a:rPr>
                        <a:t>123</a:t>
                      </a:r>
                      <a:r>
                        <a:rPr kumimoji="1" lang="ja-JP" altLang="en-US" sz="1800" b="1" dirty="0">
                          <a:latin typeface="UD デジタル 教科書体 N-R" panose="02020400000000000000" pitchFamily="17" charset="-128"/>
                          <a:ea typeface="UD デジタル 教科書体 N-R" panose="02020400000000000000" pitchFamily="17" charset="-128"/>
                        </a:rPr>
                        <a:t>回個人向け利付国債</a:t>
                      </a:r>
                      <a:r>
                        <a:rPr kumimoji="1" lang="en-US" altLang="ja-JP" sz="1800" b="1" dirty="0">
                          <a:latin typeface="UD デジタル 教科書体 N-R" panose="02020400000000000000" pitchFamily="17" charset="-128"/>
                          <a:ea typeface="UD デジタル 教科書体 N-R" panose="02020400000000000000" pitchFamily="17" charset="-128"/>
                        </a:rPr>
                        <a:t>126</a:t>
                      </a:r>
                      <a:r>
                        <a:rPr kumimoji="1" lang="ja-JP" altLang="en-US" sz="1800" b="1" dirty="0">
                          <a:latin typeface="UD デジタル 教科書体 N-R" panose="02020400000000000000" pitchFamily="17" charset="-128"/>
                          <a:ea typeface="UD デジタル 教科書体 N-R" panose="02020400000000000000" pitchFamily="17" charset="-128"/>
                        </a:rPr>
                        <a:t>号</a:t>
                      </a:r>
                    </a:p>
                  </a:txBody>
                  <a:tcPr marL="36000" marR="36000" marT="36000" marB="36000" anchor="ctr"/>
                </a:tc>
                <a:tc>
                  <a:txBody>
                    <a:bodyPr/>
                    <a:lstStyle/>
                    <a:p>
                      <a:pPr algn="ctr"/>
                      <a:r>
                        <a:rPr kumimoji="1" lang="en-US" altLang="ja-JP" sz="1800" b="1" dirty="0">
                          <a:latin typeface="UD デジタル 教科書体 N-R" panose="02020400000000000000" pitchFamily="17" charset="-128"/>
                          <a:ea typeface="UD デジタル 教科書体 N-R" panose="02020400000000000000" pitchFamily="17" charset="-128"/>
                        </a:rPr>
                        <a:t>50</a:t>
                      </a:r>
                      <a:r>
                        <a:rPr kumimoji="1" lang="ja-JP" altLang="en-US" sz="1800" b="1" dirty="0">
                          <a:latin typeface="UD デジタル 教科書体 N-R" panose="02020400000000000000" pitchFamily="17" charset="-128"/>
                          <a:ea typeface="UD デジタル 教科書体 N-R" panose="02020400000000000000" pitchFamily="17" charset="-128"/>
                        </a:rPr>
                        <a:t>口</a:t>
                      </a:r>
                    </a:p>
                  </a:txBody>
                  <a:tcPr marL="36000" marR="36000" marT="36000" marB="36000" anchor="ctr"/>
                </a:tc>
                <a:tc>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長女乙原和子</a:t>
                      </a:r>
                    </a:p>
                  </a:txBody>
                  <a:tcPr marL="36000" marR="36000" marT="36000" marB="36000" anchor="ctr"/>
                </a:tc>
                <a:tc>
                  <a:txBody>
                    <a:bodyPr/>
                    <a:lstStyle/>
                    <a:p>
                      <a:r>
                        <a:rPr kumimoji="1" lang="ja-JP" altLang="en-US" sz="1800" b="1" dirty="0">
                          <a:latin typeface="UD デジタル 教科書体 N-R" panose="02020400000000000000" pitchFamily="17" charset="-128"/>
                          <a:ea typeface="UD デジタル 教科書体 N-R" panose="02020400000000000000" pitchFamily="17" charset="-128"/>
                        </a:rPr>
                        <a:t>甲野花子</a:t>
                      </a:r>
                    </a:p>
                  </a:txBody>
                  <a:tcPr marL="36000" marR="36000" marT="36000" marB="36000" anchor="ctr"/>
                </a:tc>
                <a:extLst>
                  <a:ext uri="{0D108BD9-81ED-4DB2-BD59-A6C34878D82A}">
                    <a16:rowId xmlns:a16="http://schemas.microsoft.com/office/drawing/2014/main" val="4226359100"/>
                  </a:ext>
                </a:extLst>
              </a:tr>
            </a:tbl>
          </a:graphicData>
        </a:graphic>
      </p:graphicFrame>
      <p:sp>
        <p:nvSpPr>
          <p:cNvPr id="5" name="正方形/長方形 4">
            <a:extLst>
              <a:ext uri="{FF2B5EF4-FFF2-40B4-BE49-F238E27FC236}">
                <a16:creationId xmlns:a16="http://schemas.microsoft.com/office/drawing/2014/main" id="{C330B13C-3DB0-46D1-88C6-23B4780CD965}"/>
              </a:ext>
            </a:extLst>
          </p:cNvPr>
          <p:cNvSpPr/>
          <p:nvPr/>
        </p:nvSpPr>
        <p:spPr>
          <a:xfrm>
            <a:off x="528339" y="2764942"/>
            <a:ext cx="1723549" cy="461665"/>
          </a:xfrm>
          <a:prstGeom prst="rect">
            <a:avLst/>
          </a:prstGeom>
        </p:spPr>
        <p:txBody>
          <a:bodyPr wrap="non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④　負　債</a:t>
            </a:r>
          </a:p>
        </p:txBody>
      </p:sp>
      <p:sp>
        <p:nvSpPr>
          <p:cNvPr id="7" name="テキスト ボックス 6">
            <a:extLst>
              <a:ext uri="{FF2B5EF4-FFF2-40B4-BE49-F238E27FC236}">
                <a16:creationId xmlns:a16="http://schemas.microsoft.com/office/drawing/2014/main" id="{6DECE32A-3134-46A8-B045-B559BBCF7F2F}"/>
              </a:ext>
            </a:extLst>
          </p:cNvPr>
          <p:cNvSpPr txBox="1"/>
          <p:nvPr/>
        </p:nvSpPr>
        <p:spPr>
          <a:xfrm>
            <a:off x="844697" y="3244363"/>
            <a:ext cx="3363320" cy="830997"/>
          </a:xfrm>
          <a:prstGeom prst="rect">
            <a:avLst/>
          </a:prstGeom>
          <a:noFill/>
        </p:spPr>
        <p:txBody>
          <a:bodyPr wrap="square" rtlCol="0">
            <a:spAutoFit/>
          </a:bodyPr>
          <a:lstStyle/>
          <a:p>
            <a:r>
              <a:rPr kumimoji="1" lang="ja-JP" altLang="en-US" sz="2200" dirty="0"/>
              <a:t>・　負債無し</a:t>
            </a:r>
            <a:endParaRPr kumimoji="1" lang="en-US" altLang="ja-JP" sz="2200" dirty="0"/>
          </a:p>
          <a:p>
            <a:endParaRPr kumimoji="1" lang="ja-JP" altLang="en-US" sz="2400" dirty="0"/>
          </a:p>
        </p:txBody>
      </p:sp>
      <p:sp>
        <p:nvSpPr>
          <p:cNvPr id="8" name="正方形/長方形 7">
            <a:extLst>
              <a:ext uri="{FF2B5EF4-FFF2-40B4-BE49-F238E27FC236}">
                <a16:creationId xmlns:a16="http://schemas.microsoft.com/office/drawing/2014/main" id="{A2C79A69-B235-48EF-AFC4-5E8234E71470}"/>
              </a:ext>
            </a:extLst>
          </p:cNvPr>
          <p:cNvSpPr/>
          <p:nvPr/>
        </p:nvSpPr>
        <p:spPr>
          <a:xfrm>
            <a:off x="132788" y="4083530"/>
            <a:ext cx="9437339" cy="1938992"/>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４．遺産分割協議書作成</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事前調査（基礎調査）及び相続人間で、遺産分割に関する合意</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により作成した協議書等に基づき、次のとおり遺産分割協議書を</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作成。</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6" name="正方形/長方形 5">
            <a:extLst>
              <a:ext uri="{FF2B5EF4-FFF2-40B4-BE49-F238E27FC236}">
                <a16:creationId xmlns:a16="http://schemas.microsoft.com/office/drawing/2014/main" id="{9FC94F53-94A4-4F76-BE35-AC52BB8715C6}"/>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163B6A42-8879-469B-8C50-5A69A05C8E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30141" y="96842"/>
            <a:ext cx="487363" cy="487363"/>
          </a:xfrm>
          <a:prstGeom prst="rect">
            <a:avLst/>
          </a:prstGeom>
        </p:spPr>
      </p:pic>
    </p:spTree>
    <p:extLst>
      <p:ext uri="{BB962C8B-B14F-4D97-AF65-F5344CB8AC3E}">
        <p14:creationId xmlns:p14="http://schemas.microsoft.com/office/powerpoint/2010/main" val="305726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1C34366-AD93-4FF3-91DE-0F4E29D5A379}"/>
              </a:ext>
            </a:extLst>
          </p:cNvPr>
          <p:cNvSpPr/>
          <p:nvPr/>
        </p:nvSpPr>
        <p:spPr>
          <a:xfrm>
            <a:off x="275201" y="130299"/>
            <a:ext cx="9557690" cy="6093976"/>
          </a:xfrm>
          <a:prstGeom prst="rect">
            <a:avLst/>
          </a:prstGeom>
          <a:ln>
            <a:noFill/>
          </a:ln>
        </p:spPr>
        <p:txBody>
          <a:bodyPr wrap="square">
            <a:spAutoFit/>
          </a:bodyPr>
          <a:lstStyle/>
          <a:p>
            <a:pPr algn="ctr"/>
            <a:endParaRPr kumimoji="1" lang="en-US" altLang="ja-JP" sz="2400" b="1" dirty="0">
              <a:latin typeface="UD デジタル 教科書体 N-R" panose="02020400000000000000" pitchFamily="17" charset="-128"/>
              <a:ea typeface="UD デジタル 教科書体 N-R" panose="02020400000000000000" pitchFamily="17" charset="-128"/>
            </a:endParaRPr>
          </a:p>
          <a:p>
            <a:pPr algn="ctr"/>
            <a:r>
              <a:rPr kumimoji="1" lang="ja-JP" altLang="en-US" sz="2400" b="1" dirty="0">
                <a:latin typeface="UD デジタル 教科書体 N-R" panose="02020400000000000000" pitchFamily="17" charset="-128"/>
                <a:ea typeface="UD デジタル 教科書体 N-R" panose="02020400000000000000" pitchFamily="17" charset="-128"/>
              </a:rPr>
              <a:t>　遺　産　分　割　協　議　書</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b="1" dirty="0">
              <a:latin typeface="UD デジタル 教科書体 N-R" panose="02020400000000000000" pitchFamily="17" charset="-128"/>
              <a:ea typeface="UD デジタル 教科書体 N-R" panose="02020400000000000000" pitchFamily="17" charset="-128"/>
            </a:endParaRPr>
          </a:p>
          <a:p>
            <a:pPr algn="ctr"/>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　</a:t>
            </a:r>
            <a:r>
              <a:rPr kumimoji="1" lang="ja-JP" altLang="en-US" sz="2200" b="1" dirty="0">
                <a:latin typeface="UD デジタル 教科書体 N-R" panose="02020400000000000000" pitchFamily="17" charset="-128"/>
                <a:ea typeface="UD デジタル 教科書体 N-R" panose="02020400000000000000" pitchFamily="17" charset="-128"/>
              </a:rPr>
              <a:t>被相続人故河野太郎（令和元年５月２日死亡）の遺産につき、相続人（妻）甲野花子、代襲相続人（孫）甲野太一郎、相続人（次男）甲野次郎、相続人（長女）乙原和子は、次のとおり分割に合意する。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0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１．相続人花子は、次の財産を取得する。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(1)</a:t>
            </a:r>
            <a:r>
              <a:rPr kumimoji="1" lang="ja-JP" altLang="en-US" sz="2200" b="1" dirty="0">
                <a:latin typeface="UD デジタル 教科書体 N-R" panose="02020400000000000000" pitchFamily="17" charset="-128"/>
                <a:ea typeface="UD デジタル 教科書体 N-R" panose="02020400000000000000" pitchFamily="17" charset="-128"/>
              </a:rPr>
              <a:t>　土地</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所　在：愛媛県今治市〇〇町１丁目</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地　番：二番地３</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地　積：</a:t>
            </a:r>
            <a:r>
              <a:rPr kumimoji="1" lang="en-US" altLang="ja-JP" sz="2200" b="1" dirty="0">
                <a:latin typeface="UD デジタル 教科書体 N-R" panose="02020400000000000000" pitchFamily="17" charset="-128"/>
                <a:ea typeface="UD デジタル 教科書体 N-R" panose="02020400000000000000" pitchFamily="17" charset="-128"/>
              </a:rPr>
              <a:t>456.78</a:t>
            </a:r>
            <a:r>
              <a:rPr kumimoji="1" lang="ja-JP" altLang="en-US" sz="2200" b="1" dirty="0">
                <a:latin typeface="UD デジタル 教科書体 N-R" panose="02020400000000000000" pitchFamily="17" charset="-128"/>
                <a:ea typeface="UD デジタル 教科書体 N-R" panose="02020400000000000000" pitchFamily="17" charset="-128"/>
              </a:rPr>
              <a:t>㎡</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(2)</a:t>
            </a:r>
            <a:r>
              <a:rPr kumimoji="1" lang="ja-JP" altLang="en-US" sz="2200" b="1" dirty="0">
                <a:latin typeface="UD デジタル 教科書体 N-R" panose="02020400000000000000" pitchFamily="17" charset="-128"/>
                <a:ea typeface="UD デジタル 教科書体 N-R" panose="02020400000000000000" pitchFamily="17" charset="-128"/>
              </a:rPr>
              <a:t>　建物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所　在：愛媛県今治市〇〇町１丁目２番地</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地　番：</a:t>
            </a:r>
            <a:r>
              <a:rPr kumimoji="1" lang="en-US" altLang="ja-JP" sz="2200" b="1" dirty="0">
                <a:latin typeface="UD デジタル 教科書体 N-R" panose="02020400000000000000" pitchFamily="17" charset="-128"/>
                <a:ea typeface="UD デジタル 教科書体 N-R" panose="02020400000000000000" pitchFamily="17" charset="-128"/>
              </a:rPr>
              <a:t>12</a:t>
            </a:r>
            <a:r>
              <a:rPr kumimoji="1" lang="ja-JP" altLang="en-US" sz="2200" b="1" dirty="0">
                <a:latin typeface="UD デジタル 教科書体 N-R" panose="02020400000000000000" pitchFamily="17" charset="-128"/>
                <a:ea typeface="UD デジタル 教科書体 N-R" panose="02020400000000000000" pitchFamily="17" charset="-128"/>
              </a:rPr>
              <a:t>番</a:t>
            </a:r>
            <a:r>
              <a:rPr kumimoji="1" lang="en-US" altLang="ja-JP" sz="2200" b="1" dirty="0">
                <a:latin typeface="UD デジタル 教科書体 N-R" panose="02020400000000000000" pitchFamily="17" charset="-128"/>
                <a:ea typeface="UD デジタル 教科書体 N-R" panose="02020400000000000000" pitchFamily="17" charset="-128"/>
              </a:rPr>
              <a:t>3</a:t>
            </a:r>
          </a:p>
          <a:p>
            <a:r>
              <a:rPr kumimoji="1" lang="ja-JP" altLang="en-US" sz="2200" b="1" dirty="0">
                <a:latin typeface="UD デジタル 教科書体 N-R" panose="02020400000000000000" pitchFamily="17" charset="-128"/>
                <a:ea typeface="UD デジタル 教科書体 N-R" panose="02020400000000000000" pitchFamily="17" charset="-128"/>
              </a:rPr>
              <a:t>　　　構　造：鉄骨造２階建</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床面積：１階</a:t>
            </a:r>
            <a:r>
              <a:rPr kumimoji="1" lang="en-US" altLang="ja-JP" sz="2200" b="1" dirty="0">
                <a:latin typeface="UD デジタル 教科書体 N-R" panose="02020400000000000000" pitchFamily="17" charset="-128"/>
                <a:ea typeface="UD デジタル 教科書体 N-R" panose="02020400000000000000" pitchFamily="17" charset="-128"/>
              </a:rPr>
              <a:t>130.05</a:t>
            </a:r>
            <a:r>
              <a:rPr kumimoji="1" lang="ja-JP" altLang="en-US" sz="2200" b="1" dirty="0">
                <a:latin typeface="UD デジタル 教科書体 N-R" panose="02020400000000000000" pitchFamily="17" charset="-128"/>
                <a:ea typeface="UD デジタル 教科書体 N-R" panose="02020400000000000000" pitchFamily="17" charset="-128"/>
              </a:rPr>
              <a:t>㎡・</a:t>
            </a:r>
            <a:r>
              <a:rPr kumimoji="1" lang="en-US" altLang="ja-JP" sz="2200" b="1" dirty="0">
                <a:latin typeface="UD デジタル 教科書体 N-R" panose="02020400000000000000" pitchFamily="17" charset="-128"/>
                <a:ea typeface="UD デジタル 教科書体 N-R" panose="02020400000000000000" pitchFamily="17" charset="-128"/>
              </a:rPr>
              <a:t>2</a:t>
            </a:r>
            <a:r>
              <a:rPr kumimoji="1" lang="ja-JP" altLang="en-US" sz="2200" b="1" dirty="0">
                <a:latin typeface="UD デジタル 教科書体 N-R" panose="02020400000000000000" pitchFamily="17" charset="-128"/>
                <a:ea typeface="UD デジタル 教科書体 N-R" panose="02020400000000000000" pitchFamily="17" charset="-128"/>
              </a:rPr>
              <a:t>階</a:t>
            </a:r>
            <a:r>
              <a:rPr kumimoji="1" lang="en-US" altLang="ja-JP" sz="2200" b="1" dirty="0">
                <a:latin typeface="UD デジタル 教科書体 N-R" panose="02020400000000000000" pitchFamily="17" charset="-128"/>
                <a:ea typeface="UD デジタル 教科書体 N-R" panose="02020400000000000000" pitchFamily="17" charset="-128"/>
              </a:rPr>
              <a:t>75.26</a:t>
            </a:r>
            <a:r>
              <a:rPr kumimoji="1" lang="ja-JP" altLang="en-US" sz="2200" b="1" dirty="0">
                <a:latin typeface="UD デジタル 教科書体 N-R" panose="02020400000000000000" pitchFamily="17" charset="-128"/>
                <a:ea typeface="UD デジタル 教科書体 N-R" panose="02020400000000000000" pitchFamily="17" charset="-128"/>
              </a:rPr>
              <a:t>㎡</a:t>
            </a:r>
            <a:endParaRPr kumimoji="1" lang="en-US" altLang="ja-JP" sz="22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FF0D68FD-3228-40CD-B1D5-5D919A3D3397}"/>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88F7CC91-E692-4860-8B4A-2DFD95FF0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0603" y="503468"/>
            <a:ext cx="487363" cy="487363"/>
          </a:xfrm>
          <a:prstGeom prst="rect">
            <a:avLst/>
          </a:prstGeom>
        </p:spPr>
      </p:pic>
    </p:spTree>
    <p:extLst>
      <p:ext uri="{BB962C8B-B14F-4D97-AF65-F5344CB8AC3E}">
        <p14:creationId xmlns:p14="http://schemas.microsoft.com/office/powerpoint/2010/main" val="166159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1C58689-C80A-49EF-941B-4224C7097376}"/>
              </a:ext>
            </a:extLst>
          </p:cNvPr>
          <p:cNvSpPr/>
          <p:nvPr/>
        </p:nvSpPr>
        <p:spPr>
          <a:xfrm>
            <a:off x="523782" y="9160"/>
            <a:ext cx="9152878" cy="6524863"/>
          </a:xfrm>
          <a:prstGeom prst="rect">
            <a:avLst/>
          </a:prstGeom>
          <a:ln>
            <a:noFill/>
          </a:ln>
        </p:spPr>
        <p:txBody>
          <a:bodyPr wrap="square">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(3)</a:t>
            </a:r>
            <a:r>
              <a:rPr kumimoji="1" lang="ja-JP" altLang="en-US" sz="2200" b="1" dirty="0">
                <a:latin typeface="UD デジタル 教科書体 N-R" panose="02020400000000000000" pitchFamily="17" charset="-128"/>
                <a:ea typeface="UD デジタル 教科書体 N-R" panose="02020400000000000000" pitchFamily="17" charset="-128"/>
              </a:rPr>
              <a:t>　定期預金</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△△銀行△△支店、定期預金、口座番号</a:t>
            </a:r>
            <a:r>
              <a:rPr kumimoji="1" lang="en-US" altLang="ja-JP" sz="2200" b="1" dirty="0">
                <a:latin typeface="UD デジタル 教科書体 N-R" panose="02020400000000000000" pitchFamily="17" charset="-128"/>
                <a:ea typeface="UD デジタル 教科書体 N-R" panose="02020400000000000000" pitchFamily="17" charset="-128"/>
              </a:rPr>
              <a:t>5686325</a:t>
            </a:r>
            <a:r>
              <a:rPr kumimoji="1" lang="ja-JP" altLang="en-US" sz="2200" b="1" dirty="0">
                <a:latin typeface="UD デジタル 教科書体 N-R" panose="02020400000000000000" pitchFamily="17" charset="-128"/>
                <a:ea typeface="UD デジタル 教科書体 N-R" panose="02020400000000000000" pitchFamily="17" charset="-128"/>
              </a:rPr>
              <a:t>号、金額</a:t>
            </a:r>
            <a:r>
              <a:rPr kumimoji="1" lang="en-US" altLang="ja-JP" sz="2200" b="1" dirty="0">
                <a:latin typeface="UD デジタル 教科書体 N-R" panose="02020400000000000000" pitchFamily="17" charset="-128"/>
                <a:ea typeface="UD デジタル 教科書体 N-R" panose="02020400000000000000" pitchFamily="17" charset="-128"/>
              </a:rPr>
              <a:t>500</a:t>
            </a:r>
            <a:r>
              <a:rPr kumimoji="1" lang="ja-JP" altLang="en-US" sz="2200" b="1" dirty="0">
                <a:latin typeface="UD デジタル 教科書体 N-R" panose="02020400000000000000" pitchFamily="17" charset="-128"/>
                <a:ea typeface="UD デジタル 教科書体 N-R" panose="02020400000000000000" pitchFamily="17" charset="-128"/>
              </a:rPr>
              <a:t>万円</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２．相続人甲野次郎は次の財産を取得する。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(1)</a:t>
            </a:r>
            <a:r>
              <a:rPr kumimoji="1" lang="ja-JP" altLang="en-US" sz="2200" b="1" dirty="0">
                <a:latin typeface="UD デジタル 教科書体 N-R" panose="02020400000000000000" pitchFamily="17" charset="-128"/>
                <a:ea typeface="UD デジタル 教科書体 N-R" panose="02020400000000000000" pitchFamily="17" charset="-128"/>
              </a:rPr>
              <a:t>　定期預金</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〇〇銀行〇〇支店、定期預金、口座番号</a:t>
            </a:r>
            <a:r>
              <a:rPr kumimoji="1" lang="en-US" altLang="ja-JP" sz="2200" b="1" dirty="0">
                <a:latin typeface="UD デジタル 教科書体 N-R" panose="02020400000000000000" pitchFamily="17" charset="-128"/>
                <a:ea typeface="UD デジタル 教科書体 N-R" panose="02020400000000000000" pitchFamily="17" charset="-128"/>
              </a:rPr>
              <a:t>2456254</a:t>
            </a:r>
            <a:r>
              <a:rPr kumimoji="1" lang="ja-JP" altLang="en-US" sz="2200" b="1" dirty="0">
                <a:latin typeface="UD デジタル 教科書体 N-R" panose="02020400000000000000" pitchFamily="17" charset="-128"/>
                <a:ea typeface="UD デジタル 教科書体 N-R" panose="02020400000000000000" pitchFamily="17" charset="-128"/>
              </a:rPr>
              <a:t>号、金額</a:t>
            </a:r>
            <a:r>
              <a:rPr kumimoji="1" lang="en-US" altLang="ja-JP" sz="2200" b="1" dirty="0">
                <a:latin typeface="UD デジタル 教科書体 N-R" panose="02020400000000000000" pitchFamily="17" charset="-128"/>
                <a:ea typeface="UD デジタル 教科書体 N-R" panose="02020400000000000000" pitchFamily="17" charset="-128"/>
              </a:rPr>
              <a:t>500</a:t>
            </a:r>
            <a:r>
              <a:rPr kumimoji="1" lang="ja-JP" altLang="en-US" sz="2200" b="1" dirty="0">
                <a:latin typeface="UD デジタル 教科書体 N-R" panose="02020400000000000000" pitchFamily="17" charset="-128"/>
                <a:ea typeface="UD デジタル 教科書体 N-R" panose="02020400000000000000" pitchFamily="17" charset="-128"/>
              </a:rPr>
              <a:t>万円</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(2)</a:t>
            </a:r>
            <a:r>
              <a:rPr kumimoji="1" lang="ja-JP" altLang="en-US" sz="2200" b="1" dirty="0">
                <a:latin typeface="UD デジタル 教科書体 N-R" panose="02020400000000000000" pitchFamily="17" charset="-128"/>
                <a:ea typeface="UD デジタル 教科書体 N-R" panose="02020400000000000000" pitchFamily="17" charset="-128"/>
              </a:rPr>
              <a:t>　株式</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〇〇株式会社、普通株式、</a:t>
            </a:r>
            <a:r>
              <a:rPr kumimoji="1" lang="en-US" altLang="ja-JP" sz="2200" b="1" dirty="0">
                <a:latin typeface="UD デジタル 教科書体 N-R" panose="02020400000000000000" pitchFamily="17" charset="-128"/>
                <a:ea typeface="UD デジタル 教科書体 N-R" panose="02020400000000000000" pitchFamily="17" charset="-128"/>
              </a:rPr>
              <a:t>10000</a:t>
            </a:r>
            <a:r>
              <a:rPr kumimoji="1" lang="ja-JP" altLang="en-US" sz="2200" b="1" dirty="0">
                <a:latin typeface="UD デジタル 教科書体 N-R" panose="02020400000000000000" pitchFamily="17" charset="-128"/>
                <a:ea typeface="UD デジタル 教科書体 N-R" panose="02020400000000000000" pitchFamily="17" charset="-128"/>
              </a:rPr>
              <a:t>株：時価</a:t>
            </a:r>
            <a:r>
              <a:rPr kumimoji="1" lang="en-US" altLang="ja-JP" sz="2200" b="1" dirty="0">
                <a:latin typeface="UD デジタル 教科書体 N-R" panose="02020400000000000000" pitchFamily="17" charset="-128"/>
                <a:ea typeface="UD デジタル 教科書体 N-R" panose="02020400000000000000" pitchFamily="17" charset="-128"/>
              </a:rPr>
              <a:t>150</a:t>
            </a:r>
            <a:r>
              <a:rPr kumimoji="1" lang="ja-JP" altLang="en-US" sz="2200" b="1" dirty="0">
                <a:latin typeface="UD デジタル 教科書体 N-R" panose="02020400000000000000" pitchFamily="17" charset="-128"/>
                <a:ea typeface="UD デジタル 教科書体 N-R" panose="02020400000000000000" pitchFamily="17" charset="-128"/>
              </a:rPr>
              <a:t>万円</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３．相続人乙原和子は、次の遺産を所得する。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第</a:t>
            </a:r>
            <a:r>
              <a:rPr kumimoji="1" lang="en-US" altLang="ja-JP" sz="2200" b="1" dirty="0">
                <a:latin typeface="UD デジタル 教科書体 N-R" panose="02020400000000000000" pitchFamily="17" charset="-128"/>
                <a:ea typeface="UD デジタル 教科書体 N-R" panose="02020400000000000000" pitchFamily="17" charset="-128"/>
              </a:rPr>
              <a:t>123</a:t>
            </a:r>
            <a:r>
              <a:rPr kumimoji="1" lang="ja-JP" altLang="en-US" sz="2200" b="1" dirty="0">
                <a:latin typeface="UD デジタル 教科書体 N-R" panose="02020400000000000000" pitchFamily="17" charset="-128"/>
                <a:ea typeface="UD デジタル 教科書体 N-R" panose="02020400000000000000" pitchFamily="17" charset="-128"/>
              </a:rPr>
              <a:t>回個人向け利付国債（変動・</a:t>
            </a:r>
            <a:r>
              <a:rPr kumimoji="1" lang="en-US" altLang="ja-JP" sz="2200" b="1" dirty="0">
                <a:latin typeface="UD デジタル 教科書体 N-R" panose="02020400000000000000" pitchFamily="17" charset="-128"/>
                <a:ea typeface="UD デジタル 教科書体 N-R" panose="02020400000000000000" pitchFamily="17" charset="-128"/>
              </a:rPr>
              <a:t>10</a:t>
            </a:r>
            <a:r>
              <a:rPr kumimoji="1" lang="ja-JP" altLang="en-US" sz="2200" b="1" dirty="0">
                <a:latin typeface="UD デジタル 教科書体 N-R" panose="02020400000000000000" pitchFamily="17" charset="-128"/>
                <a:ea typeface="UD デジタル 教科書体 N-R" panose="02020400000000000000" pitchFamily="17" charset="-128"/>
              </a:rPr>
              <a:t>年）、</a:t>
            </a:r>
            <a:r>
              <a:rPr kumimoji="1" lang="en-US" altLang="ja-JP" sz="2200" b="1" dirty="0">
                <a:latin typeface="UD デジタル 教科書体 N-R" panose="02020400000000000000" pitchFamily="17" charset="-128"/>
                <a:ea typeface="UD デジタル 教科書体 N-R" panose="02020400000000000000" pitchFamily="17" charset="-128"/>
              </a:rPr>
              <a:t>500</a:t>
            </a:r>
            <a:r>
              <a:rPr kumimoji="1" lang="ja-JP" altLang="en-US" sz="2200" b="1" dirty="0">
                <a:latin typeface="UD デジタル 教科書体 N-R" panose="02020400000000000000" pitchFamily="17" charset="-128"/>
                <a:ea typeface="UD デジタル 教科書体 N-R" panose="02020400000000000000" pitchFamily="17" charset="-128"/>
              </a:rPr>
              <a:t>万円、〇〇証券株式　</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会社</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４．相続人甲野太一郎は、次の財産を取得する。</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(1)</a:t>
            </a:r>
            <a:r>
              <a:rPr kumimoji="1" lang="ja-JP" altLang="en-US" sz="2200" b="1" dirty="0">
                <a:latin typeface="UD デジタル 教科書体 N-R" panose="02020400000000000000" pitchFamily="17" charset="-128"/>
                <a:ea typeface="UD デジタル 教科書体 N-R" panose="02020400000000000000" pitchFamily="17" charset="-128"/>
              </a:rPr>
              <a:t>　普通乗用車</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車　　名：トヨタ</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車両番号：愛媛</a:t>
            </a:r>
            <a:r>
              <a:rPr kumimoji="1" lang="en-US" altLang="ja-JP" sz="2200" b="1" dirty="0">
                <a:latin typeface="UD デジタル 教科書体 N-R" panose="02020400000000000000" pitchFamily="17" charset="-128"/>
                <a:ea typeface="UD デジタル 教科書体 N-R" panose="02020400000000000000" pitchFamily="17" charset="-128"/>
              </a:rPr>
              <a:t>××-</a:t>
            </a:r>
            <a:r>
              <a:rPr kumimoji="1" lang="ja-JP" altLang="en-US" sz="2200" b="1" dirty="0">
                <a:latin typeface="UD デジタル 教科書体 N-R" panose="02020400000000000000" pitchFamily="17" charset="-128"/>
                <a:ea typeface="UD デジタル 教科書体 N-R" panose="02020400000000000000" pitchFamily="17" charset="-128"/>
              </a:rPr>
              <a:t>あ</a:t>
            </a:r>
            <a:r>
              <a:rPr kumimoji="1" lang="en-US" altLang="ja-JP" sz="2200" b="1" dirty="0">
                <a:latin typeface="UD デジタル 教科書体 N-R" panose="02020400000000000000" pitchFamily="17" charset="-128"/>
                <a:ea typeface="UD デジタル 教科書体 N-R" panose="02020400000000000000" pitchFamily="17" charset="-128"/>
              </a:rPr>
              <a:t>×××</a:t>
            </a:r>
          </a:p>
          <a:p>
            <a:r>
              <a:rPr kumimoji="1" lang="ja-JP" altLang="en-US" sz="2200" b="1" dirty="0">
                <a:latin typeface="UD デジタル 教科書体 N-R" panose="02020400000000000000" pitchFamily="17" charset="-128"/>
                <a:ea typeface="UD デジタル 教科書体 N-R" panose="02020400000000000000" pitchFamily="17" charset="-128"/>
              </a:rPr>
              <a:t>　　　車台番号：ＸＹＺ</a:t>
            </a:r>
            <a:r>
              <a:rPr kumimoji="1" lang="en-US" altLang="ja-JP" sz="2200" b="1" dirty="0">
                <a:latin typeface="UD デジタル 教科書体 N-R" panose="02020400000000000000" pitchFamily="17" charset="-128"/>
                <a:ea typeface="UD デジタル 教科書体 N-R" panose="02020400000000000000" pitchFamily="17" charset="-128"/>
              </a:rPr>
              <a:t>-56325</a:t>
            </a: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en-US" altLang="ja-JP" sz="2200" b="1" dirty="0">
                <a:latin typeface="UD デジタル 教科書体 N-R" panose="02020400000000000000" pitchFamily="17" charset="-128"/>
                <a:ea typeface="UD デジタル 教科書体 N-R" panose="02020400000000000000" pitchFamily="17" charset="-128"/>
              </a:rPr>
              <a:t>(2)</a:t>
            </a:r>
            <a:r>
              <a:rPr kumimoji="1" lang="ja-JP" altLang="en-US" sz="2200" b="1" dirty="0">
                <a:latin typeface="UD デジタル 教科書体 N-R" panose="02020400000000000000" pitchFamily="17" charset="-128"/>
                <a:ea typeface="UD デジタル 教科書体 N-R" panose="02020400000000000000" pitchFamily="17" charset="-128"/>
              </a:rPr>
              <a:t>　現金：</a:t>
            </a:r>
            <a:r>
              <a:rPr kumimoji="1" lang="en-US" altLang="ja-JP" sz="2200" b="1" dirty="0">
                <a:latin typeface="UD デジタル 教科書体 N-R" panose="02020400000000000000" pitchFamily="17" charset="-128"/>
                <a:ea typeface="UD デジタル 教科書体 N-R" panose="02020400000000000000" pitchFamily="17" charset="-128"/>
              </a:rPr>
              <a:t>500</a:t>
            </a:r>
            <a:r>
              <a:rPr kumimoji="1" lang="ja-JP" altLang="en-US" sz="2200" b="1" dirty="0">
                <a:latin typeface="UD デジタル 教科書体 N-R" panose="02020400000000000000" pitchFamily="17" charset="-128"/>
                <a:ea typeface="UD デジタル 教科書体 N-R" panose="02020400000000000000" pitchFamily="17" charset="-128"/>
              </a:rPr>
              <a:t>万円</a:t>
            </a:r>
            <a:endParaRPr kumimoji="1" lang="en-US" altLang="ja-JP" sz="22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EA01002-BDF5-41FD-ACCC-DBEE9DBE61D1}"/>
              </a:ext>
            </a:extLst>
          </p:cNvPr>
          <p:cNvSpPr/>
          <p:nvPr/>
        </p:nvSpPr>
        <p:spPr>
          <a:xfrm>
            <a:off x="278978" y="64533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26A1C964-69BA-41A0-8C43-990AF8B3F5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77379" y="0"/>
            <a:ext cx="487363" cy="487363"/>
          </a:xfrm>
          <a:prstGeom prst="rect">
            <a:avLst/>
          </a:prstGeom>
        </p:spPr>
      </p:pic>
    </p:spTree>
    <p:extLst>
      <p:ext uri="{BB962C8B-B14F-4D97-AF65-F5344CB8AC3E}">
        <p14:creationId xmlns:p14="http://schemas.microsoft.com/office/powerpoint/2010/main" val="14153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1078</TotalTime>
  <Words>1476</Words>
  <Application>Microsoft Office PowerPoint</Application>
  <PresentationFormat>A4 210 x 297 mm</PresentationFormat>
  <Paragraphs>189</Paragraphs>
  <Slides>10</Slides>
  <Notes>0</Notes>
  <HiddenSlides>0</HiddenSlides>
  <MMClips>10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10</vt:i4>
      </vt:variant>
    </vt:vector>
  </HeadingPairs>
  <TitlesOfParts>
    <vt:vector size="14"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113</cp:revision>
  <dcterms:created xsi:type="dcterms:W3CDTF">2020-02-03T01:43:20Z</dcterms:created>
  <dcterms:modified xsi:type="dcterms:W3CDTF">2021-02-06T03:03:27Z</dcterms:modified>
</cp:coreProperties>
</file>