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CC3300"/>
    <a:srgbClr val="663300"/>
    <a:srgbClr val="003399"/>
    <a:srgbClr val="0099FF"/>
    <a:srgbClr val="3399FF"/>
    <a:srgbClr val="000000"/>
    <a:srgbClr val="33CCFF"/>
    <a:srgbClr val="CC99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74" autoAdjust="0"/>
    <p:restoredTop sz="94660"/>
  </p:normalViewPr>
  <p:slideViewPr>
    <p:cSldViewPr snapToGrid="0">
      <p:cViewPr varScale="1">
        <p:scale>
          <a:sx n="86" d="100"/>
          <a:sy n="86" d="100"/>
        </p:scale>
        <p:origin x="15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077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7665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0129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9769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140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63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8226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6724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12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E5583B55-E72A-46C5-BA4D-A60A690974CD}" type="datetimeFigureOut">
              <a:rPr kumimoji="1" lang="ja-JP" altLang="en-US" smtClean="0"/>
              <a:t>2021/2/6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049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528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5583B55-E72A-46C5-BA4D-A60A690974CD}" type="datetimeFigureOut">
              <a:rPr kumimoji="1" lang="ja-JP" altLang="en-US" smtClean="0"/>
              <a:t>2021/2/6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1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DEE19F4-3B13-46E7-BB2B-F51A013603A2}"/>
              </a:ext>
            </a:extLst>
          </p:cNvPr>
          <p:cNvSpPr/>
          <p:nvPr/>
        </p:nvSpPr>
        <p:spPr>
          <a:xfrm>
            <a:off x="1924945" y="1841157"/>
            <a:ext cx="634019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相続に関する</a:t>
            </a:r>
            <a:endParaRPr lang="en-US" altLang="ja-JP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１５の疑問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805EDC0-4FB9-4937-9AAB-C873DAF8A32C}"/>
              </a:ext>
            </a:extLst>
          </p:cNvPr>
          <p:cNvSpPr/>
          <p:nvPr/>
        </p:nvSpPr>
        <p:spPr>
          <a:xfrm>
            <a:off x="278978" y="646220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3B3972D-7555-478C-ACEF-B9C93EC3D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5142" y="22257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BF06768-08A0-4D0B-9DE0-69F4350E1B34}"/>
              </a:ext>
            </a:extLst>
          </p:cNvPr>
          <p:cNvSpPr/>
          <p:nvPr/>
        </p:nvSpPr>
        <p:spPr>
          <a:xfrm>
            <a:off x="230827" y="247226"/>
            <a:ext cx="95789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DbPeriod"/>
            </a:pP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法律で定められた相続人とその順位とは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（民</a:t>
            </a:r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887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条～</a:t>
            </a:r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889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r>
              <a:rPr kumimoji="1" lang="ja-JP" altLang="en-US" sz="28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＊配偶者は常に相続人</a:t>
            </a:r>
            <a:endParaRPr kumimoji="1" lang="en-US" altLang="ja-JP" sz="2800" b="1" dirty="0">
              <a:solidFill>
                <a:srgbClr val="FF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15C12F6-68B0-42B2-9230-D42F81CE6174}"/>
              </a:ext>
            </a:extLst>
          </p:cNvPr>
          <p:cNvSpPr/>
          <p:nvPr/>
        </p:nvSpPr>
        <p:spPr>
          <a:xfrm>
            <a:off x="3477235" y="1503008"/>
            <a:ext cx="2009165" cy="115927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父　　　母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383772B-0B4A-4DC0-8659-17103E5FB1D9}"/>
              </a:ext>
            </a:extLst>
          </p:cNvPr>
          <p:cNvSpPr/>
          <p:nvPr/>
        </p:nvSpPr>
        <p:spPr>
          <a:xfrm>
            <a:off x="3740258" y="3411787"/>
            <a:ext cx="1487928" cy="7509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ja-JP" altLang="en-US" sz="2400" b="1" dirty="0">
                <a:solidFill>
                  <a:srgbClr val="FF0000"/>
                </a:solidFill>
              </a:rPr>
              <a:t>本人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287D0BC-2150-4CAD-9CFB-95D8E1C851FF}"/>
              </a:ext>
            </a:extLst>
          </p:cNvPr>
          <p:cNvSpPr/>
          <p:nvPr/>
        </p:nvSpPr>
        <p:spPr>
          <a:xfrm>
            <a:off x="1688955" y="3204191"/>
            <a:ext cx="1744025" cy="1248619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兄Ｃ　姉Ｄ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0E6AC68-C3DA-4620-9D85-10EFF6736B25}"/>
              </a:ext>
            </a:extLst>
          </p:cNvPr>
          <p:cNvSpPr/>
          <p:nvPr/>
        </p:nvSpPr>
        <p:spPr>
          <a:xfrm>
            <a:off x="2898116" y="1463779"/>
            <a:ext cx="502032" cy="12226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1" lang="ja-JP" altLang="en-US" sz="20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第二順位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20E1E44-2C20-445B-BE1C-9F26026D2437}"/>
              </a:ext>
            </a:extLst>
          </p:cNvPr>
          <p:cNvSpPr/>
          <p:nvPr/>
        </p:nvSpPr>
        <p:spPr>
          <a:xfrm>
            <a:off x="1042466" y="3204192"/>
            <a:ext cx="589276" cy="12486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1" lang="ja-JP" altLang="en-US" sz="20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第三順位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2148AF0-051B-46F7-B58C-0F58F2E3FB08}"/>
              </a:ext>
            </a:extLst>
          </p:cNvPr>
          <p:cNvSpPr/>
          <p:nvPr/>
        </p:nvSpPr>
        <p:spPr>
          <a:xfrm>
            <a:off x="4792920" y="4637221"/>
            <a:ext cx="1655013" cy="1248616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子Ａ　子Ｂ</a:t>
            </a: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7330F892-6F70-408E-BCEB-B31196A60E05}"/>
              </a:ext>
            </a:extLst>
          </p:cNvPr>
          <p:cNvSpPr/>
          <p:nvPr/>
        </p:nvSpPr>
        <p:spPr>
          <a:xfrm>
            <a:off x="7902947" y="3322410"/>
            <a:ext cx="1655016" cy="553127"/>
          </a:xfrm>
          <a:prstGeom prst="wedgeRectCallout">
            <a:avLst>
              <a:gd name="adj1" fmla="val -74937"/>
              <a:gd name="adj2" fmla="val 370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kumimoji="1" lang="ja-JP" altLang="en-US" sz="20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常に相続人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955E0C5-D95E-40D2-B70C-4BF17A241327}"/>
              </a:ext>
            </a:extLst>
          </p:cNvPr>
          <p:cNvSpPr/>
          <p:nvPr/>
        </p:nvSpPr>
        <p:spPr>
          <a:xfrm>
            <a:off x="6505146" y="4646098"/>
            <a:ext cx="508212" cy="12182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1" lang="ja-JP" altLang="en-US" sz="20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第一順位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0B4D8E1-944E-4A38-9CAD-6F1027AE20F3}"/>
              </a:ext>
            </a:extLst>
          </p:cNvPr>
          <p:cNvSpPr txBox="1"/>
          <p:nvPr/>
        </p:nvSpPr>
        <p:spPr>
          <a:xfrm>
            <a:off x="5580389" y="1794208"/>
            <a:ext cx="1655013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直系尊属</a:t>
            </a:r>
            <a:r>
              <a:rPr kumimoji="1" lang="en-US" altLang="ja-JP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endParaRPr kumimoji="1" lang="ja-JP" altLang="en-US" sz="20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251A91C8-C33A-4484-8DB8-D46F33C96B00}"/>
              </a:ext>
            </a:extLst>
          </p:cNvPr>
          <p:cNvSpPr/>
          <p:nvPr/>
        </p:nvSpPr>
        <p:spPr>
          <a:xfrm>
            <a:off x="6128936" y="3384503"/>
            <a:ext cx="1436994" cy="750974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妻</a:t>
            </a: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8C93C5A0-B6DE-4847-B884-FEB7E9385312}"/>
              </a:ext>
            </a:extLst>
          </p:cNvPr>
          <p:cNvCxnSpPr/>
          <p:nvPr/>
        </p:nvCxnSpPr>
        <p:spPr>
          <a:xfrm>
            <a:off x="4192588" y="2075126"/>
            <a:ext cx="5392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4E525CC2-14C4-41E5-8F36-92CBEBCD69D9}"/>
              </a:ext>
            </a:extLst>
          </p:cNvPr>
          <p:cNvCxnSpPr/>
          <p:nvPr/>
        </p:nvCxnSpPr>
        <p:spPr>
          <a:xfrm>
            <a:off x="4194065" y="2112112"/>
            <a:ext cx="5392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3D7AD821-BD94-4B37-B670-B246B2D50534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4481817" y="2112112"/>
            <a:ext cx="2405" cy="12996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C6F094CB-01D5-43FE-AE4E-E82648B386C6}"/>
              </a:ext>
            </a:extLst>
          </p:cNvPr>
          <p:cNvCxnSpPr>
            <a:cxnSpLocks/>
          </p:cNvCxnSpPr>
          <p:nvPr/>
        </p:nvCxnSpPr>
        <p:spPr>
          <a:xfrm flipV="1">
            <a:off x="3769997" y="3418748"/>
            <a:ext cx="1458189" cy="7167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72885420-C63D-436C-B52C-2B1C620FF373}"/>
              </a:ext>
            </a:extLst>
          </p:cNvPr>
          <p:cNvSpPr txBox="1"/>
          <p:nvPr/>
        </p:nvSpPr>
        <p:spPr>
          <a:xfrm>
            <a:off x="4425433" y="3007764"/>
            <a:ext cx="1237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</a:t>
            </a:r>
          </a:p>
        </p:txBody>
      </p: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26F2465E-8C3E-4D44-8C13-C31B46412F5A}"/>
              </a:ext>
            </a:extLst>
          </p:cNvPr>
          <p:cNvCxnSpPr>
            <a:cxnSpLocks/>
          </p:cNvCxnSpPr>
          <p:nvPr/>
        </p:nvCxnSpPr>
        <p:spPr>
          <a:xfrm>
            <a:off x="5234234" y="3755967"/>
            <a:ext cx="91799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73204C6B-1085-4D6E-8E48-120CE55B3789}"/>
              </a:ext>
            </a:extLst>
          </p:cNvPr>
          <p:cNvCxnSpPr>
            <a:cxnSpLocks/>
          </p:cNvCxnSpPr>
          <p:nvPr/>
        </p:nvCxnSpPr>
        <p:spPr>
          <a:xfrm>
            <a:off x="5226833" y="3801831"/>
            <a:ext cx="91799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923EC397-C02A-4E75-8065-FCB4B94D6975}"/>
              </a:ext>
            </a:extLst>
          </p:cNvPr>
          <p:cNvCxnSpPr/>
          <p:nvPr/>
        </p:nvCxnSpPr>
        <p:spPr>
          <a:xfrm>
            <a:off x="5642535" y="3801741"/>
            <a:ext cx="0" cy="107210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8518D8EC-91CC-41EA-A13B-E0128EE64B16}"/>
              </a:ext>
            </a:extLst>
          </p:cNvPr>
          <p:cNvCxnSpPr>
            <a:cxnSpLocks/>
          </p:cNvCxnSpPr>
          <p:nvPr/>
        </p:nvCxnSpPr>
        <p:spPr>
          <a:xfrm>
            <a:off x="5200199" y="4873845"/>
            <a:ext cx="90210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BBC33116-449A-4AA7-BBFB-F4AA084A98E3}"/>
              </a:ext>
            </a:extLst>
          </p:cNvPr>
          <p:cNvCxnSpPr/>
          <p:nvPr/>
        </p:nvCxnSpPr>
        <p:spPr>
          <a:xfrm>
            <a:off x="6102302" y="4873845"/>
            <a:ext cx="0" cy="29296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C0F08128-41F3-4918-B13A-59612891A183}"/>
              </a:ext>
            </a:extLst>
          </p:cNvPr>
          <p:cNvCxnSpPr/>
          <p:nvPr/>
        </p:nvCxnSpPr>
        <p:spPr>
          <a:xfrm>
            <a:off x="5207139" y="4884201"/>
            <a:ext cx="0" cy="29296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390F2343-E6A4-4FF7-905E-1F282E810992}"/>
              </a:ext>
            </a:extLst>
          </p:cNvPr>
          <p:cNvCxnSpPr>
            <a:cxnSpLocks/>
          </p:cNvCxnSpPr>
          <p:nvPr/>
        </p:nvCxnSpPr>
        <p:spPr>
          <a:xfrm>
            <a:off x="2560967" y="2968658"/>
            <a:ext cx="192085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96FED71C-C460-46E3-A7BE-DED002C6FE87}"/>
              </a:ext>
            </a:extLst>
          </p:cNvPr>
          <p:cNvCxnSpPr>
            <a:cxnSpLocks/>
          </p:cNvCxnSpPr>
          <p:nvPr/>
        </p:nvCxnSpPr>
        <p:spPr>
          <a:xfrm>
            <a:off x="2147754" y="3446013"/>
            <a:ext cx="80363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3B9F746A-001F-4F11-A160-2A126E9D4E49}"/>
              </a:ext>
            </a:extLst>
          </p:cNvPr>
          <p:cNvCxnSpPr/>
          <p:nvPr/>
        </p:nvCxnSpPr>
        <p:spPr>
          <a:xfrm>
            <a:off x="2560967" y="2968658"/>
            <a:ext cx="0" cy="4690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D2B4E115-53F0-4288-A8A0-7D44929D44D6}"/>
              </a:ext>
            </a:extLst>
          </p:cNvPr>
          <p:cNvCxnSpPr>
            <a:cxnSpLocks/>
          </p:cNvCxnSpPr>
          <p:nvPr/>
        </p:nvCxnSpPr>
        <p:spPr>
          <a:xfrm>
            <a:off x="2163570" y="3447494"/>
            <a:ext cx="0" cy="27707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6F28498E-8F4D-4EFC-AF42-7E3FC4F20E80}"/>
              </a:ext>
            </a:extLst>
          </p:cNvPr>
          <p:cNvCxnSpPr>
            <a:cxnSpLocks/>
          </p:cNvCxnSpPr>
          <p:nvPr/>
        </p:nvCxnSpPr>
        <p:spPr>
          <a:xfrm>
            <a:off x="2937400" y="3440090"/>
            <a:ext cx="0" cy="27707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23E376B2-4FCA-4053-8C5B-4B3CF0000B70}"/>
              </a:ext>
            </a:extLst>
          </p:cNvPr>
          <p:cNvSpPr/>
          <p:nvPr/>
        </p:nvSpPr>
        <p:spPr>
          <a:xfrm>
            <a:off x="6924724" y="6468824"/>
            <a:ext cx="290816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</a:t>
            </a: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8C087FD-C5A5-4110-88F1-8F4E6BC31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4351" y="258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3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C5E2D0E-6ED7-4B6E-8832-731C038276EA}"/>
              </a:ext>
            </a:extLst>
          </p:cNvPr>
          <p:cNvSpPr/>
          <p:nvPr/>
        </p:nvSpPr>
        <p:spPr>
          <a:xfrm>
            <a:off x="612560" y="401611"/>
            <a:ext cx="89131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２．内縁の妻は相続できますか？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・相続できません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・婚姻関係にある配偶者に限る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３．相続できる子は？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　実の子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・「養子縁組の届出」をしている養子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４．おなかの子どもは相続できますか？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・できます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・生まれたものとみなされます。（民</a:t>
            </a:r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886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・遺産分割協議は出生後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1984CE0-8A5F-4DF5-9DA4-B2718CC41F75}"/>
              </a:ext>
            </a:extLst>
          </p:cNvPr>
          <p:cNvSpPr/>
          <p:nvPr/>
        </p:nvSpPr>
        <p:spPr>
          <a:xfrm>
            <a:off x="6924724" y="6468824"/>
            <a:ext cx="290816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241AF25-C547-45C8-B1FD-7B9AA7F11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7361" y="4016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0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617E658-776D-4387-AB66-57132126E94E}"/>
              </a:ext>
            </a:extLst>
          </p:cNvPr>
          <p:cNvSpPr/>
          <p:nvPr/>
        </p:nvSpPr>
        <p:spPr>
          <a:xfrm>
            <a:off x="190130" y="94386"/>
            <a:ext cx="9646328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５．内縁の妻との間にできた子どもは相続できますか？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・認知された子どもは相続できます（認知は遺言でもでき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ます）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６．夫と息子が交通事故で、同時に死亡しました。夫の財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産は誰に？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・同時死亡の推定により、推定される者の間には相続は発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生しません。いなかったものとして考えます。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・妻に</a:t>
            </a:r>
            <a:r>
              <a:rPr kumimoji="1" lang="en-US" altLang="ja-JP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分の</a:t>
            </a:r>
            <a:r>
              <a:rPr kumimoji="1" lang="en-US" altLang="ja-JP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、第二順位の直系尊属に</a:t>
            </a:r>
            <a:r>
              <a:rPr kumimoji="1" lang="en-US" altLang="ja-JP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分の１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７．夫と息子が交通事故にあい、夫が死亡して</a:t>
            </a:r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分後に息子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が死亡しました。夫の財産は？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・夫の死亡により妻と子が相続、さらに、息子の死亡によ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り妻が取得（息子が他にいれば別）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・妻が全部相続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C05B239-64B0-4CF2-ADBD-B6E919848CC9}"/>
              </a:ext>
            </a:extLst>
          </p:cNvPr>
          <p:cNvSpPr/>
          <p:nvPr/>
        </p:nvSpPr>
        <p:spPr>
          <a:xfrm>
            <a:off x="6924724" y="6468824"/>
            <a:ext cx="290816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1E56B97-2435-4CC0-93C0-57E177358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8929" y="9828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3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BDE5EA3-4CBE-4727-BFA7-AAC6D27BB567}"/>
              </a:ext>
            </a:extLst>
          </p:cNvPr>
          <p:cNvSpPr/>
          <p:nvPr/>
        </p:nvSpPr>
        <p:spPr>
          <a:xfrm>
            <a:off x="145742" y="284371"/>
            <a:ext cx="96145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８．妻と子ども</a:t>
            </a:r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人が相続人のとき、夫が死亡したときの相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続分は？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妻２分の１、子ども２分の１（４分の１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２人）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９．子どもがいない家庭で、実父母が健在の場合、夫が死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亡した時の相続人と相続分は？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妻３分の２、直系尊属３分の１（６分の１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２名）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．子どもがいない家庭で、父母が既に死亡している場合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、妻と兄弟姉妹（３人）の相続分は？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妻４分の３、兄弟姉妹４分の１（１２分の１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３人）</a:t>
            </a:r>
            <a:endParaRPr lang="ja-JP" altLang="en-US" sz="2400" b="1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373D1A9-D511-4D04-AC5E-1535F9389156}"/>
              </a:ext>
            </a:extLst>
          </p:cNvPr>
          <p:cNvSpPr/>
          <p:nvPr/>
        </p:nvSpPr>
        <p:spPr>
          <a:xfrm>
            <a:off x="6924724" y="6468824"/>
            <a:ext cx="290816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</a:t>
            </a: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2E816D1-0A81-4612-951C-64253F1EE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7336" y="7165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1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501ABCD-2AA9-491A-A6C3-941242964A31}"/>
              </a:ext>
            </a:extLst>
          </p:cNvPr>
          <p:cNvSpPr txBox="1"/>
          <p:nvPr/>
        </p:nvSpPr>
        <p:spPr>
          <a:xfrm>
            <a:off x="464819" y="167496"/>
            <a:ext cx="918520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．弟が異母兄弟の場合は？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・異母兄弟の相続分は、数の本人と同じ父母の兄弟姉妹の　　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半分になります。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C1E0583-29B4-4DF5-97B5-3EEB06A5DF34}"/>
              </a:ext>
            </a:extLst>
          </p:cNvPr>
          <p:cNvSpPr/>
          <p:nvPr/>
        </p:nvSpPr>
        <p:spPr>
          <a:xfrm>
            <a:off x="4873842" y="2325191"/>
            <a:ext cx="2494624" cy="71720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chemeClr val="tx1"/>
                </a:solidFill>
              </a:rPr>
              <a:t>父　　　母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1AAE92-6DDA-443B-B794-29BB218C8DE6}"/>
              </a:ext>
            </a:extLst>
          </p:cNvPr>
          <p:cNvSpPr/>
          <p:nvPr/>
        </p:nvSpPr>
        <p:spPr>
          <a:xfrm>
            <a:off x="5639910" y="3925816"/>
            <a:ext cx="1123950" cy="717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ja-JP" altLang="en-US" sz="2800" b="1" dirty="0">
                <a:solidFill>
                  <a:srgbClr val="FF0000"/>
                </a:solidFill>
              </a:rPr>
              <a:t>本人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51C76A9-5AB7-4A39-A89D-DF8BAD8794BF}"/>
              </a:ext>
            </a:extLst>
          </p:cNvPr>
          <p:cNvSpPr/>
          <p:nvPr/>
        </p:nvSpPr>
        <p:spPr>
          <a:xfrm>
            <a:off x="3397311" y="3852348"/>
            <a:ext cx="1813180" cy="94159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b="1" dirty="0">
                <a:solidFill>
                  <a:schemeClr val="tx1"/>
                </a:solidFill>
              </a:rPr>
              <a:t>　</a:t>
            </a:r>
            <a:r>
              <a:rPr kumimoji="1" lang="ja-JP" altLang="en-US" sz="2800" b="1" dirty="0">
                <a:solidFill>
                  <a:schemeClr val="tx1"/>
                </a:solidFill>
              </a:rPr>
              <a:t>兄　　姉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594B2E9-61AD-48B0-A9D0-544265736594}"/>
              </a:ext>
            </a:extLst>
          </p:cNvPr>
          <p:cNvSpPr txBox="1"/>
          <p:nvPr/>
        </p:nvSpPr>
        <p:spPr>
          <a:xfrm>
            <a:off x="7534783" y="3977199"/>
            <a:ext cx="43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妻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F5C6284-862C-410C-BB84-5863085C7715}"/>
              </a:ext>
            </a:extLst>
          </p:cNvPr>
          <p:cNvSpPr txBox="1"/>
          <p:nvPr/>
        </p:nvSpPr>
        <p:spPr>
          <a:xfrm>
            <a:off x="1899823" y="2455267"/>
            <a:ext cx="1335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後　妻</a:t>
            </a: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4276880B-73DB-4CF7-B95C-54F519369587}"/>
              </a:ext>
            </a:extLst>
          </p:cNvPr>
          <p:cNvCxnSpPr>
            <a:cxnSpLocks/>
          </p:cNvCxnSpPr>
          <p:nvPr/>
        </p:nvCxnSpPr>
        <p:spPr>
          <a:xfrm>
            <a:off x="2616018" y="3186645"/>
            <a:ext cx="154760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C7D227B-D962-42D6-949C-88D6EC884667}"/>
              </a:ext>
            </a:extLst>
          </p:cNvPr>
          <p:cNvSpPr txBox="1"/>
          <p:nvPr/>
        </p:nvSpPr>
        <p:spPr>
          <a:xfrm>
            <a:off x="2364561" y="4093873"/>
            <a:ext cx="761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弟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5816660-059E-4F81-B9A2-7D3BE0610E03}"/>
              </a:ext>
            </a:extLst>
          </p:cNvPr>
          <p:cNvSpPr txBox="1"/>
          <p:nvPr/>
        </p:nvSpPr>
        <p:spPr>
          <a:xfrm>
            <a:off x="7599445" y="4405242"/>
            <a:ext cx="56860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3/4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20B050F-CA9D-4F5B-96A3-F603216B8C80}"/>
              </a:ext>
            </a:extLst>
          </p:cNvPr>
          <p:cNvSpPr txBox="1"/>
          <p:nvPr/>
        </p:nvSpPr>
        <p:spPr>
          <a:xfrm>
            <a:off x="2394967" y="4521903"/>
            <a:ext cx="56860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2200" b="1" dirty="0">
                <a:solidFill>
                  <a:srgbClr val="FF0000"/>
                </a:solidFill>
              </a:rPr>
              <a:t>1/20</a:t>
            </a:r>
            <a:endParaRPr kumimoji="1" lang="ja-JP" altLang="en-US" sz="2200" b="1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AF79AB7-65F7-4750-9504-84C98AB27FE0}"/>
              </a:ext>
            </a:extLst>
          </p:cNvPr>
          <p:cNvSpPr txBox="1"/>
          <p:nvPr/>
        </p:nvSpPr>
        <p:spPr>
          <a:xfrm>
            <a:off x="3693183" y="4492100"/>
            <a:ext cx="56860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2200" b="1" dirty="0">
                <a:solidFill>
                  <a:srgbClr val="FF0000"/>
                </a:solidFill>
              </a:rPr>
              <a:t>2/20</a:t>
            </a:r>
            <a:r>
              <a:rPr kumimoji="1" lang="ja-JP" altLang="en-US" sz="2200" b="1" dirty="0">
                <a:solidFill>
                  <a:srgbClr val="FF0000"/>
                </a:solidFill>
              </a:rPr>
              <a:t>　　　　　　　　　　　　　　　　　　　　　　　　　　　　　　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3D097F8-E5E9-4D18-8783-5B2AE4A4B849}"/>
              </a:ext>
            </a:extLst>
          </p:cNvPr>
          <p:cNvSpPr txBox="1"/>
          <p:nvPr/>
        </p:nvSpPr>
        <p:spPr>
          <a:xfrm>
            <a:off x="4502535" y="4473898"/>
            <a:ext cx="56860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2200" b="1" dirty="0">
                <a:solidFill>
                  <a:srgbClr val="FF0000"/>
                </a:solidFill>
              </a:rPr>
              <a:t>2/20</a:t>
            </a:r>
            <a:r>
              <a:rPr kumimoji="1" lang="ja-JP" altLang="en-US" b="1" dirty="0">
                <a:solidFill>
                  <a:srgbClr val="FF0000"/>
                </a:solidFill>
              </a:rPr>
              <a:t>　　　　　　　　　　　　　　　　　　　　　　　　　　　　　　</a:t>
            </a: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139A4262-0CA9-4776-8D3E-5AA6E1EC61F8}"/>
              </a:ext>
            </a:extLst>
          </p:cNvPr>
          <p:cNvCxnSpPr/>
          <p:nvPr/>
        </p:nvCxnSpPr>
        <p:spPr>
          <a:xfrm>
            <a:off x="5779363" y="2681056"/>
            <a:ext cx="70133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B5847A15-42D2-468B-993E-9821CE8DB05B}"/>
              </a:ext>
            </a:extLst>
          </p:cNvPr>
          <p:cNvCxnSpPr/>
          <p:nvPr/>
        </p:nvCxnSpPr>
        <p:spPr>
          <a:xfrm>
            <a:off x="5780840" y="2718042"/>
            <a:ext cx="70133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5470CBE4-DF48-493B-BAB8-271B00FE2602}"/>
              </a:ext>
            </a:extLst>
          </p:cNvPr>
          <p:cNvCxnSpPr/>
          <p:nvPr/>
        </p:nvCxnSpPr>
        <p:spPr>
          <a:xfrm>
            <a:off x="6125593" y="2718042"/>
            <a:ext cx="0" cy="125915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3F2EE288-58F7-4572-ADFB-158147F804C0}"/>
              </a:ext>
            </a:extLst>
          </p:cNvPr>
          <p:cNvCxnSpPr/>
          <p:nvPr/>
        </p:nvCxnSpPr>
        <p:spPr>
          <a:xfrm>
            <a:off x="3897297" y="3480047"/>
            <a:ext cx="222829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0FD69A7C-37B1-46B6-A072-06D4D52F2D58}"/>
              </a:ext>
            </a:extLst>
          </p:cNvPr>
          <p:cNvCxnSpPr/>
          <p:nvPr/>
        </p:nvCxnSpPr>
        <p:spPr>
          <a:xfrm>
            <a:off x="3888420" y="3480045"/>
            <a:ext cx="0" cy="55041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E82ED2A4-D75C-4261-BF58-66B64C7689F0}"/>
              </a:ext>
            </a:extLst>
          </p:cNvPr>
          <p:cNvCxnSpPr/>
          <p:nvPr/>
        </p:nvCxnSpPr>
        <p:spPr>
          <a:xfrm>
            <a:off x="4751033" y="3481525"/>
            <a:ext cx="0" cy="55041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2B1ACB2F-6A60-45A4-8481-9107D2B6B96C}"/>
              </a:ext>
            </a:extLst>
          </p:cNvPr>
          <p:cNvCxnSpPr>
            <a:cxnSpLocks/>
          </p:cNvCxnSpPr>
          <p:nvPr/>
        </p:nvCxnSpPr>
        <p:spPr>
          <a:xfrm>
            <a:off x="6525089" y="4275797"/>
            <a:ext cx="103780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96DDF56B-0A06-4F3E-B830-54B7C2613D0B}"/>
              </a:ext>
            </a:extLst>
          </p:cNvPr>
          <p:cNvCxnSpPr>
            <a:cxnSpLocks/>
          </p:cNvCxnSpPr>
          <p:nvPr/>
        </p:nvCxnSpPr>
        <p:spPr>
          <a:xfrm>
            <a:off x="6526567" y="4330539"/>
            <a:ext cx="103780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8180B7F4-ED74-48AE-AC55-9FDBD00BEF97}"/>
              </a:ext>
            </a:extLst>
          </p:cNvPr>
          <p:cNvCxnSpPr/>
          <p:nvPr/>
        </p:nvCxnSpPr>
        <p:spPr>
          <a:xfrm>
            <a:off x="3213568" y="2681056"/>
            <a:ext cx="205393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70573FEE-EE28-428D-B286-5905102B09E3}"/>
              </a:ext>
            </a:extLst>
          </p:cNvPr>
          <p:cNvCxnSpPr/>
          <p:nvPr/>
        </p:nvCxnSpPr>
        <p:spPr>
          <a:xfrm>
            <a:off x="3223927" y="2726923"/>
            <a:ext cx="205393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1E2570B3-A4C9-422B-B41D-BCC7AE84DE8C}"/>
              </a:ext>
            </a:extLst>
          </p:cNvPr>
          <p:cNvCxnSpPr/>
          <p:nvPr/>
        </p:nvCxnSpPr>
        <p:spPr>
          <a:xfrm flipH="1">
            <a:off x="5639910" y="3925816"/>
            <a:ext cx="1123950" cy="7172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2F0265AB-0745-4537-90E0-8A50F471EC64}"/>
              </a:ext>
            </a:extLst>
          </p:cNvPr>
          <p:cNvCxnSpPr/>
          <p:nvPr/>
        </p:nvCxnSpPr>
        <p:spPr>
          <a:xfrm flipH="1">
            <a:off x="5388746" y="2388093"/>
            <a:ext cx="390617" cy="59039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A46D947B-9DD1-4171-9EE0-78E455FBAEC8}"/>
              </a:ext>
            </a:extLst>
          </p:cNvPr>
          <p:cNvCxnSpPr/>
          <p:nvPr/>
        </p:nvCxnSpPr>
        <p:spPr>
          <a:xfrm flipH="1">
            <a:off x="6428912" y="2433964"/>
            <a:ext cx="390617" cy="59039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429B0AA5-41DE-4914-B64C-7A223484DA69}"/>
              </a:ext>
            </a:extLst>
          </p:cNvPr>
          <p:cNvCxnSpPr/>
          <p:nvPr/>
        </p:nvCxnSpPr>
        <p:spPr>
          <a:xfrm>
            <a:off x="4163627" y="2726923"/>
            <a:ext cx="0" cy="4597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925C9B43-6A63-4E23-9CA5-A57ACBD5C5A5}"/>
              </a:ext>
            </a:extLst>
          </p:cNvPr>
          <p:cNvCxnSpPr/>
          <p:nvPr/>
        </p:nvCxnSpPr>
        <p:spPr>
          <a:xfrm>
            <a:off x="2616018" y="3186645"/>
            <a:ext cx="0" cy="9072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17C815A3-E272-4EAA-BD12-9C20BBB7C7EA}"/>
              </a:ext>
            </a:extLst>
          </p:cNvPr>
          <p:cNvSpPr/>
          <p:nvPr/>
        </p:nvSpPr>
        <p:spPr>
          <a:xfrm>
            <a:off x="6819529" y="6491448"/>
            <a:ext cx="290816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</a:t>
            </a: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6ADC689-2C98-43A7-8C37-49C341AF4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1197" y="2849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3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F5466684-E2CA-43F3-80E8-1CAD8207161A}"/>
              </a:ext>
            </a:extLst>
          </p:cNvPr>
          <p:cNvSpPr/>
          <p:nvPr/>
        </p:nvSpPr>
        <p:spPr>
          <a:xfrm>
            <a:off x="115404" y="245355"/>
            <a:ext cx="951686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12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．代襲相続とは？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被相続人（本人）甲の死亡前に、相続人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となるべき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が死亡した。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・Ａの子</a:t>
            </a:r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Ｂ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が、Ａに代わって（代襲）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相続人になる。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・相続人は生きている人だけ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⇒　Ａは相続人ではない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13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．長男Ａが被相続人である父甲より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先に死んでいる時の相続は？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・甲妻・Ｂ・Ｃ・Ｄが相続人です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（Ａ妻は相続人ではない）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8E8EE93-16EB-4F61-AAD1-7B485CB3560C}"/>
              </a:ext>
            </a:extLst>
          </p:cNvPr>
          <p:cNvSpPr/>
          <p:nvPr/>
        </p:nvSpPr>
        <p:spPr>
          <a:xfrm>
            <a:off x="7980141" y="692606"/>
            <a:ext cx="933040" cy="445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ja-JP" altLang="en-US" sz="2000" dirty="0">
                <a:solidFill>
                  <a:srgbClr val="FF0000"/>
                </a:solidFill>
              </a:rPr>
              <a:t>本人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F95AC1F-B40D-400A-BCDB-9B0262E1E088}"/>
              </a:ext>
            </a:extLst>
          </p:cNvPr>
          <p:cNvSpPr txBox="1"/>
          <p:nvPr/>
        </p:nvSpPr>
        <p:spPr>
          <a:xfrm>
            <a:off x="7838023" y="214173"/>
            <a:ext cx="1465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被相続人甲</a:t>
            </a: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513AACB0-C052-439D-816E-CBCB68C74510}"/>
              </a:ext>
            </a:extLst>
          </p:cNvPr>
          <p:cNvCxnSpPr>
            <a:cxnSpLocks/>
          </p:cNvCxnSpPr>
          <p:nvPr/>
        </p:nvCxnSpPr>
        <p:spPr>
          <a:xfrm flipH="1">
            <a:off x="7980141" y="707741"/>
            <a:ext cx="933040" cy="3947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9F26DE7-CF5C-490A-A59D-143D0269FB56}"/>
              </a:ext>
            </a:extLst>
          </p:cNvPr>
          <p:cNvSpPr txBox="1"/>
          <p:nvPr/>
        </p:nvSpPr>
        <p:spPr>
          <a:xfrm>
            <a:off x="8203491" y="1334632"/>
            <a:ext cx="441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>
                <a:solidFill>
                  <a:srgbClr val="FF0000"/>
                </a:solidFill>
              </a:rPr>
              <a:t>Ａ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5D26116-7BA1-44CE-AA8F-EEEDBAC2CA08}"/>
              </a:ext>
            </a:extLst>
          </p:cNvPr>
          <p:cNvSpPr txBox="1"/>
          <p:nvPr/>
        </p:nvSpPr>
        <p:spPr>
          <a:xfrm>
            <a:off x="7855289" y="1975725"/>
            <a:ext cx="1167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3333FF"/>
                </a:solidFill>
              </a:rPr>
              <a:t>Ｂ</a:t>
            </a:r>
            <a:endParaRPr kumimoji="1" lang="en-US" altLang="ja-JP" sz="2400" b="1" dirty="0">
              <a:solidFill>
                <a:srgbClr val="3333FF"/>
              </a:solidFill>
            </a:endParaRPr>
          </a:p>
          <a:p>
            <a:pPr algn="ctr"/>
            <a:r>
              <a:rPr kumimoji="1" lang="ja-JP" altLang="en-US" sz="2000" dirty="0"/>
              <a:t>（Ａの子）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4F1610F-8C42-4E33-8195-07052BA5570E}"/>
              </a:ext>
            </a:extLst>
          </p:cNvPr>
          <p:cNvSpPr txBox="1"/>
          <p:nvPr/>
        </p:nvSpPr>
        <p:spPr>
          <a:xfrm>
            <a:off x="6702643" y="1432481"/>
            <a:ext cx="1312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6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先に死亡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729D61B-9164-4206-8E90-3387EF87596D}"/>
              </a:ext>
            </a:extLst>
          </p:cNvPr>
          <p:cNvSpPr txBox="1"/>
          <p:nvPr/>
        </p:nvSpPr>
        <p:spPr>
          <a:xfrm>
            <a:off x="6797906" y="2249160"/>
            <a:ext cx="1201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代襲相続人</a:t>
            </a: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AF2723D8-E280-4BEE-BEF1-92278EBE1821}"/>
              </a:ext>
            </a:extLst>
          </p:cNvPr>
          <p:cNvCxnSpPr/>
          <p:nvPr/>
        </p:nvCxnSpPr>
        <p:spPr>
          <a:xfrm flipH="1">
            <a:off x="8123068" y="1334632"/>
            <a:ext cx="701336" cy="436403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E854D224-AC67-43A7-87A9-BCA32847F863}"/>
              </a:ext>
            </a:extLst>
          </p:cNvPr>
          <p:cNvCxnSpPr>
            <a:stCxn id="29" idx="2"/>
          </p:cNvCxnSpPr>
          <p:nvPr/>
        </p:nvCxnSpPr>
        <p:spPr>
          <a:xfrm>
            <a:off x="8446661" y="1138574"/>
            <a:ext cx="0" cy="29390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B6023FF5-910C-4A8C-9B66-E74084C3CA94}"/>
              </a:ext>
            </a:extLst>
          </p:cNvPr>
          <p:cNvCxnSpPr/>
          <p:nvPr/>
        </p:nvCxnSpPr>
        <p:spPr>
          <a:xfrm>
            <a:off x="8430385" y="1734860"/>
            <a:ext cx="0" cy="29390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2FBDE9A9-254A-429D-BD7D-29018939C079}"/>
              </a:ext>
            </a:extLst>
          </p:cNvPr>
          <p:cNvSpPr txBox="1"/>
          <p:nvPr/>
        </p:nvSpPr>
        <p:spPr>
          <a:xfrm>
            <a:off x="9100212" y="4636608"/>
            <a:ext cx="73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Ｂ妻</a:t>
            </a: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9DD3A588-592E-419B-84F5-A1A50A16663B}"/>
              </a:ext>
            </a:extLst>
          </p:cNvPr>
          <p:cNvSpPr/>
          <p:nvPr/>
        </p:nvSpPr>
        <p:spPr>
          <a:xfrm>
            <a:off x="7002564" y="3722566"/>
            <a:ext cx="830580" cy="373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</a:rPr>
              <a:t>本人</a:t>
            </a:r>
          </a:p>
        </p:txBody>
      </p: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B555F8DE-F27B-446D-9687-C51528613B8B}"/>
              </a:ext>
            </a:extLst>
          </p:cNvPr>
          <p:cNvCxnSpPr>
            <a:cxnSpLocks/>
          </p:cNvCxnSpPr>
          <p:nvPr/>
        </p:nvCxnSpPr>
        <p:spPr>
          <a:xfrm flipH="1">
            <a:off x="7000024" y="3718061"/>
            <a:ext cx="833120" cy="3756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27CBCEFD-CFE5-4E46-B6E1-9D7E985359C2}"/>
              </a:ext>
            </a:extLst>
          </p:cNvPr>
          <p:cNvSpPr txBox="1"/>
          <p:nvPr/>
        </p:nvSpPr>
        <p:spPr>
          <a:xfrm>
            <a:off x="7228909" y="3400146"/>
            <a:ext cx="49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甲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9BDA521E-9371-4857-AA18-64670C470B24}"/>
              </a:ext>
            </a:extLst>
          </p:cNvPr>
          <p:cNvSpPr txBox="1"/>
          <p:nvPr/>
        </p:nvSpPr>
        <p:spPr>
          <a:xfrm>
            <a:off x="8470121" y="3730488"/>
            <a:ext cx="47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u="sng" dirty="0">
                <a:solidFill>
                  <a:srgbClr val="3333FF"/>
                </a:solidFill>
              </a:rPr>
              <a:t>妻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5E9759-B9D9-421C-8F9B-D44EBEFA1A75}"/>
              </a:ext>
            </a:extLst>
          </p:cNvPr>
          <p:cNvSpPr txBox="1"/>
          <p:nvPr/>
        </p:nvSpPr>
        <p:spPr>
          <a:xfrm>
            <a:off x="8343623" y="4637868"/>
            <a:ext cx="28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u="sng" dirty="0">
                <a:solidFill>
                  <a:srgbClr val="3333FF"/>
                </a:solidFill>
              </a:rPr>
              <a:t>Ｂ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0E2F2891-B43F-4090-8278-844D1C6D404A}"/>
              </a:ext>
            </a:extLst>
          </p:cNvPr>
          <p:cNvSpPr txBox="1"/>
          <p:nvPr/>
        </p:nvSpPr>
        <p:spPr>
          <a:xfrm>
            <a:off x="7061235" y="4634020"/>
            <a:ext cx="81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Ａ妻</a:t>
            </a: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AE4CB97C-371E-47E9-83AA-4BB96035386B}"/>
              </a:ext>
            </a:extLst>
          </p:cNvPr>
          <p:cNvSpPr txBox="1"/>
          <p:nvPr/>
        </p:nvSpPr>
        <p:spPr>
          <a:xfrm>
            <a:off x="6282502" y="4661912"/>
            <a:ext cx="58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Ａ</a:t>
            </a: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EF54CEC7-9FE6-4E28-B384-930693183993}"/>
              </a:ext>
            </a:extLst>
          </p:cNvPr>
          <p:cNvSpPr txBox="1"/>
          <p:nvPr/>
        </p:nvSpPr>
        <p:spPr>
          <a:xfrm>
            <a:off x="6219872" y="5409397"/>
            <a:ext cx="527165" cy="281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b="1" u="sng" dirty="0">
                <a:solidFill>
                  <a:srgbClr val="3333FF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子Ｃ</a:t>
            </a: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06F1D4E8-0864-4F4F-BE2F-667EDEA5AC44}"/>
              </a:ext>
            </a:extLst>
          </p:cNvPr>
          <p:cNvSpPr txBox="1"/>
          <p:nvPr/>
        </p:nvSpPr>
        <p:spPr>
          <a:xfrm>
            <a:off x="7046114" y="5382770"/>
            <a:ext cx="6596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b="1" u="sng" dirty="0">
                <a:solidFill>
                  <a:srgbClr val="3333FF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子Ｄ</a:t>
            </a: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E172AD72-4933-4995-B8B1-50D06EEA398B}"/>
              </a:ext>
            </a:extLst>
          </p:cNvPr>
          <p:cNvSpPr txBox="1"/>
          <p:nvPr/>
        </p:nvSpPr>
        <p:spPr>
          <a:xfrm>
            <a:off x="8497315" y="5480496"/>
            <a:ext cx="1676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子</a:t>
            </a: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DEB9DD82-6BC0-4BC8-9802-0CBF7C19B033}"/>
              </a:ext>
            </a:extLst>
          </p:cNvPr>
          <p:cNvSpPr txBox="1"/>
          <p:nvPr/>
        </p:nvSpPr>
        <p:spPr>
          <a:xfrm>
            <a:off x="9244822" y="5488116"/>
            <a:ext cx="1676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子</a:t>
            </a: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229CCEAC-35FC-42E6-BDB1-A555A7AF8AC1}"/>
              </a:ext>
            </a:extLst>
          </p:cNvPr>
          <p:cNvSpPr txBox="1"/>
          <p:nvPr/>
        </p:nvSpPr>
        <p:spPr>
          <a:xfrm>
            <a:off x="8830864" y="3804095"/>
            <a:ext cx="4495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1/2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A823C13D-DEEC-46EB-BB81-A42759CE5007}"/>
              </a:ext>
            </a:extLst>
          </p:cNvPr>
          <p:cNvSpPr txBox="1"/>
          <p:nvPr/>
        </p:nvSpPr>
        <p:spPr>
          <a:xfrm>
            <a:off x="7114814" y="5660498"/>
            <a:ext cx="51397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1/8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40563978-875E-48ED-A4AE-2A40F3671234}"/>
              </a:ext>
            </a:extLst>
          </p:cNvPr>
          <p:cNvSpPr txBox="1"/>
          <p:nvPr/>
        </p:nvSpPr>
        <p:spPr>
          <a:xfrm>
            <a:off x="5566880" y="4614237"/>
            <a:ext cx="87266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甲より先</a:t>
            </a:r>
            <a:endParaRPr kumimoji="1" lang="en-US" altLang="ja-JP" sz="1600" b="1" dirty="0">
              <a:solidFill>
                <a:srgbClr val="FF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に死亡</a:t>
            </a: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6437DC72-DB86-42B0-A321-BBCDF5291DF5}"/>
              </a:ext>
            </a:extLst>
          </p:cNvPr>
          <p:cNvSpPr txBox="1"/>
          <p:nvPr/>
        </p:nvSpPr>
        <p:spPr>
          <a:xfrm>
            <a:off x="6265722" y="5684215"/>
            <a:ext cx="53318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1/8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B5E614F7-FC2F-4882-B68D-1782D8C2994D}"/>
              </a:ext>
            </a:extLst>
          </p:cNvPr>
          <p:cNvSpPr txBox="1"/>
          <p:nvPr/>
        </p:nvSpPr>
        <p:spPr>
          <a:xfrm>
            <a:off x="8386532" y="4996817"/>
            <a:ext cx="4749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1/4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58678334-E118-481C-B6BA-1A9541D1494C}"/>
              </a:ext>
            </a:extLst>
          </p:cNvPr>
          <p:cNvCxnSpPr>
            <a:cxnSpLocks/>
          </p:cNvCxnSpPr>
          <p:nvPr/>
        </p:nvCxnSpPr>
        <p:spPr>
          <a:xfrm>
            <a:off x="7868656" y="3909288"/>
            <a:ext cx="636977" cy="586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61BA27DD-F4B3-45E4-8EC6-A7D8CFECCA43}"/>
              </a:ext>
            </a:extLst>
          </p:cNvPr>
          <p:cNvCxnSpPr>
            <a:cxnSpLocks/>
          </p:cNvCxnSpPr>
          <p:nvPr/>
        </p:nvCxnSpPr>
        <p:spPr>
          <a:xfrm>
            <a:off x="7870135" y="3946279"/>
            <a:ext cx="636977" cy="586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83C64B6A-AB74-4712-B777-DE31B97677D9}"/>
              </a:ext>
            </a:extLst>
          </p:cNvPr>
          <p:cNvCxnSpPr>
            <a:cxnSpLocks/>
          </p:cNvCxnSpPr>
          <p:nvPr/>
        </p:nvCxnSpPr>
        <p:spPr>
          <a:xfrm>
            <a:off x="6602113" y="4826651"/>
            <a:ext cx="50306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3F24D023-ECFF-4F41-B8F4-248476F21915}"/>
              </a:ext>
            </a:extLst>
          </p:cNvPr>
          <p:cNvCxnSpPr>
            <a:cxnSpLocks/>
          </p:cNvCxnSpPr>
          <p:nvPr/>
        </p:nvCxnSpPr>
        <p:spPr>
          <a:xfrm>
            <a:off x="6594711" y="4863637"/>
            <a:ext cx="50306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90DE05E1-000E-4C2D-8978-8CBEC2E42054}"/>
              </a:ext>
            </a:extLst>
          </p:cNvPr>
          <p:cNvCxnSpPr>
            <a:cxnSpLocks/>
          </p:cNvCxnSpPr>
          <p:nvPr/>
        </p:nvCxnSpPr>
        <p:spPr>
          <a:xfrm>
            <a:off x="8673561" y="4829607"/>
            <a:ext cx="50306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18F919CE-28AD-4802-A651-33ED0899515D}"/>
              </a:ext>
            </a:extLst>
          </p:cNvPr>
          <p:cNvCxnSpPr>
            <a:cxnSpLocks/>
          </p:cNvCxnSpPr>
          <p:nvPr/>
        </p:nvCxnSpPr>
        <p:spPr>
          <a:xfrm>
            <a:off x="8675037" y="4866597"/>
            <a:ext cx="50306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EE4A89D3-B7B5-4091-8161-F058D9A3E05F}"/>
              </a:ext>
            </a:extLst>
          </p:cNvPr>
          <p:cNvCxnSpPr>
            <a:cxnSpLocks/>
          </p:cNvCxnSpPr>
          <p:nvPr/>
        </p:nvCxnSpPr>
        <p:spPr>
          <a:xfrm>
            <a:off x="6465903" y="4470290"/>
            <a:ext cx="203973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コネクタ 99">
            <a:extLst>
              <a:ext uri="{FF2B5EF4-FFF2-40B4-BE49-F238E27FC236}">
                <a16:creationId xmlns:a16="http://schemas.microsoft.com/office/drawing/2014/main" id="{E8B4E8C3-8474-4635-8CAB-0601AEA05ED1}"/>
              </a:ext>
            </a:extLst>
          </p:cNvPr>
          <p:cNvCxnSpPr/>
          <p:nvPr/>
        </p:nvCxnSpPr>
        <p:spPr>
          <a:xfrm>
            <a:off x="8123068" y="3946279"/>
            <a:ext cx="0" cy="51018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>
            <a:extLst>
              <a:ext uri="{FF2B5EF4-FFF2-40B4-BE49-F238E27FC236}">
                <a16:creationId xmlns:a16="http://schemas.microsoft.com/office/drawing/2014/main" id="{4E4B1EB3-ADB9-4423-B4D9-AA877750DF54}"/>
              </a:ext>
            </a:extLst>
          </p:cNvPr>
          <p:cNvCxnSpPr>
            <a:cxnSpLocks/>
          </p:cNvCxnSpPr>
          <p:nvPr/>
        </p:nvCxnSpPr>
        <p:spPr>
          <a:xfrm>
            <a:off x="8497315" y="4470290"/>
            <a:ext cx="0" cy="24105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コネクタ 105">
            <a:extLst>
              <a:ext uri="{FF2B5EF4-FFF2-40B4-BE49-F238E27FC236}">
                <a16:creationId xmlns:a16="http://schemas.microsoft.com/office/drawing/2014/main" id="{1F9A2042-E2F2-460A-8667-3ABC73E8E2A5}"/>
              </a:ext>
            </a:extLst>
          </p:cNvPr>
          <p:cNvCxnSpPr>
            <a:cxnSpLocks/>
          </p:cNvCxnSpPr>
          <p:nvPr/>
        </p:nvCxnSpPr>
        <p:spPr>
          <a:xfrm>
            <a:off x="6465903" y="4470290"/>
            <a:ext cx="0" cy="308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コネクタ 106">
            <a:extLst>
              <a:ext uri="{FF2B5EF4-FFF2-40B4-BE49-F238E27FC236}">
                <a16:creationId xmlns:a16="http://schemas.microsoft.com/office/drawing/2014/main" id="{868AB62A-4DAB-44EB-9540-74C44970BC97}"/>
              </a:ext>
            </a:extLst>
          </p:cNvPr>
          <p:cNvCxnSpPr>
            <a:cxnSpLocks/>
          </p:cNvCxnSpPr>
          <p:nvPr/>
        </p:nvCxnSpPr>
        <p:spPr>
          <a:xfrm>
            <a:off x="8925021" y="4884072"/>
            <a:ext cx="0" cy="39209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>
            <a:extLst>
              <a:ext uri="{FF2B5EF4-FFF2-40B4-BE49-F238E27FC236}">
                <a16:creationId xmlns:a16="http://schemas.microsoft.com/office/drawing/2014/main" id="{90AE0C30-9D02-4111-AD52-445762D1B12A}"/>
              </a:ext>
            </a:extLst>
          </p:cNvPr>
          <p:cNvCxnSpPr>
            <a:cxnSpLocks/>
          </p:cNvCxnSpPr>
          <p:nvPr/>
        </p:nvCxnSpPr>
        <p:spPr>
          <a:xfrm>
            <a:off x="6795855" y="4894424"/>
            <a:ext cx="0" cy="39209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>
            <a:extLst>
              <a:ext uri="{FF2B5EF4-FFF2-40B4-BE49-F238E27FC236}">
                <a16:creationId xmlns:a16="http://schemas.microsoft.com/office/drawing/2014/main" id="{D3CED1C4-5EB8-45B4-B70C-E6F55F4491E2}"/>
              </a:ext>
            </a:extLst>
          </p:cNvPr>
          <p:cNvCxnSpPr/>
          <p:nvPr/>
        </p:nvCxnSpPr>
        <p:spPr>
          <a:xfrm>
            <a:off x="6436311" y="5286522"/>
            <a:ext cx="80147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コネクタ 110">
            <a:extLst>
              <a:ext uri="{FF2B5EF4-FFF2-40B4-BE49-F238E27FC236}">
                <a16:creationId xmlns:a16="http://schemas.microsoft.com/office/drawing/2014/main" id="{1270BB7F-07F6-4C7E-A2C7-5121FF5491CD}"/>
              </a:ext>
            </a:extLst>
          </p:cNvPr>
          <p:cNvCxnSpPr/>
          <p:nvPr/>
        </p:nvCxnSpPr>
        <p:spPr>
          <a:xfrm>
            <a:off x="8568433" y="5296878"/>
            <a:ext cx="80147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31E18ECE-C319-445C-B069-A5D9B27584EB}"/>
              </a:ext>
            </a:extLst>
          </p:cNvPr>
          <p:cNvCxnSpPr/>
          <p:nvPr/>
        </p:nvCxnSpPr>
        <p:spPr>
          <a:xfrm flipH="1">
            <a:off x="6316079" y="4680820"/>
            <a:ext cx="312209" cy="36279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コネクタ 114">
            <a:extLst>
              <a:ext uri="{FF2B5EF4-FFF2-40B4-BE49-F238E27FC236}">
                <a16:creationId xmlns:a16="http://schemas.microsoft.com/office/drawing/2014/main" id="{0B4C24EC-9BFB-4A3C-9490-66F4A7E4E72D}"/>
              </a:ext>
            </a:extLst>
          </p:cNvPr>
          <p:cNvCxnSpPr>
            <a:cxnSpLocks/>
          </p:cNvCxnSpPr>
          <p:nvPr/>
        </p:nvCxnSpPr>
        <p:spPr>
          <a:xfrm>
            <a:off x="6436311" y="5270244"/>
            <a:ext cx="0" cy="1912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コネクタ 117">
            <a:extLst>
              <a:ext uri="{FF2B5EF4-FFF2-40B4-BE49-F238E27FC236}">
                <a16:creationId xmlns:a16="http://schemas.microsoft.com/office/drawing/2014/main" id="{85693BBD-34BE-4E76-A8F1-66812BF00230}"/>
              </a:ext>
            </a:extLst>
          </p:cNvPr>
          <p:cNvCxnSpPr>
            <a:cxnSpLocks/>
          </p:cNvCxnSpPr>
          <p:nvPr/>
        </p:nvCxnSpPr>
        <p:spPr>
          <a:xfrm>
            <a:off x="7227904" y="5289479"/>
            <a:ext cx="0" cy="1912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コネクタ 118">
            <a:extLst>
              <a:ext uri="{FF2B5EF4-FFF2-40B4-BE49-F238E27FC236}">
                <a16:creationId xmlns:a16="http://schemas.microsoft.com/office/drawing/2014/main" id="{D8BFEE66-BA80-4250-9B16-85FA561F28FC}"/>
              </a:ext>
            </a:extLst>
          </p:cNvPr>
          <p:cNvCxnSpPr>
            <a:cxnSpLocks/>
          </p:cNvCxnSpPr>
          <p:nvPr/>
        </p:nvCxnSpPr>
        <p:spPr>
          <a:xfrm>
            <a:off x="8561036" y="5299831"/>
            <a:ext cx="0" cy="1912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コネクタ 119">
            <a:extLst>
              <a:ext uri="{FF2B5EF4-FFF2-40B4-BE49-F238E27FC236}">
                <a16:creationId xmlns:a16="http://schemas.microsoft.com/office/drawing/2014/main" id="{5DA9932C-624B-49FD-9284-418A590B7C76}"/>
              </a:ext>
            </a:extLst>
          </p:cNvPr>
          <p:cNvCxnSpPr>
            <a:cxnSpLocks/>
          </p:cNvCxnSpPr>
          <p:nvPr/>
        </p:nvCxnSpPr>
        <p:spPr>
          <a:xfrm>
            <a:off x="9361509" y="5301309"/>
            <a:ext cx="0" cy="1912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正方形/長方形 120">
            <a:extLst>
              <a:ext uri="{FF2B5EF4-FFF2-40B4-BE49-F238E27FC236}">
                <a16:creationId xmlns:a16="http://schemas.microsoft.com/office/drawing/2014/main" id="{F7E61F32-3B58-4F1C-9561-C5F3D899DEA5}"/>
              </a:ext>
            </a:extLst>
          </p:cNvPr>
          <p:cNvSpPr/>
          <p:nvPr/>
        </p:nvSpPr>
        <p:spPr>
          <a:xfrm>
            <a:off x="6924724" y="6468824"/>
            <a:ext cx="290816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88FD555-3906-423E-BB75-DB8ADBEDD524}"/>
              </a:ext>
            </a:extLst>
          </p:cNvPr>
          <p:cNvSpPr txBox="1"/>
          <p:nvPr/>
        </p:nvSpPr>
        <p:spPr>
          <a:xfrm>
            <a:off x="8470121" y="1529376"/>
            <a:ext cx="1147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本人の子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6B30BEC-2C7B-4FA1-B75A-315CA8B22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0123" y="1596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9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2432AF2-0F76-4586-89FE-4425935ABB84}"/>
              </a:ext>
            </a:extLst>
          </p:cNvPr>
          <p:cNvSpPr/>
          <p:nvPr/>
        </p:nvSpPr>
        <p:spPr>
          <a:xfrm>
            <a:off x="252274" y="353640"/>
            <a:ext cx="940145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14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．父の債務を相続したくない。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・裁判所に</a:t>
            </a:r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相続放棄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を申述する（死亡後）。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認められると「初めから相続人ではなかったことになる」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・原則、</a:t>
            </a:r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相続開始を知った時から３カ月以内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にしなければなら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ない。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．遺留分とは？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・一定の相続人（兄弟姉妹を除く）が法律上もらうことのでき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る最小限の財産。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・遺留分侵害の請求は、遺留分権者が、相続の開始及び遺留分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を侵害する贈与又は</a:t>
            </a:r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遺贈があったことを知った時から１年行</a:t>
            </a:r>
            <a:endParaRPr kumimoji="1" lang="en-US" altLang="ja-JP" sz="2400" b="1" dirty="0">
              <a:solidFill>
                <a:srgbClr val="FF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使しないときは時効により消滅する。</a:t>
            </a:r>
            <a:endParaRPr kumimoji="1" lang="en-US" altLang="ja-JP" sz="2400" b="1" dirty="0">
              <a:solidFill>
                <a:srgbClr val="FF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相続の開始の時から１０年を経過したとき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も同様とする。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49D6122-B39B-49A0-AC8D-84377B967E18}"/>
              </a:ext>
            </a:extLst>
          </p:cNvPr>
          <p:cNvSpPr/>
          <p:nvPr/>
        </p:nvSpPr>
        <p:spPr>
          <a:xfrm>
            <a:off x="6924724" y="6468824"/>
            <a:ext cx="290816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AEFF420-1122-4901-BAE3-954C5BAEB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8536" y="353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3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レトロスペクト</Template>
  <TotalTime>1087</TotalTime>
  <Words>914</Words>
  <Application>Microsoft Office PowerPoint</Application>
  <PresentationFormat>A4 210 x 297 mm</PresentationFormat>
  <Paragraphs>129</Paragraphs>
  <Slides>8</Slides>
  <Notes>0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2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115</cp:revision>
  <dcterms:created xsi:type="dcterms:W3CDTF">2020-02-03T01:43:20Z</dcterms:created>
  <dcterms:modified xsi:type="dcterms:W3CDTF">2021-02-06T02:47:09Z</dcterms:modified>
</cp:coreProperties>
</file>