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63" r:id="rId2"/>
    <p:sldId id="260" r:id="rId3"/>
    <p:sldId id="259" r:id="rId4"/>
    <p:sldId id="295" r:id="rId5"/>
    <p:sldId id="256" r:id="rId6"/>
    <p:sldId id="258"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3300"/>
    <a:srgbClr val="003399"/>
    <a:srgbClr val="3333FF"/>
    <a:srgbClr val="0099FF"/>
    <a:srgbClr val="3399FF"/>
    <a:srgbClr val="000000"/>
    <a:srgbClr val="33CCFF"/>
    <a:srgbClr val="CC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4660"/>
  </p:normalViewPr>
  <p:slideViewPr>
    <p:cSldViewPr snapToGrid="0">
      <p:cViewPr varScale="1">
        <p:scale>
          <a:sx n="86" d="100"/>
          <a:sy n="86" d="100"/>
        </p:scale>
        <p:origin x="15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34892;&#25919;&#26360;&#22763;&#38306;&#20418;\&#12475;&#12511;&#12490;&#12540;\&#32113;&#35336;&#36039;&#260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34892;&#25919;&#26360;&#22763;&#38306;&#20418;\&#12475;&#12511;&#12490;&#12540;\&#12475;&#12511;&#12490;&#12540;&#21407;&#31295;\&#30456;&#32154;&#12475;&#12511;&#12490;&#12540;\&#30456;&#32154;&#32113;&#35336;&#36039;&#2600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ja-JP" sz="2000" b="1" dirty="0"/>
              <a:t>家庭裁判所に持ち込まれる遺産分割事件数の推移</a:t>
            </a:r>
          </a:p>
        </c:rich>
      </c:tx>
      <c:layout>
        <c:manualLayout>
          <c:xMode val="edge"/>
          <c:yMode val="edge"/>
          <c:x val="0.21062880722252672"/>
          <c:y val="5.485893416927899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7.3469932280564379E-2"/>
          <c:y val="0.15838803792851933"/>
          <c:w val="0.91732196458868054"/>
          <c:h val="0.7421288558842617"/>
        </c:manualLayout>
      </c:layout>
      <c:barChart>
        <c:barDir val="col"/>
        <c:grouping val="clustered"/>
        <c:varyColors val="0"/>
        <c:ser>
          <c:idx val="0"/>
          <c:order val="0"/>
          <c:tx>
            <c:strRef>
              <c:f>Sheet1!$A$3</c:f>
              <c:strCache>
                <c:ptCount val="1"/>
                <c:pt idx="0">
                  <c:v>遺産分割事件数の推移</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Sheet1!$B$2:$K$2</c:f>
              <c:strCache>
                <c:ptCount val="10"/>
                <c:pt idx="0">
                  <c:v>平成19年度</c:v>
                </c:pt>
                <c:pt idx="1">
                  <c:v>平成20年度</c:v>
                </c:pt>
                <c:pt idx="2">
                  <c:v>平成21年度</c:v>
                </c:pt>
                <c:pt idx="3">
                  <c:v>平成22年度</c:v>
                </c:pt>
                <c:pt idx="4">
                  <c:v>平成23年度</c:v>
                </c:pt>
                <c:pt idx="5">
                  <c:v>平成24年度</c:v>
                </c:pt>
                <c:pt idx="6">
                  <c:v>平成25年度</c:v>
                </c:pt>
                <c:pt idx="7">
                  <c:v>平成26年度</c:v>
                </c:pt>
                <c:pt idx="8">
                  <c:v>平成27年度</c:v>
                </c:pt>
                <c:pt idx="9">
                  <c:v>平成28年度</c:v>
                </c:pt>
              </c:strCache>
            </c:strRef>
          </c:cat>
          <c:val>
            <c:numRef>
              <c:f>Sheet1!$B$3:$K$3</c:f>
              <c:numCache>
                <c:formatCode>#,##0</c:formatCode>
                <c:ptCount val="10"/>
                <c:pt idx="0">
                  <c:v>9800</c:v>
                </c:pt>
                <c:pt idx="1">
                  <c:v>10107</c:v>
                </c:pt>
                <c:pt idx="2">
                  <c:v>10741</c:v>
                </c:pt>
                <c:pt idx="3">
                  <c:v>10849</c:v>
                </c:pt>
                <c:pt idx="4">
                  <c:v>10793</c:v>
                </c:pt>
                <c:pt idx="5">
                  <c:v>11737</c:v>
                </c:pt>
                <c:pt idx="6">
                  <c:v>12263</c:v>
                </c:pt>
                <c:pt idx="7">
                  <c:v>12577</c:v>
                </c:pt>
                <c:pt idx="8">
                  <c:v>12615</c:v>
                </c:pt>
                <c:pt idx="9">
                  <c:v>12188</c:v>
                </c:pt>
              </c:numCache>
            </c:numRef>
          </c:val>
          <c:extLst>
            <c:ext xmlns:c16="http://schemas.microsoft.com/office/drawing/2014/chart" uri="{C3380CC4-5D6E-409C-BE32-E72D297353CC}">
              <c16:uniqueId val="{00000000-232A-480E-8D4B-C51C05657FEB}"/>
            </c:ext>
          </c:extLst>
        </c:ser>
        <c:dLbls>
          <c:dLblPos val="outEnd"/>
          <c:showLegendKey val="0"/>
          <c:showVal val="1"/>
          <c:showCatName val="0"/>
          <c:showSerName val="0"/>
          <c:showPercent val="0"/>
          <c:showBubbleSize val="0"/>
        </c:dLbls>
        <c:gapWidth val="219"/>
        <c:overlap val="-27"/>
        <c:axId val="735325112"/>
        <c:axId val="735326392"/>
      </c:barChart>
      <c:catAx>
        <c:axId val="73532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735326392"/>
        <c:crosses val="autoZero"/>
        <c:auto val="1"/>
        <c:lblAlgn val="ctr"/>
        <c:lblOffset val="100"/>
        <c:noMultiLvlLbl val="0"/>
      </c:catAx>
      <c:valAx>
        <c:axId val="735326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crossAx val="73532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280983719910375"/>
          <c:y val="0.1256793716002891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UD デジタル 教科書体 N-R" panose="02020400000000000000" pitchFamily="17" charset="-128"/>
              <a:ea typeface="UD デジタル 教科書体 N-R" panose="02020400000000000000" pitchFamily="17" charset="-128"/>
              <a:cs typeface="+mn-cs"/>
            </a:defRPr>
          </a:pPr>
          <a:endParaRPr lang="ja-JP"/>
        </a:p>
      </c:txPr>
    </c:title>
    <c:autoTitleDeleted val="0"/>
    <c:plotArea>
      <c:layout/>
      <c:pieChart>
        <c:varyColors val="1"/>
        <c:ser>
          <c:idx val="1"/>
          <c:order val="0"/>
          <c:tx>
            <c:strRef>
              <c:f>相続の内訳!$A$3</c:f>
              <c:strCache>
                <c:ptCount val="1"/>
                <c:pt idx="0">
                  <c:v>相続財産の内訳</c:v>
                </c:pt>
              </c:strCache>
            </c:strRef>
          </c:tx>
          <c:dPt>
            <c:idx val="0"/>
            <c:bubble3D val="0"/>
            <c:spPr>
              <a:solidFill>
                <a:srgbClr val="CC3300"/>
              </a:solidFill>
              <a:ln w="19050">
                <a:solidFill>
                  <a:schemeClr val="lt1"/>
                </a:solidFill>
              </a:ln>
              <a:effectLst/>
            </c:spPr>
            <c:extLst>
              <c:ext xmlns:c16="http://schemas.microsoft.com/office/drawing/2014/chart" uri="{C3380CC4-5D6E-409C-BE32-E72D297353CC}">
                <c16:uniqueId val="{00000001-302F-44CB-9C66-74707D77FCB0}"/>
              </c:ext>
            </c:extLst>
          </c:dPt>
          <c:dPt>
            <c:idx val="1"/>
            <c:bubble3D val="0"/>
            <c:spPr>
              <a:solidFill>
                <a:srgbClr val="CC9900"/>
              </a:solidFill>
              <a:ln w="19050">
                <a:solidFill>
                  <a:schemeClr val="lt1"/>
                </a:solidFill>
              </a:ln>
              <a:effectLst/>
            </c:spPr>
            <c:extLst>
              <c:ext xmlns:c16="http://schemas.microsoft.com/office/drawing/2014/chart" uri="{C3380CC4-5D6E-409C-BE32-E72D297353CC}">
                <c16:uniqueId val="{00000003-302F-44CB-9C66-74707D77FCB0}"/>
              </c:ext>
            </c:extLst>
          </c:dPt>
          <c:dPt>
            <c:idx val="2"/>
            <c:bubble3D val="0"/>
            <c:spPr>
              <a:solidFill>
                <a:srgbClr val="0099FF"/>
              </a:solidFill>
              <a:ln w="19050">
                <a:solidFill>
                  <a:schemeClr val="lt1"/>
                </a:solidFill>
              </a:ln>
              <a:effectLst/>
            </c:spPr>
            <c:extLst>
              <c:ext xmlns:c16="http://schemas.microsoft.com/office/drawing/2014/chart" uri="{C3380CC4-5D6E-409C-BE32-E72D297353CC}">
                <c16:uniqueId val="{00000005-302F-44CB-9C66-74707D77FCB0}"/>
              </c:ext>
            </c:extLst>
          </c:dPt>
          <c:dPt>
            <c:idx val="3"/>
            <c:bubble3D val="0"/>
            <c:spPr>
              <a:solidFill>
                <a:srgbClr val="3333FF"/>
              </a:solidFill>
              <a:ln w="19050">
                <a:solidFill>
                  <a:schemeClr val="lt1"/>
                </a:solidFill>
              </a:ln>
              <a:effectLst/>
            </c:spPr>
            <c:extLst>
              <c:ext xmlns:c16="http://schemas.microsoft.com/office/drawing/2014/chart" uri="{C3380CC4-5D6E-409C-BE32-E72D297353CC}">
                <c16:uniqueId val="{00000007-302F-44CB-9C66-74707D77FCB0}"/>
              </c:ext>
            </c:extLst>
          </c:dPt>
          <c:dPt>
            <c:idx val="4"/>
            <c:bubble3D val="0"/>
            <c:spPr>
              <a:solidFill>
                <a:srgbClr val="003399"/>
              </a:solidFill>
              <a:ln w="19050">
                <a:solidFill>
                  <a:schemeClr val="lt1"/>
                </a:solidFill>
              </a:ln>
              <a:effectLst/>
            </c:spPr>
            <c:extLst>
              <c:ext xmlns:c16="http://schemas.microsoft.com/office/drawing/2014/chart" uri="{C3380CC4-5D6E-409C-BE32-E72D297353CC}">
                <c16:uniqueId val="{00000009-302F-44CB-9C66-74707D77FCB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相続の内訳!$B$2:$F$2</c:f>
              <c:strCache>
                <c:ptCount val="5"/>
                <c:pt idx="0">
                  <c:v>土地</c:v>
                </c:pt>
                <c:pt idx="1">
                  <c:v>家屋</c:v>
                </c:pt>
                <c:pt idx="2">
                  <c:v>有価証券</c:v>
                </c:pt>
                <c:pt idx="3">
                  <c:v>現金・預貯金等</c:v>
                </c:pt>
                <c:pt idx="4">
                  <c:v>その他</c:v>
                </c:pt>
              </c:strCache>
            </c:strRef>
          </c:cat>
          <c:val>
            <c:numRef>
              <c:f>相続の内訳!$B$3:$F$3</c:f>
              <c:numCache>
                <c:formatCode>0.0%</c:formatCode>
                <c:ptCount val="5"/>
                <c:pt idx="0">
                  <c:v>0.45900000000000002</c:v>
                </c:pt>
                <c:pt idx="1">
                  <c:v>5.2999999999999999E-2</c:v>
                </c:pt>
                <c:pt idx="2">
                  <c:v>0.123</c:v>
                </c:pt>
                <c:pt idx="3">
                  <c:v>0.254</c:v>
                </c:pt>
                <c:pt idx="4">
                  <c:v>0.111</c:v>
                </c:pt>
              </c:numCache>
            </c:numRef>
          </c:val>
          <c:extLst>
            <c:ext xmlns:c16="http://schemas.microsoft.com/office/drawing/2014/chart" uri="{C3380CC4-5D6E-409C-BE32-E72D297353CC}">
              <c16:uniqueId val="{0000000A-302F-44CB-9C66-74707D77FCB0}"/>
            </c:ext>
          </c:extLst>
        </c:ser>
        <c:ser>
          <c:idx val="0"/>
          <c:order val="1"/>
          <c:tx>
            <c:strRef>
              <c:f>相続の内訳!$A$3</c:f>
              <c:strCache>
                <c:ptCount val="1"/>
                <c:pt idx="0">
                  <c:v>相続財産の内訳</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302F-44CB-9C66-74707D77FC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302F-44CB-9C66-74707D77FC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302F-44CB-9C66-74707D77FC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302F-44CB-9C66-74707D77FCB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302F-44CB-9C66-74707D77FCB0}"/>
              </c:ext>
            </c:extLst>
          </c:dPt>
          <c:dLbls>
            <c:dLbl>
              <c:idx val="1"/>
              <c:dLblPos val="in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02F-44CB-9C66-74707D77FC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相続の内訳!$B$2:$F$2</c:f>
              <c:strCache>
                <c:ptCount val="5"/>
                <c:pt idx="0">
                  <c:v>土地</c:v>
                </c:pt>
                <c:pt idx="1">
                  <c:v>家屋</c:v>
                </c:pt>
                <c:pt idx="2">
                  <c:v>有価証券</c:v>
                </c:pt>
                <c:pt idx="3">
                  <c:v>現金・預貯金等</c:v>
                </c:pt>
                <c:pt idx="4">
                  <c:v>その他</c:v>
                </c:pt>
              </c:strCache>
            </c:strRef>
          </c:cat>
          <c:val>
            <c:numRef>
              <c:f>相続の内訳!$B$3:$F$3</c:f>
              <c:numCache>
                <c:formatCode>0.0%</c:formatCode>
                <c:ptCount val="5"/>
                <c:pt idx="0">
                  <c:v>0.45900000000000002</c:v>
                </c:pt>
                <c:pt idx="1">
                  <c:v>5.2999999999999999E-2</c:v>
                </c:pt>
                <c:pt idx="2">
                  <c:v>0.123</c:v>
                </c:pt>
                <c:pt idx="3">
                  <c:v>0.254</c:v>
                </c:pt>
                <c:pt idx="4">
                  <c:v>0.111</c:v>
                </c:pt>
              </c:numCache>
            </c:numRef>
          </c:val>
          <c:extLst>
            <c:ext xmlns:c16="http://schemas.microsoft.com/office/drawing/2014/chart" uri="{C3380CC4-5D6E-409C-BE32-E72D297353CC}">
              <c16:uniqueId val="{00000015-302F-44CB-9C66-74707D77FCB0}"/>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7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130766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306012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310976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1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176463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145822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338672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34791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5583B55-E72A-46C5-BA4D-A60A690974CD}" type="datetimeFigureOut">
              <a:rPr kumimoji="1" lang="ja-JP" altLang="en-US" smtClean="0"/>
              <a:t>2021/2/6</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57404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583B55-E72A-46C5-BA4D-A60A690974CD}" type="datetimeFigureOut">
              <a:rPr kumimoji="1" lang="ja-JP" altLang="en-US" smtClean="0"/>
              <a:t>2021/2/6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689C69-7FA0-4135-83DC-FAF4C82233A4}" type="slidenum">
              <a:rPr kumimoji="1" lang="ja-JP" altLang="en-US" smtClean="0"/>
              <a:t>‹#›</a:t>
            </a:fld>
            <a:endParaRPr kumimoji="1" lang="ja-JP" altLang="en-US"/>
          </a:p>
        </p:txBody>
      </p:sp>
    </p:spTree>
    <p:extLst>
      <p:ext uri="{BB962C8B-B14F-4D97-AF65-F5344CB8AC3E}">
        <p14:creationId xmlns:p14="http://schemas.microsoft.com/office/powerpoint/2010/main" val="345528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5583B55-E72A-46C5-BA4D-A60A690974CD}" type="datetimeFigureOut">
              <a:rPr kumimoji="1" lang="ja-JP" altLang="en-US" smtClean="0"/>
              <a:t>2021/2/6</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0E689C69-7FA0-4135-83DC-FAF4C82233A4}"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114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A0CAFD6-B579-4150-87F5-78C7907D19DC}"/>
              </a:ext>
            </a:extLst>
          </p:cNvPr>
          <p:cNvSpPr/>
          <p:nvPr/>
        </p:nvSpPr>
        <p:spPr>
          <a:xfrm>
            <a:off x="136794" y="2506358"/>
            <a:ext cx="9490229" cy="1015663"/>
          </a:xfrm>
          <a:prstGeom prst="rect">
            <a:avLst/>
          </a:prstGeom>
          <a:noFill/>
        </p:spPr>
        <p:txBody>
          <a:bodyPr wrap="square" lIns="91440" tIns="45720" rIns="91440" bIns="45720">
            <a:spAutoFit/>
          </a:bodyPr>
          <a:lstStyle/>
          <a:p>
            <a:pPr algn="ctr"/>
            <a:r>
              <a:rPr lang="ja-JP" altLang="en-US" sz="60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統計資料から見た相続</a:t>
            </a:r>
          </a:p>
        </p:txBody>
      </p:sp>
      <p:sp>
        <p:nvSpPr>
          <p:cNvPr id="4" name="正方形/長方形 3">
            <a:extLst>
              <a:ext uri="{FF2B5EF4-FFF2-40B4-BE49-F238E27FC236}">
                <a16:creationId xmlns:a16="http://schemas.microsoft.com/office/drawing/2014/main" id="{8805EDC0-4FB9-4937-9AAB-C873DAF8A32C}"/>
              </a:ext>
            </a:extLst>
          </p:cNvPr>
          <p:cNvSpPr/>
          <p:nvPr/>
        </p:nvSpPr>
        <p:spPr>
          <a:xfrm>
            <a:off x="278978" y="6479959"/>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5" name="録音したサウンド">
            <a:hlinkClick r:id="" action="ppaction://media"/>
            <a:extLst>
              <a:ext uri="{FF2B5EF4-FFF2-40B4-BE49-F238E27FC236}">
                <a16:creationId xmlns:a16="http://schemas.microsoft.com/office/drawing/2014/main" id="{D572E9AA-49A9-4204-8C68-E0A03C1A60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45519" y="2770507"/>
            <a:ext cx="487363" cy="487363"/>
          </a:xfrm>
          <a:prstGeom prst="rect">
            <a:avLst/>
          </a:prstGeom>
        </p:spPr>
      </p:pic>
    </p:spTree>
    <p:extLst>
      <p:ext uri="{BB962C8B-B14F-4D97-AF65-F5344CB8AC3E}">
        <p14:creationId xmlns:p14="http://schemas.microsoft.com/office/powerpoint/2010/main" val="34147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DBA67CB-2ECF-4E67-97F1-9D03E7F4D4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428369"/>
            <a:ext cx="9753600" cy="5438775"/>
          </a:xfrm>
          <a:prstGeom prst="rect">
            <a:avLst/>
          </a:prstGeom>
        </p:spPr>
      </p:pic>
      <p:sp>
        <p:nvSpPr>
          <p:cNvPr id="4" name="テキスト ボックス 3">
            <a:extLst>
              <a:ext uri="{FF2B5EF4-FFF2-40B4-BE49-F238E27FC236}">
                <a16:creationId xmlns:a16="http://schemas.microsoft.com/office/drawing/2014/main" id="{070C7542-F01B-4FEC-B668-A80732AE5F4B}"/>
              </a:ext>
            </a:extLst>
          </p:cNvPr>
          <p:cNvSpPr txBox="1"/>
          <p:nvPr/>
        </p:nvSpPr>
        <p:spPr>
          <a:xfrm>
            <a:off x="296377" y="1726936"/>
            <a:ext cx="4107180" cy="307777"/>
          </a:xfrm>
          <a:prstGeom prst="rect">
            <a:avLst/>
          </a:prstGeom>
          <a:noFill/>
        </p:spPr>
        <p:txBody>
          <a:bodyPr wrap="square" rtlCol="0">
            <a:spAutoFit/>
          </a:bodyPr>
          <a:lstStyle/>
          <a:p>
            <a:r>
              <a:rPr kumimoji="1" lang="ja-JP" altLang="en-US" sz="1400" b="1" dirty="0"/>
              <a:t>平成</a:t>
            </a:r>
            <a:r>
              <a:rPr kumimoji="1" lang="en-US" altLang="ja-JP" sz="1400" b="1" dirty="0"/>
              <a:t>28</a:t>
            </a:r>
            <a:r>
              <a:rPr kumimoji="1" lang="ja-JP" altLang="en-US" sz="1400" b="1" dirty="0"/>
              <a:t>年度司法統計</a:t>
            </a:r>
          </a:p>
        </p:txBody>
      </p:sp>
      <p:sp>
        <p:nvSpPr>
          <p:cNvPr id="5" name="正方形/長方形 4">
            <a:extLst>
              <a:ext uri="{FF2B5EF4-FFF2-40B4-BE49-F238E27FC236}">
                <a16:creationId xmlns:a16="http://schemas.microsoft.com/office/drawing/2014/main" id="{1EFE0860-C138-4E59-BCAD-22B6365ECFC8}"/>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2" name="正方形/長方形 1">
            <a:extLst>
              <a:ext uri="{FF2B5EF4-FFF2-40B4-BE49-F238E27FC236}">
                <a16:creationId xmlns:a16="http://schemas.microsoft.com/office/drawing/2014/main" id="{55A1CC2F-CE91-4C75-866A-685E4692BE3A}"/>
              </a:ext>
            </a:extLst>
          </p:cNvPr>
          <p:cNvSpPr/>
          <p:nvPr/>
        </p:nvSpPr>
        <p:spPr>
          <a:xfrm>
            <a:off x="380131" y="520123"/>
            <a:ext cx="9483090" cy="923330"/>
          </a:xfrm>
          <a:prstGeom prst="rect">
            <a:avLst/>
          </a:prstGeom>
        </p:spPr>
        <p:txBody>
          <a:bodyPr wrap="square">
            <a:spAutoFit/>
          </a:bodyPr>
          <a:lstStyle/>
          <a:p>
            <a:r>
              <a:rPr lang="ja-JP" altLang="en-US" b="1" dirty="0">
                <a:latin typeface="UD デジタル 教科書体 N-R" panose="02020400000000000000" pitchFamily="17" charset="-128"/>
                <a:ea typeface="UD デジタル 教科書体 N-R" panose="02020400000000000000" pitchFamily="17" charset="-128"/>
              </a:rPr>
              <a:t>　平成</a:t>
            </a:r>
            <a:r>
              <a:rPr lang="en-US" altLang="ja-JP" b="1" dirty="0">
                <a:latin typeface="UD デジタル 教科書体 N-R" panose="02020400000000000000" pitchFamily="17" charset="-128"/>
                <a:ea typeface="UD デジタル 教科書体 N-R" panose="02020400000000000000" pitchFamily="17" charset="-128"/>
              </a:rPr>
              <a:t>12</a:t>
            </a:r>
            <a:r>
              <a:rPr lang="ja-JP" altLang="en-US" b="1" dirty="0">
                <a:latin typeface="UD デジタル 教科書体 N-R" panose="02020400000000000000" pitchFamily="17" charset="-128"/>
                <a:ea typeface="UD デジタル 教科書体 N-R" panose="02020400000000000000" pitchFamily="17" charset="-128"/>
              </a:rPr>
              <a:t>～</a:t>
            </a:r>
            <a:r>
              <a:rPr lang="en-US" altLang="ja-JP" b="1" dirty="0">
                <a:latin typeface="UD デジタル 教科書体 N-R" panose="02020400000000000000" pitchFamily="17" charset="-128"/>
                <a:ea typeface="UD デジタル 教科書体 N-R" panose="02020400000000000000" pitchFamily="17" charset="-128"/>
              </a:rPr>
              <a:t>24</a:t>
            </a:r>
            <a:r>
              <a:rPr lang="ja-JP" altLang="en-US" b="1" dirty="0">
                <a:latin typeface="UD デジタル 教科書体 N-R" panose="02020400000000000000" pitchFamily="17" charset="-128"/>
                <a:ea typeface="UD デジタル 教科書体 N-R" panose="02020400000000000000" pitchFamily="17" charset="-128"/>
              </a:rPr>
              <a:t>年度の</a:t>
            </a:r>
            <a:r>
              <a:rPr lang="en-US" altLang="ja-JP" b="1" dirty="0">
                <a:latin typeface="UD デジタル 教科書体 N-R" panose="02020400000000000000" pitchFamily="17" charset="-128"/>
                <a:ea typeface="UD デジタル 教科書体 N-R" panose="02020400000000000000" pitchFamily="17" charset="-128"/>
              </a:rPr>
              <a:t>12</a:t>
            </a:r>
            <a:r>
              <a:rPr lang="ja-JP" altLang="en-US" b="1" dirty="0">
                <a:latin typeface="UD デジタル 教科書体 N-R" panose="02020400000000000000" pitchFamily="17" charset="-128"/>
                <a:ea typeface="UD デジタル 教科書体 N-R" panose="02020400000000000000" pitchFamily="17" charset="-128"/>
              </a:rPr>
              <a:t>年間で日本全国の家庭裁判所で発生している相続関連の相談件数を表しています。</a:t>
            </a:r>
            <a:endParaRPr lang="en-US" altLang="ja-JP"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これは、誰かが亡くなった時に、約</a:t>
            </a:r>
            <a:r>
              <a:rPr lang="en-US" altLang="ja-JP" b="1" dirty="0">
                <a:latin typeface="UD デジタル 教科書体 N-R" panose="02020400000000000000" pitchFamily="17" charset="-128"/>
                <a:ea typeface="UD デジタル 教科書体 N-R" panose="02020400000000000000" pitchFamily="17" charset="-128"/>
              </a:rPr>
              <a:t>15%</a:t>
            </a:r>
            <a:r>
              <a:rPr lang="ja-JP" altLang="en-US" b="1" dirty="0">
                <a:latin typeface="UD デジタル 教科書体 N-R" panose="02020400000000000000" pitchFamily="17" charset="-128"/>
                <a:ea typeface="UD デジタル 教科書体 N-R" panose="02020400000000000000" pitchFamily="17" charset="-128"/>
              </a:rPr>
              <a:t>の割合で裁判所へ相談していることになります。</a:t>
            </a:r>
          </a:p>
        </p:txBody>
      </p:sp>
      <p:sp>
        <p:nvSpPr>
          <p:cNvPr id="6" name="テキスト ボックス 5">
            <a:extLst>
              <a:ext uri="{FF2B5EF4-FFF2-40B4-BE49-F238E27FC236}">
                <a16:creationId xmlns:a16="http://schemas.microsoft.com/office/drawing/2014/main" id="{4E3EA77A-1284-40C7-8254-11C84A6736DA}"/>
              </a:ext>
            </a:extLst>
          </p:cNvPr>
          <p:cNvSpPr txBox="1"/>
          <p:nvPr/>
        </p:nvSpPr>
        <p:spPr>
          <a:xfrm>
            <a:off x="152400" y="28081"/>
            <a:ext cx="8778536" cy="461665"/>
          </a:xfrm>
          <a:prstGeom prst="rect">
            <a:avLst/>
          </a:prstGeom>
          <a:noFill/>
        </p:spPr>
        <p:txBody>
          <a:bodyPr wrap="square" rtlCol="0">
            <a:sp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１．裁判所相談件数に対する相続の相談割合</a:t>
            </a:r>
          </a:p>
        </p:txBody>
      </p:sp>
      <p:pic>
        <p:nvPicPr>
          <p:cNvPr id="7" name="録音したサウンド">
            <a:hlinkClick r:id="" action="ppaction://media"/>
            <a:extLst>
              <a:ext uri="{FF2B5EF4-FFF2-40B4-BE49-F238E27FC236}">
                <a16:creationId xmlns:a16="http://schemas.microsoft.com/office/drawing/2014/main" id="{CFDA335F-B59F-4B3D-A99E-771C593431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81042" y="81399"/>
            <a:ext cx="487363" cy="487363"/>
          </a:xfrm>
          <a:prstGeom prst="rect">
            <a:avLst/>
          </a:prstGeom>
        </p:spPr>
      </p:pic>
    </p:spTree>
    <p:extLst>
      <p:ext uri="{BB962C8B-B14F-4D97-AF65-F5344CB8AC3E}">
        <p14:creationId xmlns:p14="http://schemas.microsoft.com/office/powerpoint/2010/main" val="32122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1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2CC60197-90C2-4410-AB4A-22067172A57A}"/>
              </a:ext>
            </a:extLst>
          </p:cNvPr>
          <p:cNvGraphicFramePr>
            <a:graphicFrameLocks/>
          </p:cNvGraphicFramePr>
          <p:nvPr>
            <p:extLst>
              <p:ext uri="{D42A27DB-BD31-4B8C-83A1-F6EECF244321}">
                <p14:modId xmlns:p14="http://schemas.microsoft.com/office/powerpoint/2010/main" val="1924062136"/>
              </p:ext>
            </p:extLst>
          </p:nvPr>
        </p:nvGraphicFramePr>
        <p:xfrm>
          <a:off x="336483" y="1350630"/>
          <a:ext cx="8976360" cy="486156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9069AF27-8749-4AD4-9D6B-64ABE6536C11}"/>
              </a:ext>
            </a:extLst>
          </p:cNvPr>
          <p:cNvSpPr txBox="1"/>
          <p:nvPr/>
        </p:nvSpPr>
        <p:spPr>
          <a:xfrm>
            <a:off x="717483" y="6058302"/>
            <a:ext cx="4107180" cy="307777"/>
          </a:xfrm>
          <a:prstGeom prst="rect">
            <a:avLst/>
          </a:prstGeom>
          <a:noFill/>
        </p:spPr>
        <p:txBody>
          <a:bodyPr wrap="square" rtlCol="0">
            <a:spAutoFit/>
          </a:bodyPr>
          <a:lstStyle/>
          <a:p>
            <a:r>
              <a:rPr kumimoji="1" lang="ja-JP" altLang="en-US" sz="1400" b="1" dirty="0"/>
              <a:t>平成</a:t>
            </a:r>
            <a:r>
              <a:rPr kumimoji="1" lang="en-US" altLang="ja-JP" sz="1400" b="1" dirty="0"/>
              <a:t>28</a:t>
            </a:r>
            <a:r>
              <a:rPr kumimoji="1" lang="ja-JP" altLang="en-US" sz="1400" b="1" dirty="0"/>
              <a:t>年度司法統計</a:t>
            </a:r>
          </a:p>
        </p:txBody>
      </p:sp>
      <p:sp>
        <p:nvSpPr>
          <p:cNvPr id="4" name="正方形/長方形 3">
            <a:extLst>
              <a:ext uri="{FF2B5EF4-FFF2-40B4-BE49-F238E27FC236}">
                <a16:creationId xmlns:a16="http://schemas.microsoft.com/office/drawing/2014/main" id="{12FEF803-8C63-4056-A93D-B5806D5D590C}"/>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2" name="テキスト ボックス 1">
            <a:extLst>
              <a:ext uri="{FF2B5EF4-FFF2-40B4-BE49-F238E27FC236}">
                <a16:creationId xmlns:a16="http://schemas.microsoft.com/office/drawing/2014/main" id="{AB64AA89-7E51-4501-88F6-B1B9A72EF9B9}"/>
              </a:ext>
            </a:extLst>
          </p:cNvPr>
          <p:cNvSpPr txBox="1"/>
          <p:nvPr/>
        </p:nvSpPr>
        <p:spPr>
          <a:xfrm>
            <a:off x="229951" y="136696"/>
            <a:ext cx="9082892" cy="1077218"/>
          </a:xfrm>
          <a:prstGeom prst="rect">
            <a:avLst/>
          </a:prstGeom>
          <a:noFill/>
        </p:spPr>
        <p:txBody>
          <a:bodyPr wrap="square" rtlCol="0">
            <a:spAutoFit/>
          </a:bodyPr>
          <a:lstStyle/>
          <a:p>
            <a:r>
              <a:rPr kumimoji="1" lang="ja-JP" altLang="en-US" sz="2400" b="1" dirty="0">
                <a:latin typeface="UD デジタル 教科書体 N-R" panose="02020400000000000000" pitchFamily="17" charset="-128"/>
                <a:ea typeface="UD デジタル 教科書体 N-R" panose="02020400000000000000" pitchFamily="17" charset="-128"/>
              </a:rPr>
              <a:t>２．遺産分割事件件数の推移</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b="1" dirty="0">
                <a:latin typeface="UD デジタル 教科書体 N-R" panose="02020400000000000000" pitchFamily="17" charset="-128"/>
                <a:ea typeface="UD デジタル 教科書体 N-R" panose="02020400000000000000" pitchFamily="17" charset="-128"/>
              </a:rPr>
              <a:t>　　　</a:t>
            </a:r>
            <a:r>
              <a:rPr lang="ja-JP" altLang="en-US" sz="2000" b="1" dirty="0">
                <a:latin typeface="UD デジタル 教科書体 N-R" panose="02020400000000000000" pitchFamily="17" charset="-128"/>
                <a:ea typeface="UD デジタル 教科書体 N-R" panose="02020400000000000000" pitchFamily="17" charset="-128"/>
              </a:rPr>
              <a:t>遺産分割事件の件数は年々増加しています。</a:t>
            </a:r>
            <a:br>
              <a:rPr lang="ja-JP" altLang="en-US" sz="2000" b="1" dirty="0">
                <a:latin typeface="UD デジタル 教科書体 N-R" panose="02020400000000000000" pitchFamily="17" charset="-128"/>
                <a:ea typeface="UD デジタル 教科書体 N-R" panose="02020400000000000000" pitchFamily="17" charset="-128"/>
              </a:rPr>
            </a:br>
            <a:r>
              <a:rPr lang="ja-JP" altLang="en-US" sz="2000" b="1" dirty="0">
                <a:latin typeface="UD デジタル 教科書体 N-R" panose="02020400000000000000" pitchFamily="17" charset="-128"/>
                <a:ea typeface="UD デジタル 教科書体 N-R" panose="02020400000000000000" pitchFamily="17" charset="-128"/>
              </a:rPr>
              <a:t>　　平成</a:t>
            </a:r>
            <a:r>
              <a:rPr lang="en-US" altLang="ja-JP" sz="2000" b="1" dirty="0">
                <a:latin typeface="UD デジタル 教科書体 N-R" panose="02020400000000000000" pitchFamily="17" charset="-128"/>
                <a:ea typeface="UD デジタル 教科書体 N-R" panose="02020400000000000000" pitchFamily="17" charset="-128"/>
              </a:rPr>
              <a:t>19</a:t>
            </a:r>
            <a:r>
              <a:rPr lang="ja-JP" altLang="en-US" sz="2000" b="1" dirty="0">
                <a:latin typeface="UD デジタル 教科書体 N-R" panose="02020400000000000000" pitchFamily="17" charset="-128"/>
                <a:ea typeface="UD デジタル 教科書体 N-R" panose="02020400000000000000" pitchFamily="17" charset="-128"/>
              </a:rPr>
              <a:t>年度と平成</a:t>
            </a:r>
            <a:r>
              <a:rPr lang="en-US" altLang="ja-JP" sz="2000" b="1" dirty="0">
                <a:latin typeface="UD デジタル 教科書体 N-R" panose="02020400000000000000" pitchFamily="17" charset="-128"/>
                <a:ea typeface="UD デジタル 教科書体 N-R" panose="02020400000000000000" pitchFamily="17" charset="-128"/>
              </a:rPr>
              <a:t>28</a:t>
            </a:r>
            <a:r>
              <a:rPr lang="ja-JP" altLang="en-US" sz="2000" b="1" dirty="0">
                <a:latin typeface="UD デジタル 教科書体 N-R" panose="02020400000000000000" pitchFamily="17" charset="-128"/>
                <a:ea typeface="UD デジタル 教科書体 N-R" panose="02020400000000000000" pitchFamily="17" charset="-128"/>
              </a:rPr>
              <a:t>年度を比べてみると約</a:t>
            </a:r>
            <a:r>
              <a:rPr lang="en-US" altLang="ja-JP" sz="2000" b="1" dirty="0">
                <a:latin typeface="UD デジタル 教科書体 N-R" panose="02020400000000000000" pitchFamily="17" charset="-128"/>
                <a:ea typeface="UD デジタル 教科書体 N-R" panose="02020400000000000000" pitchFamily="17" charset="-128"/>
              </a:rPr>
              <a:t>1.24</a:t>
            </a:r>
            <a:r>
              <a:rPr lang="ja-JP" altLang="en-US" sz="2000" b="1" dirty="0">
                <a:latin typeface="UD デジタル 教科書体 N-R" panose="02020400000000000000" pitchFamily="17" charset="-128"/>
                <a:ea typeface="UD デジタル 教科書体 N-R" panose="02020400000000000000" pitchFamily="17" charset="-128"/>
              </a:rPr>
              <a:t>倍ほど増加しています。</a:t>
            </a:r>
            <a:endParaRPr kumimoji="1" lang="ja-JP" altLang="en-US" sz="2000" b="1" dirty="0">
              <a:latin typeface="UD デジタル 教科書体 N-R" panose="02020400000000000000" pitchFamily="17" charset="-128"/>
              <a:ea typeface="UD デジタル 教科書体 N-R" panose="02020400000000000000" pitchFamily="17" charset="-128"/>
            </a:endParaRPr>
          </a:p>
        </p:txBody>
      </p:sp>
      <p:pic>
        <p:nvPicPr>
          <p:cNvPr id="3" name="録音したサウンド">
            <a:hlinkClick r:id="" action="ppaction://media"/>
            <a:extLst>
              <a:ext uri="{FF2B5EF4-FFF2-40B4-BE49-F238E27FC236}">
                <a16:creationId xmlns:a16="http://schemas.microsoft.com/office/drawing/2014/main" id="{04EAC07A-12BE-4678-BC95-95253850A3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65637" y="98523"/>
            <a:ext cx="487363" cy="487363"/>
          </a:xfrm>
          <a:prstGeom prst="rect">
            <a:avLst/>
          </a:prstGeom>
        </p:spPr>
      </p:pic>
    </p:spTree>
    <p:extLst>
      <p:ext uri="{BB962C8B-B14F-4D97-AF65-F5344CB8AC3E}">
        <p14:creationId xmlns:p14="http://schemas.microsoft.com/office/powerpoint/2010/main" val="37204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68C905CD-AA2B-4C33-818B-F6B0E9961C8F}"/>
              </a:ext>
            </a:extLst>
          </p:cNvPr>
          <p:cNvGraphicFramePr>
            <a:graphicFrameLocks/>
          </p:cNvGraphicFramePr>
          <p:nvPr>
            <p:extLst>
              <p:ext uri="{D42A27DB-BD31-4B8C-83A1-F6EECF244321}">
                <p14:modId xmlns:p14="http://schemas.microsoft.com/office/powerpoint/2010/main" val="3428688519"/>
              </p:ext>
            </p:extLst>
          </p:nvPr>
        </p:nvGraphicFramePr>
        <p:xfrm>
          <a:off x="2059836" y="1332765"/>
          <a:ext cx="6464645"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a:extLst>
              <a:ext uri="{FF2B5EF4-FFF2-40B4-BE49-F238E27FC236}">
                <a16:creationId xmlns:a16="http://schemas.microsoft.com/office/drawing/2014/main" id="{AD1F3740-B762-4F22-A6A0-2600C6047DAD}"/>
              </a:ext>
            </a:extLst>
          </p:cNvPr>
          <p:cNvSpPr/>
          <p:nvPr/>
        </p:nvSpPr>
        <p:spPr>
          <a:xfrm>
            <a:off x="447398" y="508355"/>
            <a:ext cx="9419578" cy="1323439"/>
          </a:xfrm>
          <a:prstGeom prst="rect">
            <a:avLst/>
          </a:prstGeom>
        </p:spPr>
        <p:txBody>
          <a:bodyPr wrap="square">
            <a:spAutoFit/>
          </a:bodyPr>
          <a:lstStyle/>
          <a:p>
            <a:r>
              <a:rPr lang="ja-JP" altLang="en-US" sz="2000" b="1" dirty="0">
                <a:latin typeface="UD デジタル 教科書体 N-R" panose="02020400000000000000" pitchFamily="17" charset="-128"/>
                <a:ea typeface="UD デジタル 教科書体 N-R" panose="02020400000000000000" pitchFamily="17" charset="-128"/>
              </a:rPr>
              <a:t>　相続財産の51.2％、半数以上が、「土地」や「家屋」など不動産で占められています。 　　</a:t>
            </a:r>
            <a:endParaRPr lang="en-US" altLang="ja-JP" sz="20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生前に相続について検討をしていない場合、</a:t>
            </a:r>
            <a:r>
              <a:rPr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不動産は分割が難しい</a:t>
            </a:r>
            <a:r>
              <a:rPr lang="ja-JP" altLang="en-US" sz="2000" b="1" dirty="0">
                <a:latin typeface="UD デジタル 教科書体 N-R" panose="02020400000000000000" pitchFamily="17" charset="-128"/>
                <a:ea typeface="UD デジタル 教科書体 N-R" panose="02020400000000000000" pitchFamily="17" charset="-128"/>
              </a:rPr>
              <a:t>ため、残された家族がもめてしまうケースもあるようです。</a:t>
            </a:r>
          </a:p>
        </p:txBody>
      </p:sp>
      <p:sp>
        <p:nvSpPr>
          <p:cNvPr id="8" name="正方形/長方形 7">
            <a:extLst>
              <a:ext uri="{FF2B5EF4-FFF2-40B4-BE49-F238E27FC236}">
                <a16:creationId xmlns:a16="http://schemas.microsoft.com/office/drawing/2014/main" id="{6EF8D10F-E346-4C44-B67C-1B18D3A56609}"/>
              </a:ext>
            </a:extLst>
          </p:cNvPr>
          <p:cNvSpPr/>
          <p:nvPr/>
        </p:nvSpPr>
        <p:spPr>
          <a:xfrm>
            <a:off x="447398" y="103231"/>
            <a:ext cx="4801314" cy="461665"/>
          </a:xfrm>
          <a:prstGeom prst="rect">
            <a:avLst/>
          </a:prstGeom>
        </p:spPr>
        <p:txBody>
          <a:bodyPr wrap="non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３．平成２４年の相続財産の内訳</a:t>
            </a:r>
          </a:p>
        </p:txBody>
      </p:sp>
      <p:sp>
        <p:nvSpPr>
          <p:cNvPr id="9" name="正方形/長方形 8">
            <a:extLst>
              <a:ext uri="{FF2B5EF4-FFF2-40B4-BE49-F238E27FC236}">
                <a16:creationId xmlns:a16="http://schemas.microsoft.com/office/drawing/2014/main" id="{E0D294DE-148C-403F-BC94-9F8236555ECE}"/>
              </a:ext>
            </a:extLst>
          </p:cNvPr>
          <p:cNvSpPr/>
          <p:nvPr/>
        </p:nvSpPr>
        <p:spPr>
          <a:xfrm>
            <a:off x="4866030" y="4834949"/>
            <a:ext cx="1401605" cy="4050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144000" rIns="36000" bIns="36000" rtlCol="0" anchor="ctr"/>
          <a:lstStyle/>
          <a:p>
            <a:r>
              <a:rPr kumimoji="1" lang="ja-JP" altLang="en-US" sz="1100" b="1" dirty="0">
                <a:solidFill>
                  <a:schemeClr val="tx1"/>
                </a:solidFill>
              </a:rPr>
              <a:t>分割が難しい 不動産が ５割超</a:t>
            </a:r>
          </a:p>
          <a:p>
            <a:endParaRPr kumimoji="1" lang="ja-JP" altLang="en-US" sz="1000" dirty="0"/>
          </a:p>
        </p:txBody>
      </p:sp>
      <p:sp>
        <p:nvSpPr>
          <p:cNvPr id="2" name="テキスト ボックス 1">
            <a:extLst>
              <a:ext uri="{FF2B5EF4-FFF2-40B4-BE49-F238E27FC236}">
                <a16:creationId xmlns:a16="http://schemas.microsoft.com/office/drawing/2014/main" id="{65269B50-A27D-4610-A25D-497CB8154AB2}"/>
              </a:ext>
            </a:extLst>
          </p:cNvPr>
          <p:cNvSpPr txBox="1"/>
          <p:nvPr/>
        </p:nvSpPr>
        <p:spPr>
          <a:xfrm>
            <a:off x="168675" y="6007861"/>
            <a:ext cx="8114191" cy="307777"/>
          </a:xfrm>
          <a:prstGeom prst="rect">
            <a:avLst/>
          </a:prstGeom>
          <a:noFill/>
        </p:spPr>
        <p:txBody>
          <a:bodyPr wrap="square" rtlCol="0">
            <a:spAutoFit/>
          </a:bodyPr>
          <a:lstStyle/>
          <a:p>
            <a:r>
              <a:rPr kumimoji="1" lang="ja-JP" altLang="en-US" sz="1400" b="1" dirty="0">
                <a:latin typeface="UD デジタル 教科書体 N-R" panose="02020400000000000000" pitchFamily="17" charset="-128"/>
                <a:ea typeface="UD デジタル 教科書体 N-R" panose="02020400000000000000" pitchFamily="17" charset="-128"/>
              </a:rPr>
              <a:t>国税庁「平成</a:t>
            </a:r>
            <a:r>
              <a:rPr kumimoji="1" lang="en-US" altLang="ja-JP" sz="1400" b="1" dirty="0">
                <a:latin typeface="UD デジタル 教科書体 N-R" panose="02020400000000000000" pitchFamily="17" charset="-128"/>
                <a:ea typeface="UD デジタル 教科書体 N-R" panose="02020400000000000000" pitchFamily="17" charset="-128"/>
              </a:rPr>
              <a:t>24</a:t>
            </a:r>
            <a:r>
              <a:rPr kumimoji="1" lang="ja-JP" altLang="en-US" sz="1400" b="1" dirty="0">
                <a:latin typeface="UD デジタル 教科書体 N-R" panose="02020400000000000000" pitchFamily="17" charset="-128"/>
                <a:ea typeface="UD デジタル 教科書体 N-R" panose="02020400000000000000" pitchFamily="17" charset="-128"/>
              </a:rPr>
              <a:t>年分の相続税の申告状況について」より</a:t>
            </a:r>
          </a:p>
        </p:txBody>
      </p:sp>
      <p:sp>
        <p:nvSpPr>
          <p:cNvPr id="10" name="正方形/長方形 9">
            <a:extLst>
              <a:ext uri="{FF2B5EF4-FFF2-40B4-BE49-F238E27FC236}">
                <a16:creationId xmlns:a16="http://schemas.microsoft.com/office/drawing/2014/main" id="{17C815A3-E272-4EAA-BD12-9C20BBB7C7EA}"/>
              </a:ext>
            </a:extLst>
          </p:cNvPr>
          <p:cNvSpPr/>
          <p:nvPr/>
        </p:nvSpPr>
        <p:spPr>
          <a:xfrm>
            <a:off x="6828782" y="6550223"/>
            <a:ext cx="2908167" cy="307777"/>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3" name="録音したサウンド">
            <a:hlinkClick r:id="" action="ppaction://media"/>
            <a:extLst>
              <a:ext uri="{FF2B5EF4-FFF2-40B4-BE49-F238E27FC236}">
                <a16:creationId xmlns:a16="http://schemas.microsoft.com/office/drawing/2014/main" id="{6BA34CF1-0A18-4F9A-8297-08B9770E9E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00984" y="37244"/>
            <a:ext cx="487363" cy="487363"/>
          </a:xfrm>
          <a:prstGeom prst="rect">
            <a:avLst/>
          </a:prstGeom>
        </p:spPr>
      </p:pic>
    </p:spTree>
    <p:extLst>
      <p:ext uri="{BB962C8B-B14F-4D97-AF65-F5344CB8AC3E}">
        <p14:creationId xmlns:p14="http://schemas.microsoft.com/office/powerpoint/2010/main" val="160985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2A16B5C-7747-45C5-91AB-CB7799B1E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59" y="1612902"/>
            <a:ext cx="9186238" cy="4589755"/>
          </a:xfrm>
          <a:prstGeom prst="rect">
            <a:avLst/>
          </a:prstGeom>
        </p:spPr>
      </p:pic>
      <p:sp>
        <p:nvSpPr>
          <p:cNvPr id="6" name="正方形/長方形 5">
            <a:extLst>
              <a:ext uri="{FF2B5EF4-FFF2-40B4-BE49-F238E27FC236}">
                <a16:creationId xmlns:a16="http://schemas.microsoft.com/office/drawing/2014/main" id="{E857BA45-ACF0-4839-9D6E-94391237AC32}"/>
              </a:ext>
            </a:extLst>
          </p:cNvPr>
          <p:cNvSpPr/>
          <p:nvPr/>
        </p:nvSpPr>
        <p:spPr>
          <a:xfrm>
            <a:off x="2761072" y="1806152"/>
            <a:ext cx="3302507" cy="369332"/>
          </a:xfrm>
          <a:prstGeom prst="rect">
            <a:avLst/>
          </a:prstGeom>
        </p:spPr>
        <p:txBody>
          <a:bodyPr wrap="none">
            <a:spAutoFit/>
          </a:bodyPr>
          <a:lstStyle/>
          <a:p>
            <a:r>
              <a:rPr lang="ja-JP" altLang="en-US" b="1" dirty="0"/>
              <a:t>（付表</a:t>
            </a:r>
            <a:r>
              <a:rPr lang="en-US" altLang="ja-JP" b="1" dirty="0"/>
              <a:t>1</a:t>
            </a:r>
            <a:r>
              <a:rPr lang="ja-JP" altLang="en-US" b="1" dirty="0"/>
              <a:t>） 被相続人数の推移</a:t>
            </a:r>
            <a:endParaRPr lang="ja-JP" altLang="en-US" dirty="0"/>
          </a:p>
        </p:txBody>
      </p:sp>
      <p:sp>
        <p:nvSpPr>
          <p:cNvPr id="7" name="正方形/長方形 6">
            <a:extLst>
              <a:ext uri="{FF2B5EF4-FFF2-40B4-BE49-F238E27FC236}">
                <a16:creationId xmlns:a16="http://schemas.microsoft.com/office/drawing/2014/main" id="{4F5B2540-0A73-471C-A814-632EF77225E5}"/>
              </a:ext>
            </a:extLst>
          </p:cNvPr>
          <p:cNvSpPr/>
          <p:nvPr/>
        </p:nvSpPr>
        <p:spPr>
          <a:xfrm>
            <a:off x="223359" y="5920242"/>
            <a:ext cx="4188967" cy="276999"/>
          </a:xfrm>
          <a:prstGeom prst="rect">
            <a:avLst/>
          </a:prstGeom>
        </p:spPr>
        <p:txBody>
          <a:bodyPr wrap="none">
            <a:spAutoFit/>
          </a:bodyPr>
          <a:lstStyle/>
          <a:p>
            <a:r>
              <a:rPr lang="ja-JP" altLang="en-US" sz="1200" b="1" dirty="0"/>
              <a:t>国税庁統計：「平成</a:t>
            </a:r>
            <a:r>
              <a:rPr lang="en-US" altLang="ja-JP" sz="1200" b="1" dirty="0"/>
              <a:t>29</a:t>
            </a:r>
            <a:r>
              <a:rPr lang="ja-JP" altLang="en-US" sz="1200" b="1" dirty="0"/>
              <a:t>年分の相続税の申告状況について」</a:t>
            </a:r>
          </a:p>
        </p:txBody>
      </p:sp>
      <p:sp>
        <p:nvSpPr>
          <p:cNvPr id="2" name="テキスト ボックス 1">
            <a:extLst>
              <a:ext uri="{FF2B5EF4-FFF2-40B4-BE49-F238E27FC236}">
                <a16:creationId xmlns:a16="http://schemas.microsoft.com/office/drawing/2014/main" id="{41D48AC9-16F5-468D-A538-DE68D604DBA9}"/>
              </a:ext>
            </a:extLst>
          </p:cNvPr>
          <p:cNvSpPr txBox="1"/>
          <p:nvPr/>
        </p:nvSpPr>
        <p:spPr>
          <a:xfrm>
            <a:off x="7856738" y="2796466"/>
            <a:ext cx="452766" cy="215444"/>
          </a:xfrm>
          <a:prstGeom prst="rect">
            <a:avLst/>
          </a:prstGeom>
          <a:noFill/>
        </p:spPr>
        <p:txBody>
          <a:bodyPr wrap="square" lIns="0" tIns="0" rIns="0" bIns="0" rtlCol="0">
            <a:spAutoFit/>
          </a:bodyPr>
          <a:lstStyle/>
          <a:p>
            <a:r>
              <a:rPr kumimoji="1" lang="en-US" altLang="ja-JP" sz="1400" b="1" dirty="0">
                <a:solidFill>
                  <a:srgbClr val="C00000"/>
                </a:solidFill>
              </a:rPr>
              <a:t>8.3</a:t>
            </a:r>
            <a:r>
              <a:rPr kumimoji="1" lang="ja-JP" altLang="en-US" sz="1400" b="1" dirty="0">
                <a:solidFill>
                  <a:srgbClr val="C00000"/>
                </a:solidFill>
              </a:rPr>
              <a:t>％</a:t>
            </a:r>
          </a:p>
        </p:txBody>
      </p:sp>
      <p:sp>
        <p:nvSpPr>
          <p:cNvPr id="9" name="正方形/長方形 8">
            <a:extLst>
              <a:ext uri="{FF2B5EF4-FFF2-40B4-BE49-F238E27FC236}">
                <a16:creationId xmlns:a16="http://schemas.microsoft.com/office/drawing/2014/main" id="{81842B52-57CC-46F6-ACEC-867B05DEAAAE}"/>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sp>
        <p:nvSpPr>
          <p:cNvPr id="3" name="テキスト ボックス 2">
            <a:extLst>
              <a:ext uri="{FF2B5EF4-FFF2-40B4-BE49-F238E27FC236}">
                <a16:creationId xmlns:a16="http://schemas.microsoft.com/office/drawing/2014/main" id="{AC770A59-D006-47E6-B936-2CFFBD4880BF}"/>
              </a:ext>
            </a:extLst>
          </p:cNvPr>
          <p:cNvSpPr txBox="1"/>
          <p:nvPr/>
        </p:nvSpPr>
        <p:spPr>
          <a:xfrm>
            <a:off x="223359" y="123117"/>
            <a:ext cx="9401904" cy="1631216"/>
          </a:xfrm>
          <a:prstGeom prst="rect">
            <a:avLst/>
          </a:prstGeom>
          <a:noFill/>
        </p:spPr>
        <p:txBody>
          <a:bodyPr wrap="square" rtlCol="0">
            <a:spAutoFit/>
          </a:bodyPr>
          <a:lstStyle/>
          <a:p>
            <a:r>
              <a:rPr kumimoji="1" lang="ja-JP" altLang="en-US" sz="2000" b="1" dirty="0">
                <a:latin typeface="UD デジタル 教科書体 N-R" panose="02020400000000000000" pitchFamily="17" charset="-128"/>
                <a:ea typeface="UD デジタル 教科書体 N-R" panose="02020400000000000000" pitchFamily="17" charset="-128"/>
              </a:rPr>
              <a:t>４．被相続人数（死亡者数）と課税対象被相続人の推移</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b="1" dirty="0">
                <a:latin typeface="UD デジタル 教科書体 N-R" panose="02020400000000000000" pitchFamily="17" charset="-128"/>
                <a:ea typeface="UD デジタル 教科書体 N-R" panose="02020400000000000000" pitchFamily="17" charset="-128"/>
              </a:rPr>
              <a:t>　　</a:t>
            </a:r>
            <a:r>
              <a:rPr kumimoji="1" lang="ja-JP" altLang="en-US" sz="2000" b="1" dirty="0">
                <a:latin typeface="UD デジタル 教科書体 N-R" panose="02020400000000000000" pitchFamily="17" charset="-128"/>
                <a:ea typeface="UD デジタル 教科書体 N-R" panose="02020400000000000000" pitchFamily="17" charset="-128"/>
              </a:rPr>
              <a:t>平成２０年中に亡くなられた方は１１４万人、このうち</a:t>
            </a:r>
            <a:r>
              <a:rPr kumimoji="1" lang="ja-JP" altLang="en-US" sz="2000" b="1" dirty="0">
                <a:solidFill>
                  <a:srgbClr val="FF0000"/>
                </a:solidFill>
                <a:latin typeface="UD デジタル 教科書体 N-R" panose="02020400000000000000" pitchFamily="17" charset="-128"/>
                <a:ea typeface="UD デジタル 教科書体 N-R" panose="02020400000000000000" pitchFamily="17" charset="-128"/>
              </a:rPr>
              <a:t>相続税の課税対象</a:t>
            </a:r>
            <a:r>
              <a:rPr kumimoji="1" lang="ja-JP" altLang="en-US" sz="2000" b="1" dirty="0">
                <a:latin typeface="UD デジタル 教科書体 N-R" panose="02020400000000000000" pitchFamily="17" charset="-128"/>
                <a:ea typeface="UD デジタル 教科書体 N-R" panose="02020400000000000000" pitchFamily="17" charset="-128"/>
              </a:rPr>
              <a:t>と　</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　なった被相続人は４．２％の４万８千人であったが、平成２９年中の被相続人</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　数は２０万人増の１３４万人となり、課税対象被相続人数も</a:t>
            </a:r>
            <a:r>
              <a:rPr kumimoji="1" lang="en-US" altLang="ja-JP" sz="2000" b="1" dirty="0">
                <a:latin typeface="UD デジタル 教科書体 N-R" panose="02020400000000000000" pitchFamily="17" charset="-128"/>
                <a:ea typeface="UD デジタル 教科書体 N-R" panose="02020400000000000000" pitchFamily="17" charset="-128"/>
              </a:rPr>
              <a:t>8.3</a:t>
            </a:r>
            <a:r>
              <a:rPr kumimoji="1" lang="ja-JP" altLang="en-US" sz="2000" b="1" dirty="0">
                <a:latin typeface="UD デジタル 教科書体 N-R" panose="02020400000000000000" pitchFamily="17" charset="-128"/>
                <a:ea typeface="UD デジタル 教科書体 N-R" panose="02020400000000000000" pitchFamily="17" charset="-128"/>
              </a:rPr>
              <a:t>％の１１万２</a:t>
            </a:r>
            <a:endParaRPr kumimoji="1" lang="en-US" altLang="ja-JP" sz="2000" b="1" dirty="0">
              <a:latin typeface="UD デジタル 教科書体 N-R" panose="02020400000000000000" pitchFamily="17" charset="-128"/>
              <a:ea typeface="UD デジタル 教科書体 N-R" panose="02020400000000000000" pitchFamily="17" charset="-128"/>
            </a:endParaRPr>
          </a:p>
          <a:p>
            <a:r>
              <a:rPr kumimoji="1" lang="ja-JP" altLang="en-US" sz="2000" b="1" dirty="0">
                <a:latin typeface="UD デジタル 教科書体 N-R" panose="02020400000000000000" pitchFamily="17" charset="-128"/>
                <a:ea typeface="UD デジタル 教科書体 N-R" panose="02020400000000000000" pitchFamily="17" charset="-128"/>
              </a:rPr>
              <a:t>　千人といずれも増加している。</a:t>
            </a:r>
            <a:endParaRPr kumimoji="1"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4" name="吹き出し: 角を丸めた四角形 3">
            <a:extLst>
              <a:ext uri="{FF2B5EF4-FFF2-40B4-BE49-F238E27FC236}">
                <a16:creationId xmlns:a16="http://schemas.microsoft.com/office/drawing/2014/main" id="{E41D6BA4-D721-4E34-BECB-0779B8D3A858}"/>
              </a:ext>
            </a:extLst>
          </p:cNvPr>
          <p:cNvSpPr/>
          <p:nvPr/>
        </p:nvSpPr>
        <p:spPr>
          <a:xfrm>
            <a:off x="6400801" y="4090737"/>
            <a:ext cx="1802166" cy="525651"/>
          </a:xfrm>
          <a:prstGeom prst="wedgeRoundRectCallout">
            <a:avLst>
              <a:gd name="adj1" fmla="val -31102"/>
              <a:gd name="adj2" fmla="val -14448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u="sng" dirty="0">
                <a:solidFill>
                  <a:schemeClr val="tx1"/>
                </a:solidFill>
                <a:latin typeface="UD デジタル 教科書体 N-R" panose="02020400000000000000" pitchFamily="17" charset="-128"/>
                <a:ea typeface="UD デジタル 教科書体 N-R" panose="02020400000000000000" pitchFamily="17" charset="-128"/>
              </a:rPr>
              <a:t>平成２７年相続税の基礎控除額引き下げ改正</a:t>
            </a:r>
            <a:endParaRPr kumimoji="1" lang="ja-JP" altLang="en-US" sz="1200" dirty="0">
              <a:solidFill>
                <a:schemeClr val="tx1"/>
              </a:solidFill>
            </a:endParaRPr>
          </a:p>
        </p:txBody>
      </p:sp>
      <p:pic>
        <p:nvPicPr>
          <p:cNvPr id="8" name="録音したサウンド">
            <a:hlinkClick r:id="" action="ppaction://media"/>
            <a:extLst>
              <a:ext uri="{FF2B5EF4-FFF2-40B4-BE49-F238E27FC236}">
                <a16:creationId xmlns:a16="http://schemas.microsoft.com/office/drawing/2014/main" id="{88F775A5-1592-48A4-87A1-D75F5A6208C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40414" y="123117"/>
            <a:ext cx="487363" cy="487363"/>
          </a:xfrm>
          <a:prstGeom prst="rect">
            <a:avLst/>
          </a:prstGeom>
        </p:spPr>
      </p:pic>
    </p:spTree>
    <p:extLst>
      <p:ext uri="{BB962C8B-B14F-4D97-AF65-F5344CB8AC3E}">
        <p14:creationId xmlns:p14="http://schemas.microsoft.com/office/powerpoint/2010/main" val="40896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25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9901EFF-657F-4AB2-AD90-5161247B0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30" y="734050"/>
            <a:ext cx="9533138" cy="5000923"/>
          </a:xfrm>
          <a:prstGeom prst="rect">
            <a:avLst/>
          </a:prstGeom>
        </p:spPr>
      </p:pic>
      <p:sp>
        <p:nvSpPr>
          <p:cNvPr id="4" name="正方形/長方形 3">
            <a:extLst>
              <a:ext uri="{FF2B5EF4-FFF2-40B4-BE49-F238E27FC236}">
                <a16:creationId xmlns:a16="http://schemas.microsoft.com/office/drawing/2014/main" id="{D8A05369-953E-4C4A-9358-2C5C47A49D22}"/>
              </a:ext>
            </a:extLst>
          </p:cNvPr>
          <p:cNvSpPr/>
          <p:nvPr/>
        </p:nvSpPr>
        <p:spPr>
          <a:xfrm>
            <a:off x="112208" y="25772"/>
            <a:ext cx="9919559" cy="769441"/>
          </a:xfrm>
          <a:prstGeom prst="rect">
            <a:avLst/>
          </a:prstGeom>
        </p:spPr>
        <p:txBody>
          <a:bodyPr wrap="squar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５．相続税の課税価格及び税額の推移</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000" b="1" dirty="0">
                <a:latin typeface="UD デジタル 教科書体 N-R" panose="02020400000000000000" pitchFamily="17" charset="-128"/>
                <a:ea typeface="UD デジタル 教科書体 N-R" panose="02020400000000000000" pitchFamily="17" charset="-128"/>
              </a:rPr>
              <a:t>　　平成２９年の課税価格は１５．６兆円に対し税額は２兆円であった。</a:t>
            </a:r>
            <a:r>
              <a:rPr lang="en-US" altLang="ja-JP" sz="2000" b="1" dirty="0">
                <a:latin typeface="UD デジタル 教科書体 N-R" panose="02020400000000000000" pitchFamily="17" charset="-128"/>
                <a:ea typeface="UD デジタル 教科書体 N-R" panose="02020400000000000000" pitchFamily="17" charset="-128"/>
              </a:rPr>
              <a:t>(</a:t>
            </a:r>
            <a:r>
              <a:rPr lang="ja-JP" altLang="en-US" sz="2000" b="1" dirty="0">
                <a:latin typeface="UD デジタル 教科書体 N-R" panose="02020400000000000000" pitchFamily="17" charset="-128"/>
                <a:ea typeface="UD デジタル 教科書体 N-R" panose="02020400000000000000" pitchFamily="17" charset="-128"/>
              </a:rPr>
              <a:t>約</a:t>
            </a:r>
            <a:r>
              <a:rPr lang="en-US" altLang="ja-JP" sz="2000" b="1" dirty="0">
                <a:latin typeface="UD デジタル 教科書体 N-R" panose="02020400000000000000" pitchFamily="17" charset="-128"/>
                <a:ea typeface="UD デジタル 教科書体 N-R" panose="02020400000000000000" pitchFamily="17" charset="-128"/>
              </a:rPr>
              <a:t>13</a:t>
            </a:r>
            <a:r>
              <a:rPr lang="ja-JP" altLang="en-US" sz="2000" b="1" dirty="0">
                <a:latin typeface="UD デジタル 教科書体 N-R" panose="02020400000000000000" pitchFamily="17" charset="-128"/>
                <a:ea typeface="UD デジタル 教科書体 N-R" panose="02020400000000000000" pitchFamily="17" charset="-128"/>
              </a:rPr>
              <a:t>％</a:t>
            </a:r>
            <a:r>
              <a:rPr lang="en-US" altLang="ja-JP" sz="2000" b="1" dirty="0">
                <a:latin typeface="UD デジタル 教科書体 N-R" panose="02020400000000000000" pitchFamily="17" charset="-128"/>
                <a:ea typeface="UD デジタル 教科書体 N-R" panose="02020400000000000000" pitchFamily="17" charset="-128"/>
              </a:rPr>
              <a:t>)</a:t>
            </a:r>
            <a:endParaRPr lang="ja-JP" altLang="en-US" sz="2000" dirty="0">
              <a:latin typeface="UD デジタル 教科書体 N-R" panose="02020400000000000000" pitchFamily="17" charset="-128"/>
              <a:ea typeface="UD デジタル 教科書体 N-R" panose="02020400000000000000" pitchFamily="17" charset="-128"/>
            </a:endParaRPr>
          </a:p>
        </p:txBody>
      </p:sp>
      <p:graphicFrame>
        <p:nvGraphicFramePr>
          <p:cNvPr id="5" name="表 4">
            <a:extLst>
              <a:ext uri="{FF2B5EF4-FFF2-40B4-BE49-F238E27FC236}">
                <a16:creationId xmlns:a16="http://schemas.microsoft.com/office/drawing/2014/main" id="{CB862D3C-30D8-484B-91A5-3EBE3BC213B4}"/>
              </a:ext>
            </a:extLst>
          </p:cNvPr>
          <p:cNvGraphicFramePr>
            <a:graphicFrameLocks noGrp="1"/>
          </p:cNvGraphicFramePr>
          <p:nvPr>
            <p:extLst>
              <p:ext uri="{D42A27DB-BD31-4B8C-83A1-F6EECF244321}">
                <p14:modId xmlns:p14="http://schemas.microsoft.com/office/powerpoint/2010/main" val="2501651739"/>
              </p:ext>
            </p:extLst>
          </p:nvPr>
        </p:nvGraphicFramePr>
        <p:xfrm>
          <a:off x="1693092" y="4686354"/>
          <a:ext cx="1901516" cy="426720"/>
        </p:xfrm>
        <a:graphic>
          <a:graphicData uri="http://schemas.openxmlformats.org/drawingml/2006/table">
            <a:tbl>
              <a:tblPr/>
              <a:tblGrid>
                <a:gridCol w="950758">
                  <a:extLst>
                    <a:ext uri="{9D8B030D-6E8A-4147-A177-3AD203B41FA5}">
                      <a16:colId xmlns:a16="http://schemas.microsoft.com/office/drawing/2014/main" val="2658543412"/>
                    </a:ext>
                  </a:extLst>
                </a:gridCol>
                <a:gridCol w="950758">
                  <a:extLst>
                    <a:ext uri="{9D8B030D-6E8A-4147-A177-3AD203B41FA5}">
                      <a16:colId xmlns:a16="http://schemas.microsoft.com/office/drawing/2014/main" val="2443596603"/>
                    </a:ext>
                  </a:extLst>
                </a:gridCol>
              </a:tblGrid>
              <a:tr h="0">
                <a:tc rowSpan="2">
                  <a:txBody>
                    <a:bodyPr/>
                    <a:lstStyle/>
                    <a:p>
                      <a:r>
                        <a:rPr lang="ja-JP" altLang="en-US" sz="1200" dirty="0"/>
                        <a:t>（注）</a:t>
                      </a:r>
                    </a:p>
                  </a:txBody>
                  <a:tcPr marL="15240" marR="15240" marT="15240" marB="15240">
                    <a:lnL>
                      <a:noFill/>
                    </a:lnL>
                    <a:lnR>
                      <a:noFill/>
                    </a:lnR>
                    <a:lnT>
                      <a:noFill/>
                    </a:lnT>
                    <a:lnB>
                      <a:noFill/>
                    </a:lnB>
                  </a:tcPr>
                </a:tc>
                <a:tc>
                  <a:txBody>
                    <a:bodyPr/>
                    <a:lstStyle/>
                    <a:p>
                      <a:r>
                        <a:rPr lang="en-US" altLang="ja-JP" sz="1200" dirty="0"/>
                        <a:t>1</a:t>
                      </a:r>
                    </a:p>
                  </a:txBody>
                  <a:tcPr marL="15240" marR="15240" marT="15240" marB="15240">
                    <a:lnL>
                      <a:noFill/>
                    </a:lnL>
                    <a:lnR>
                      <a:noFill/>
                    </a:lnR>
                    <a:lnT>
                      <a:noFill/>
                    </a:lnT>
                    <a:lnB>
                      <a:noFill/>
                    </a:lnB>
                  </a:tcPr>
                </a:tc>
                <a:extLst>
                  <a:ext uri="{0D108BD9-81ED-4DB2-BD59-A6C34878D82A}">
                    <a16:rowId xmlns:a16="http://schemas.microsoft.com/office/drawing/2014/main" val="1458755308"/>
                  </a:ext>
                </a:extLst>
              </a:tr>
              <a:tr h="0">
                <a:tc vMerge="1">
                  <a:txBody>
                    <a:bodyPr/>
                    <a:lstStyle/>
                    <a:p>
                      <a:endParaRPr kumimoji="1" lang="ja-JP" altLang="en-US"/>
                    </a:p>
                  </a:txBody>
                  <a:tcPr/>
                </a:tc>
                <a:tc>
                  <a:txBody>
                    <a:bodyPr/>
                    <a:lstStyle/>
                    <a:p>
                      <a:r>
                        <a:rPr lang="en-US" altLang="ja-JP" sz="1200" dirty="0"/>
                        <a:t>2</a:t>
                      </a:r>
                    </a:p>
                  </a:txBody>
                  <a:tcPr marL="15240" marR="15240" marT="15240" marB="15240">
                    <a:lnL>
                      <a:noFill/>
                    </a:lnL>
                    <a:lnR>
                      <a:noFill/>
                    </a:lnR>
                    <a:lnT>
                      <a:noFill/>
                    </a:lnT>
                    <a:lnB>
                      <a:noFill/>
                    </a:lnB>
                  </a:tcPr>
                </a:tc>
                <a:extLst>
                  <a:ext uri="{0D108BD9-81ED-4DB2-BD59-A6C34878D82A}">
                    <a16:rowId xmlns:a16="http://schemas.microsoft.com/office/drawing/2014/main" val="604264579"/>
                  </a:ext>
                </a:extLst>
              </a:tr>
            </a:tbl>
          </a:graphicData>
        </a:graphic>
      </p:graphicFrame>
      <p:sp>
        <p:nvSpPr>
          <p:cNvPr id="6" name="テキスト ボックス 5">
            <a:extLst>
              <a:ext uri="{FF2B5EF4-FFF2-40B4-BE49-F238E27FC236}">
                <a16:creationId xmlns:a16="http://schemas.microsoft.com/office/drawing/2014/main" id="{8F706DE9-3FFD-4308-821E-25F311F59553}"/>
              </a:ext>
            </a:extLst>
          </p:cNvPr>
          <p:cNvSpPr txBox="1"/>
          <p:nvPr/>
        </p:nvSpPr>
        <p:spPr>
          <a:xfrm>
            <a:off x="395056" y="5772335"/>
            <a:ext cx="9275685" cy="769441"/>
          </a:xfrm>
          <a:prstGeom prst="rect">
            <a:avLst/>
          </a:prstGeom>
          <a:noFill/>
        </p:spPr>
        <p:txBody>
          <a:bodyPr wrap="square" rtlCol="0">
            <a:spAutoFit/>
          </a:bodyPr>
          <a:lstStyle/>
          <a:p>
            <a:pPr fontAlgn="t"/>
            <a:r>
              <a:rPr kumimoji="1" lang="ja-JP" altLang="en-US" sz="1100" dirty="0">
                <a:latin typeface="UD デジタル 教科書体 N-R" panose="02020400000000000000" pitchFamily="17" charset="-128"/>
                <a:ea typeface="UD デジタル 教科書体 N-R" panose="02020400000000000000" pitchFamily="17" charset="-128"/>
              </a:rPr>
              <a:t>注</a:t>
            </a:r>
            <a:r>
              <a:rPr kumimoji="1" lang="en-US" altLang="ja-JP" sz="1100" dirty="0">
                <a:latin typeface="UD デジタル 教科書体 N-R" panose="02020400000000000000" pitchFamily="17" charset="-128"/>
                <a:ea typeface="UD デジタル 教科書体 N-R" panose="02020400000000000000" pitchFamily="17" charset="-128"/>
              </a:rPr>
              <a:t>1</a:t>
            </a:r>
            <a:r>
              <a:rPr kumimoji="1" lang="ja-JP" altLang="ja-JP" sz="1100" dirty="0">
                <a:latin typeface="UD デジタル 教科書体 N-R" panose="02020400000000000000" pitchFamily="17" charset="-128"/>
                <a:ea typeface="UD デジタル 教科書体 N-R" panose="02020400000000000000" pitchFamily="17" charset="-128"/>
              </a:rPr>
              <a:t>「課税価格」は、相続財産価額に相続時精算課税適用財産価額を加え、被相続人の債務・葬式費用を控除し、相続開始前</a:t>
            </a:r>
            <a:r>
              <a:rPr kumimoji="1" lang="en-US" altLang="ja-JP" sz="1100" dirty="0">
                <a:latin typeface="UD デジタル 教科書体 N-R" panose="02020400000000000000" pitchFamily="17" charset="-128"/>
                <a:ea typeface="UD デジタル 教科書体 N-R" panose="02020400000000000000" pitchFamily="17" charset="-128"/>
              </a:rPr>
              <a:t>3</a:t>
            </a:r>
            <a:r>
              <a:rPr kumimoji="1" lang="ja-JP" altLang="ja-JP" sz="1100" dirty="0">
                <a:latin typeface="UD デジタル 教科書体 N-R" panose="02020400000000000000" pitchFamily="17" charset="-128"/>
                <a:ea typeface="UD デジタル 教科書体 N-R" panose="02020400000000000000" pitchFamily="17" charset="-128"/>
              </a:rPr>
              <a:t>年以内の被相続人から相続人等への生前贈与財産価額を加えたものである。</a:t>
            </a:r>
            <a:endParaRPr lang="ja-JP" altLang="ja-JP" sz="1100" dirty="0">
              <a:latin typeface="UD デジタル 教科書体 N-R" panose="02020400000000000000" pitchFamily="17" charset="-128"/>
              <a:ea typeface="UD デジタル 教科書体 N-R" panose="02020400000000000000" pitchFamily="17" charset="-128"/>
            </a:endParaRPr>
          </a:p>
          <a:p>
            <a:pPr fontAlgn="t"/>
            <a:r>
              <a:rPr kumimoji="1" lang="ja-JP" altLang="en-US" sz="1100" dirty="0">
                <a:latin typeface="UD デジタル 教科書体 N-R" panose="02020400000000000000" pitchFamily="17" charset="-128"/>
                <a:ea typeface="UD デジタル 教科書体 N-R" panose="02020400000000000000" pitchFamily="17" charset="-128"/>
              </a:rPr>
              <a:t>注２</a:t>
            </a:r>
            <a:r>
              <a:rPr kumimoji="1" lang="ja-JP" altLang="ja-JP" sz="1100" dirty="0">
                <a:latin typeface="UD デジタル 教科書体 N-R" panose="02020400000000000000" pitchFamily="17" charset="-128"/>
                <a:ea typeface="UD デジタル 教科書体 N-R" panose="02020400000000000000" pitchFamily="17" charset="-128"/>
              </a:rPr>
              <a:t>上記の計数は、相続税額のある申告書（修正申告書を除く。）データに基づいて作成している。</a:t>
            </a:r>
            <a:endParaRPr lang="ja-JP" altLang="ja-JP" sz="1100" dirty="0">
              <a:latin typeface="UD デジタル 教科書体 N-R" panose="02020400000000000000" pitchFamily="17" charset="-128"/>
              <a:ea typeface="UD デジタル 教科書体 N-R" panose="02020400000000000000" pitchFamily="17" charset="-128"/>
            </a:endParaRPr>
          </a:p>
          <a:p>
            <a:endParaRPr kumimoji="1" lang="ja-JP" altLang="en-US" sz="1100" dirty="0">
              <a:latin typeface="UD デジタル 教科書体 N-R" panose="02020400000000000000" pitchFamily="17" charset="-128"/>
              <a:ea typeface="UD デジタル 教科書体 N-R" panose="02020400000000000000" pitchFamily="17" charset="-128"/>
            </a:endParaRPr>
          </a:p>
        </p:txBody>
      </p:sp>
      <p:sp>
        <p:nvSpPr>
          <p:cNvPr id="7" name="正方形/長方形 6">
            <a:extLst>
              <a:ext uri="{FF2B5EF4-FFF2-40B4-BE49-F238E27FC236}">
                <a16:creationId xmlns:a16="http://schemas.microsoft.com/office/drawing/2014/main" id="{6310573E-E8CB-4FAF-A01A-B98CC41C6CF5}"/>
              </a:ext>
            </a:extLst>
          </p:cNvPr>
          <p:cNvSpPr/>
          <p:nvPr/>
        </p:nvSpPr>
        <p:spPr>
          <a:xfrm>
            <a:off x="395056" y="5319612"/>
            <a:ext cx="4953000" cy="246221"/>
          </a:xfrm>
          <a:prstGeom prst="rect">
            <a:avLst/>
          </a:prstGeom>
        </p:spPr>
        <p:txBody>
          <a:bodyPr>
            <a:spAutoFit/>
          </a:bodyPr>
          <a:lstStyle/>
          <a:p>
            <a:r>
              <a:rPr lang="ja-JP" altLang="en-US" sz="1000" b="1" dirty="0"/>
              <a:t>国税庁統計：「平成</a:t>
            </a:r>
            <a:r>
              <a:rPr lang="en-US" altLang="ja-JP" sz="1000" b="1" dirty="0"/>
              <a:t>29</a:t>
            </a:r>
            <a:r>
              <a:rPr lang="ja-JP" altLang="en-US" sz="1000" b="1" dirty="0"/>
              <a:t>年分の相続税の申告状況について」</a:t>
            </a:r>
          </a:p>
        </p:txBody>
      </p:sp>
      <p:sp>
        <p:nvSpPr>
          <p:cNvPr id="8" name="正方形/長方形 7">
            <a:extLst>
              <a:ext uri="{FF2B5EF4-FFF2-40B4-BE49-F238E27FC236}">
                <a16:creationId xmlns:a16="http://schemas.microsoft.com/office/drawing/2014/main" id="{F340370B-6F5F-461C-A84C-EF3A84A1B80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9" name="録音したサウンド">
            <a:hlinkClick r:id="" action="ppaction://media"/>
            <a:extLst>
              <a:ext uri="{FF2B5EF4-FFF2-40B4-BE49-F238E27FC236}">
                <a16:creationId xmlns:a16="http://schemas.microsoft.com/office/drawing/2014/main" id="{C95FB15B-E1E6-4FA2-B093-1E3D31D605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51904" y="0"/>
            <a:ext cx="487363" cy="487363"/>
          </a:xfrm>
          <a:prstGeom prst="rect">
            <a:avLst/>
          </a:prstGeom>
        </p:spPr>
      </p:pic>
    </p:spTree>
    <p:extLst>
      <p:ext uri="{BB962C8B-B14F-4D97-AF65-F5344CB8AC3E}">
        <p14:creationId xmlns:p14="http://schemas.microsoft.com/office/powerpoint/2010/main" val="55886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2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レトロスペクト</Template>
  <TotalTime>1053</TotalTime>
  <Words>525</Words>
  <Application>Microsoft Office PowerPoint</Application>
  <PresentationFormat>A4 210 x 297 mm</PresentationFormat>
  <Paragraphs>38</Paragraphs>
  <Slides>6</Slides>
  <Notes>0</Notes>
  <HiddenSlides>0</HiddenSlides>
  <MMClips>6</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106</cp:revision>
  <dcterms:created xsi:type="dcterms:W3CDTF">2020-02-03T01:43:20Z</dcterms:created>
  <dcterms:modified xsi:type="dcterms:W3CDTF">2021-02-06T02:09:01Z</dcterms:modified>
</cp:coreProperties>
</file>