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sugamura-m@outlook.jp" initials="t" lastIdx="1" clrIdx="0">
    <p:extLst>
      <p:ext uri="{19B8F6BF-5375-455C-9EA6-DF929625EA0E}">
        <p15:presenceInfo xmlns:p15="http://schemas.microsoft.com/office/powerpoint/2012/main" userId="cbf932051ab9ef2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650" autoAdjust="0"/>
    <p:restoredTop sz="94660"/>
  </p:normalViewPr>
  <p:slideViewPr>
    <p:cSldViewPr snapToGrid="0">
      <p:cViewPr varScale="1">
        <p:scale>
          <a:sx n="86" d="100"/>
          <a:sy n="86" d="100"/>
        </p:scale>
        <p:origin x="165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758952"/>
            <a:ext cx="817245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3791" y="4455621"/>
            <a:ext cx="817245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E6DE6-5015-4FA6-A819-1D90B11A9D03}" type="datetimeFigureOut">
              <a:rPr kumimoji="1" lang="ja-JP" altLang="en-US" smtClean="0"/>
              <a:t>2021/1/25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B823C-C6CA-44DC-918B-C2EE9B9A955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81223" y="4343400"/>
            <a:ext cx="80238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6922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E6DE6-5015-4FA6-A819-1D90B11A9D03}" type="datetimeFigureOut">
              <a:rPr kumimoji="1" lang="ja-JP" altLang="en-US" smtClean="0"/>
              <a:t>2021/1/25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B823C-C6CA-44DC-918B-C2EE9B9A955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518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412302"/>
            <a:ext cx="2135981" cy="575989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412302"/>
            <a:ext cx="6284119" cy="5759898"/>
          </a:xfrm>
        </p:spPr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E6DE6-5015-4FA6-A819-1D90B11A9D03}" type="datetimeFigureOut">
              <a:rPr kumimoji="1" lang="ja-JP" altLang="en-US" smtClean="0"/>
              <a:t>2021/1/25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B823C-C6CA-44DC-918B-C2EE9B9A955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5697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E6DE6-5015-4FA6-A819-1D90B11A9D03}" type="datetimeFigureOut">
              <a:rPr kumimoji="1" lang="ja-JP" altLang="en-US" smtClean="0"/>
              <a:t>2021/1/25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B823C-C6CA-44DC-918B-C2EE9B9A955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2759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758952"/>
            <a:ext cx="817245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40" y="4453128"/>
            <a:ext cx="817245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E6DE6-5015-4FA6-A819-1D90B11A9D03}" type="datetimeFigureOut">
              <a:rPr kumimoji="1" lang="ja-JP" altLang="en-US" smtClean="0"/>
              <a:t>2021/1/25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B823C-C6CA-44DC-918B-C2EE9B9A955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81223" y="4343400"/>
            <a:ext cx="80238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5253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1540" y="1845734"/>
            <a:ext cx="401193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52060" y="1845735"/>
            <a:ext cx="401193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E6DE6-5015-4FA6-A819-1D90B11A9D03}" type="datetimeFigureOut">
              <a:rPr kumimoji="1" lang="ja-JP" altLang="en-US" smtClean="0"/>
              <a:t>2021/1/25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B823C-C6CA-44DC-918B-C2EE9B9A955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0760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40" y="1846052"/>
            <a:ext cx="401193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1540" y="2582334"/>
            <a:ext cx="401193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52060" y="1846052"/>
            <a:ext cx="401193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52060" y="2582334"/>
            <a:ext cx="4011930" cy="33782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E6DE6-5015-4FA6-A819-1D90B11A9D03}" type="datetimeFigureOut">
              <a:rPr kumimoji="1" lang="ja-JP" altLang="en-US" smtClean="0"/>
              <a:t>2021/1/25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B823C-C6CA-44DC-918B-C2EE9B9A955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9581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E6DE6-5015-4FA6-A819-1D90B11A9D03}" type="datetimeFigureOut">
              <a:rPr kumimoji="1" lang="ja-JP" altLang="en-US" smtClean="0"/>
              <a:t>2021/1/25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B823C-C6CA-44DC-918B-C2EE9B9A955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5928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81" y="6400800"/>
            <a:ext cx="990342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3" y="633431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E6DE6-5015-4FA6-A819-1D90B11A9D03}" type="datetimeFigureOut">
              <a:rPr kumimoji="1" lang="ja-JP" altLang="en-US" smtClean="0"/>
              <a:t>2021/1/25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B823C-C6CA-44DC-918B-C2EE9B9A955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4373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" y="0"/>
            <a:ext cx="329126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282557" y="0"/>
            <a:ext cx="52007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5" y="594359"/>
            <a:ext cx="2600325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0488" y="731520"/>
            <a:ext cx="5274945" cy="5257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1475" y="2926080"/>
            <a:ext cx="2600325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78229" y="6459787"/>
            <a:ext cx="2127540" cy="365125"/>
          </a:xfrm>
        </p:spPr>
        <p:txBody>
          <a:bodyPr/>
          <a:lstStyle>
            <a:lvl1pPr algn="l">
              <a:defRPr/>
            </a:lvl1pPr>
          </a:lstStyle>
          <a:p>
            <a:fld id="{0D9E6DE6-5015-4FA6-A819-1D90B11A9D03}" type="datetimeFigureOut">
              <a:rPr kumimoji="1" lang="ja-JP" altLang="en-US" smtClean="0"/>
              <a:t>2021/1/25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00487" y="6459787"/>
            <a:ext cx="3776663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9FB823C-C6CA-44DC-918B-C2EE9B9A955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1492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903421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3" y="4915076"/>
            <a:ext cx="9903421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5074920"/>
            <a:ext cx="8217337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4" y="0"/>
            <a:ext cx="9905988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1540" y="5907024"/>
            <a:ext cx="822198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E6DE6-5015-4FA6-A819-1D90B11A9D03}" type="datetimeFigureOut">
              <a:rPr kumimoji="1" lang="ja-JP" altLang="en-US" smtClean="0"/>
              <a:t>2021/1/25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B823C-C6CA-44DC-918B-C2EE9B9A955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29531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9906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9906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540" y="286605"/>
            <a:ext cx="817245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1539" y="1845734"/>
            <a:ext cx="817245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1542" y="6459787"/>
            <a:ext cx="2008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0D9E6DE6-5015-4FA6-A819-1D90B11A9D03}" type="datetimeFigureOut">
              <a:rPr kumimoji="1" lang="ja-JP" altLang="en-US" smtClean="0"/>
              <a:t>2021/1/25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95026" y="6459787"/>
            <a:ext cx="3918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44123" y="6459787"/>
            <a:ext cx="10660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39FB823C-C6CA-44DC-918B-C2EE9B9A955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969745" y="1737845"/>
            <a:ext cx="8098155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7745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kumimoji="1"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kumimoji="1"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11" Type="http://schemas.openxmlformats.org/officeDocument/2006/relationships/image" Target="../media/image1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70B62D82-CC69-4606-9960-06EB4C5C0DC8}"/>
              </a:ext>
            </a:extLst>
          </p:cNvPr>
          <p:cNvSpPr/>
          <p:nvPr/>
        </p:nvSpPr>
        <p:spPr>
          <a:xfrm>
            <a:off x="799896" y="2371716"/>
            <a:ext cx="854112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相続人が亡くなっている場合</a:t>
            </a:r>
            <a:endParaRPr lang="en-US" altLang="ja-JP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/>
            <a:r>
              <a:rPr lang="ja-JP" alt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の相続手続き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B110B91-0669-40F1-9104-6E8C6C35B92E}"/>
              </a:ext>
            </a:extLst>
          </p:cNvPr>
          <p:cNvSpPr/>
          <p:nvPr/>
        </p:nvSpPr>
        <p:spPr>
          <a:xfrm>
            <a:off x="278978" y="6453325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6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D956706F-568A-4B29-9347-C6C2E6C01C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89581" y="3429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835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10CFED9-7AAF-4D2D-8CFD-F075E505CE88}"/>
              </a:ext>
            </a:extLst>
          </p:cNvPr>
          <p:cNvSpPr txBox="1"/>
          <p:nvPr/>
        </p:nvSpPr>
        <p:spPr>
          <a:xfrm>
            <a:off x="150920" y="142043"/>
            <a:ext cx="96411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）法定相続情報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複数の金融機関や不動産の相続の届けが必要な場合は、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法定相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続情報一覧図の写しを利用することで，戸除籍謄本等の束を何度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も出し直す必要がなくなります。</a:t>
            </a:r>
            <a:endParaRPr kumimoji="1" lang="ja-JP" altLang="en-US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AD40D1C-2803-43FC-BED2-08449E8B5D64}"/>
              </a:ext>
            </a:extLst>
          </p:cNvPr>
          <p:cNvSpPr txBox="1"/>
          <p:nvPr/>
        </p:nvSpPr>
        <p:spPr>
          <a:xfrm>
            <a:off x="68728" y="2210871"/>
            <a:ext cx="49027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最後の住所　愛媛県</a:t>
            </a:r>
            <a:r>
              <a:rPr lang="ja-JP" altLang="en-US" sz="1400" b="1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今治市市南宝来町</a:t>
            </a:r>
            <a:r>
              <a:rPr lang="en-US" altLang="ja-JP" sz="1400" b="1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</a:t>
            </a:r>
            <a:r>
              <a:rPr lang="ja-JP" altLang="en-US" sz="1400" b="1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丁目</a:t>
            </a:r>
            <a:r>
              <a:rPr lang="en-US" altLang="ja-JP" sz="1400" b="1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15</a:t>
            </a:r>
            <a:r>
              <a:rPr lang="ja-JP" altLang="en-US" sz="1400" b="1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番地</a:t>
            </a:r>
            <a:endParaRPr kumimoji="1" lang="en-US" altLang="ja-JP" sz="1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最後の本籍　愛媛県</a:t>
            </a:r>
            <a:r>
              <a:rPr lang="ja-JP" altLang="en-US" sz="1400" b="1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今治市市南宝来町</a:t>
            </a:r>
            <a:r>
              <a:rPr lang="en-US" altLang="ja-JP" sz="1400" b="1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</a:t>
            </a:r>
            <a:r>
              <a:rPr lang="ja-JP" altLang="en-US" sz="1400" b="1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丁目</a:t>
            </a:r>
            <a:r>
              <a:rPr lang="en-US" altLang="ja-JP" sz="1400" b="1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15</a:t>
            </a:r>
            <a:r>
              <a:rPr lang="ja-JP" altLang="en-US" sz="1400" b="1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番地</a:t>
            </a:r>
            <a:endParaRPr lang="en-US" altLang="ja-JP" sz="1400" b="1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出生　　　昭和</a:t>
            </a:r>
            <a:r>
              <a:rPr kumimoji="1" lang="en-US" altLang="ja-JP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</a:t>
            </a:r>
            <a:r>
              <a:rPr kumimoji="1" lang="ja-JP" altLang="en-US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年</a:t>
            </a:r>
            <a:r>
              <a:rPr kumimoji="1" lang="en-US" altLang="ja-JP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8</a:t>
            </a:r>
            <a:r>
              <a:rPr kumimoji="1" lang="ja-JP" altLang="en-US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月</a:t>
            </a:r>
            <a:r>
              <a:rPr kumimoji="1" lang="en-US" altLang="ja-JP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15</a:t>
            </a:r>
            <a:r>
              <a:rPr kumimoji="1" lang="ja-JP" altLang="en-US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日</a:t>
            </a:r>
            <a:endParaRPr kumimoji="1" lang="en-US" altLang="ja-JP" sz="1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死亡　　　令和</a:t>
            </a:r>
            <a:r>
              <a:rPr kumimoji="1" lang="en-US" altLang="ja-JP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kumimoji="1" lang="ja-JP" altLang="en-US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年</a:t>
            </a:r>
            <a:r>
              <a:rPr kumimoji="1" lang="en-US" altLang="ja-JP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kumimoji="1" lang="ja-JP" altLang="en-US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月</a:t>
            </a:r>
            <a:r>
              <a:rPr kumimoji="1" lang="en-US" altLang="ja-JP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20</a:t>
            </a:r>
            <a:r>
              <a:rPr kumimoji="1" lang="ja-JP" altLang="en-US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日</a:t>
            </a:r>
            <a:endParaRPr kumimoji="1" lang="en-US" altLang="ja-JP" sz="1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400" b="1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（被相続人）</a:t>
            </a:r>
            <a:endParaRPr kumimoji="1" lang="en-US" altLang="ja-JP" sz="1400" b="1" dirty="0">
              <a:solidFill>
                <a:srgbClr val="333333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400" b="1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法務　太郎　　</a:t>
            </a:r>
            <a:endParaRPr lang="en-US" altLang="ja-JP" sz="1400" b="1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1C087ED-04D0-4A29-892B-4B56CD9A3145}"/>
              </a:ext>
            </a:extLst>
          </p:cNvPr>
          <p:cNvSpPr txBox="1"/>
          <p:nvPr/>
        </p:nvSpPr>
        <p:spPr>
          <a:xfrm>
            <a:off x="53685" y="4585573"/>
            <a:ext cx="41154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住所　</a:t>
            </a:r>
            <a:r>
              <a:rPr kumimoji="1" lang="ja-JP" altLang="en-US" sz="13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愛媛県</a:t>
            </a:r>
            <a:r>
              <a:rPr lang="ja-JP" altLang="en-US" sz="1300" b="1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今治市南宝来町３丁目１５番地</a:t>
            </a:r>
            <a:endParaRPr lang="en-US" altLang="ja-JP" sz="1300" b="1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出　生　　　昭和</a:t>
            </a:r>
            <a:r>
              <a:rPr kumimoji="1" lang="en-US" altLang="ja-JP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5</a:t>
            </a:r>
            <a:r>
              <a:rPr kumimoji="1" lang="ja-JP" altLang="en-US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年</a:t>
            </a:r>
            <a:r>
              <a:rPr kumimoji="1" lang="en-US" altLang="ja-JP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</a:t>
            </a:r>
            <a:r>
              <a:rPr kumimoji="1" lang="ja-JP" altLang="en-US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月</a:t>
            </a:r>
            <a:r>
              <a:rPr kumimoji="1" lang="en-US" altLang="ja-JP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15</a:t>
            </a:r>
            <a:r>
              <a:rPr kumimoji="1" lang="ja-JP" altLang="en-US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日</a:t>
            </a:r>
            <a:endParaRPr kumimoji="1" lang="en-US" altLang="ja-JP" sz="1400" b="1" dirty="0">
              <a:solidFill>
                <a:srgbClr val="333333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400" b="1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（妻）</a:t>
            </a:r>
            <a:endParaRPr kumimoji="1" lang="en-US" altLang="ja-JP" sz="1400" b="1" dirty="0">
              <a:solidFill>
                <a:srgbClr val="333333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400" b="1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法務　花子</a:t>
            </a:r>
            <a:endParaRPr kumimoji="1" lang="ja-JP" altLang="en-US" sz="1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89E2D2D-338B-47F1-9AA6-D15D3B8EB852}"/>
              </a:ext>
            </a:extLst>
          </p:cNvPr>
          <p:cNvSpPr txBox="1"/>
          <p:nvPr/>
        </p:nvSpPr>
        <p:spPr>
          <a:xfrm>
            <a:off x="3844032" y="3168597"/>
            <a:ext cx="52555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住　所　</a:t>
            </a:r>
            <a:r>
              <a:rPr lang="ja-JP" altLang="en-US" sz="1400" b="1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愛媛県</a:t>
            </a:r>
            <a:r>
              <a:rPr lang="ja-JP" altLang="en-US" sz="1400" b="1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松山市古三津３丁目１５６番地５号</a:t>
            </a:r>
            <a:endParaRPr kumimoji="1" lang="en-US" altLang="ja-JP" sz="1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出　生　昭和</a:t>
            </a:r>
            <a:r>
              <a:rPr kumimoji="1" lang="en-US" altLang="ja-JP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25</a:t>
            </a:r>
            <a:r>
              <a:rPr kumimoji="1" lang="ja-JP" altLang="en-US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年</a:t>
            </a:r>
            <a:r>
              <a:rPr kumimoji="1" lang="en-US" altLang="ja-JP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11</a:t>
            </a:r>
            <a:r>
              <a:rPr kumimoji="1" lang="ja-JP" altLang="en-US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月</a:t>
            </a:r>
            <a:r>
              <a:rPr kumimoji="1" lang="en-US" altLang="ja-JP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15</a:t>
            </a:r>
            <a:r>
              <a:rPr kumimoji="1" lang="ja-JP" altLang="en-US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日</a:t>
            </a:r>
            <a:endParaRPr kumimoji="1" lang="en-US" altLang="ja-JP" sz="1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（長男）　法務一郎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7908A3B-61A2-4B4D-ACE6-F820832A8907}"/>
              </a:ext>
            </a:extLst>
          </p:cNvPr>
          <p:cNvSpPr txBox="1"/>
          <p:nvPr/>
        </p:nvSpPr>
        <p:spPr>
          <a:xfrm>
            <a:off x="6071840" y="4007753"/>
            <a:ext cx="38398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住　所　</a:t>
            </a:r>
            <a:r>
              <a:rPr lang="ja-JP" altLang="en-US" sz="1400" b="1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愛媛県今治市高市甲１８６番地５</a:t>
            </a:r>
            <a:r>
              <a:rPr lang="ja-JP" altLang="en-US" sz="1400" b="1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号</a:t>
            </a:r>
            <a:endParaRPr kumimoji="1" lang="en-US" altLang="ja-JP" sz="1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出　生　昭和</a:t>
            </a:r>
            <a:r>
              <a:rPr kumimoji="1" lang="en-US" altLang="ja-JP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25</a:t>
            </a:r>
            <a:r>
              <a:rPr kumimoji="1" lang="ja-JP" altLang="en-US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年</a:t>
            </a:r>
            <a:r>
              <a:rPr kumimoji="1" lang="en-US" altLang="ja-JP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11</a:t>
            </a:r>
            <a:r>
              <a:rPr kumimoji="1" lang="ja-JP" altLang="en-US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月</a:t>
            </a:r>
            <a:r>
              <a:rPr kumimoji="1" lang="en-US" altLang="ja-JP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15</a:t>
            </a:r>
            <a:r>
              <a:rPr kumimoji="1" lang="ja-JP" altLang="en-US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日</a:t>
            </a:r>
            <a:endParaRPr kumimoji="1" lang="en-US" altLang="ja-JP" sz="1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（孫・代襲者）</a:t>
            </a:r>
            <a:endParaRPr kumimoji="1" lang="en-US" altLang="ja-JP" sz="1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法務　健太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A8103E0-8C64-4762-A330-552E28B572A6}"/>
              </a:ext>
            </a:extLst>
          </p:cNvPr>
          <p:cNvSpPr txBox="1"/>
          <p:nvPr/>
        </p:nvSpPr>
        <p:spPr>
          <a:xfrm>
            <a:off x="3686980" y="4686065"/>
            <a:ext cx="2694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被代襲者</a:t>
            </a:r>
            <a:endParaRPr kumimoji="1" lang="en-US" altLang="ja-JP" sz="1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（令和元年</a:t>
            </a:r>
            <a:r>
              <a:rPr kumimoji="1" lang="en-US" altLang="ja-JP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</a:t>
            </a:r>
            <a:r>
              <a:rPr kumimoji="1" lang="ja-JP" altLang="en-US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月</a:t>
            </a:r>
            <a:r>
              <a:rPr kumimoji="1" lang="en-US" altLang="ja-JP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20</a:t>
            </a:r>
            <a:r>
              <a:rPr kumimoji="1" lang="ja-JP" altLang="en-US" sz="1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日死亡）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1B48818-6FDE-4C8F-911C-D95F6D62A9C8}"/>
              </a:ext>
            </a:extLst>
          </p:cNvPr>
          <p:cNvSpPr txBox="1"/>
          <p:nvPr/>
        </p:nvSpPr>
        <p:spPr>
          <a:xfrm>
            <a:off x="2800577" y="1732738"/>
            <a:ext cx="410170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7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被相続人　法務太郎　法定相続情報</a:t>
            </a:r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9752DD91-66F3-484E-BCBC-032AD16DA89E}"/>
              </a:ext>
            </a:extLst>
          </p:cNvPr>
          <p:cNvCxnSpPr>
            <a:cxnSpLocks/>
          </p:cNvCxnSpPr>
          <p:nvPr/>
        </p:nvCxnSpPr>
        <p:spPr>
          <a:xfrm>
            <a:off x="1019856" y="3699305"/>
            <a:ext cx="0" cy="8976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CF92C82E-B705-4CFE-AB0C-19D1C21D7725}"/>
              </a:ext>
            </a:extLst>
          </p:cNvPr>
          <p:cNvCxnSpPr>
            <a:cxnSpLocks/>
          </p:cNvCxnSpPr>
          <p:nvPr/>
        </p:nvCxnSpPr>
        <p:spPr>
          <a:xfrm>
            <a:off x="1049424" y="3687929"/>
            <a:ext cx="0" cy="8976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9888F1CD-8B3F-46FD-BA0E-21423D7148AF}"/>
              </a:ext>
            </a:extLst>
          </p:cNvPr>
          <p:cNvCxnSpPr>
            <a:cxnSpLocks/>
          </p:cNvCxnSpPr>
          <p:nvPr/>
        </p:nvCxnSpPr>
        <p:spPr>
          <a:xfrm flipV="1">
            <a:off x="1049424" y="4120742"/>
            <a:ext cx="2475011" cy="160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D4C79C6C-6968-4F64-9401-1359E95D9772}"/>
              </a:ext>
            </a:extLst>
          </p:cNvPr>
          <p:cNvCxnSpPr>
            <a:cxnSpLocks/>
          </p:cNvCxnSpPr>
          <p:nvPr/>
        </p:nvCxnSpPr>
        <p:spPr>
          <a:xfrm>
            <a:off x="3524435" y="3429000"/>
            <a:ext cx="0" cy="14138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7A6A6B70-0172-4468-9692-CB1DDFAFE2FF}"/>
              </a:ext>
            </a:extLst>
          </p:cNvPr>
          <p:cNvCxnSpPr>
            <a:cxnSpLocks/>
          </p:cNvCxnSpPr>
          <p:nvPr/>
        </p:nvCxnSpPr>
        <p:spPr>
          <a:xfrm>
            <a:off x="3524435" y="3429000"/>
            <a:ext cx="2485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10EFF4E5-AF70-406B-A724-4C8C14152523}"/>
              </a:ext>
            </a:extLst>
          </p:cNvPr>
          <p:cNvCxnSpPr>
            <a:cxnSpLocks/>
          </p:cNvCxnSpPr>
          <p:nvPr/>
        </p:nvCxnSpPr>
        <p:spPr>
          <a:xfrm>
            <a:off x="3524435" y="4842897"/>
            <a:ext cx="2485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4AFAF8EA-557F-438B-A9AF-371B13C978F7}"/>
              </a:ext>
            </a:extLst>
          </p:cNvPr>
          <p:cNvCxnSpPr>
            <a:cxnSpLocks/>
          </p:cNvCxnSpPr>
          <p:nvPr/>
        </p:nvCxnSpPr>
        <p:spPr>
          <a:xfrm>
            <a:off x="4851428" y="4774657"/>
            <a:ext cx="153013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85F969A4-AB72-4542-A669-A843BCAA45C3}"/>
              </a:ext>
            </a:extLst>
          </p:cNvPr>
          <p:cNvSpPr/>
          <p:nvPr/>
        </p:nvSpPr>
        <p:spPr>
          <a:xfrm>
            <a:off x="5992428" y="5406501"/>
            <a:ext cx="3613212" cy="7968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 anchorCtr="0"/>
          <a:lstStyle/>
          <a:p>
            <a:r>
              <a:rPr kumimoji="1" lang="ja-JP" altLang="en-US" sz="14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作成日　令和〇年〇月〇日</a:t>
            </a:r>
            <a:endParaRPr kumimoji="1" lang="en-US" altLang="ja-JP" sz="1400" b="1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4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作成者住所　愛媛県〇〇市〇〇町〇番地</a:t>
            </a:r>
            <a:endParaRPr kumimoji="1" lang="en-US" altLang="ja-JP" sz="1400" b="1" dirty="0">
              <a:solidFill>
                <a:schemeClr val="tx1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400" b="1" dirty="0">
                <a:solidFill>
                  <a:schemeClr val="tx1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作成者　　〇〇　〇〇　　印</a:t>
            </a:r>
          </a:p>
        </p:txBody>
      </p:sp>
      <p:pic>
        <p:nvPicPr>
          <p:cNvPr id="9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6E93A230-5720-444B-BA03-34A046FABA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43298" y="1210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027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59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0D0B84D-C12E-4B71-8CB9-C2E7EC892226}"/>
              </a:ext>
            </a:extLst>
          </p:cNvPr>
          <p:cNvSpPr txBox="1"/>
          <p:nvPr/>
        </p:nvSpPr>
        <p:spPr>
          <a:xfrm>
            <a:off x="124287" y="159799"/>
            <a:ext cx="966778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（３）遺産分割協議書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本件では、被相続人法務太郎より先に相続人である次男の法務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二郎が亡くなっているので、孫である代襲相続人の法務健太が相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続人として遺産分割協議に参加します。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通常の遺産分割協議書を作成し、署名欄に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「住　所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（被代襲者　法務二郎）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　　法務　健太　　　　実印」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と記入し、実印の押印と印鑑証明を添付します。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不動産登記の場合、代襲関係を表示せず通常の相続人表示で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問題ないと言われています。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登記に関しては、専門の司法書士の先生にお問い合わせ願いま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す。</a:t>
            </a: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F40BC9EA-B3A1-4914-8AAA-4E295513D1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74529" y="15979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79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3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5BAD861-3D1D-45CC-B50A-B0A1DF0B627A}"/>
              </a:ext>
            </a:extLst>
          </p:cNvPr>
          <p:cNvSpPr txBox="1"/>
          <p:nvPr/>
        </p:nvSpPr>
        <p:spPr>
          <a:xfrm>
            <a:off x="151713" y="83152"/>
            <a:ext cx="9365942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■　相続人が亡くなっている場合の相続手続きについて</a:t>
            </a:r>
            <a:endParaRPr kumimoji="1" lang="en-US" altLang="ja-JP" sz="28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遺産分割協議や不動産登記などの手続きが完了または実行され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る前に相続人が亡くなった場合の相続手続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①　被相続人が亡くなる前に既に相続人が死亡していた場合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②　被相続人が亡くなった後に相続人が死亡した場合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6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◆　被相続人が亡くなる前に相続人が既に死亡していた場合</a:t>
            </a:r>
            <a:endParaRPr kumimoji="1" lang="en-US" altLang="ja-JP" sz="26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民法８８７条、８８９条の代襲相続（だいしゅうそうぞく）の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規定が適用されます。代襲相続とは、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被相続人より先に相続人が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亡くなっている場合に、被相続人から見て</a:t>
            </a:r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【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孫</a:t>
            </a:r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】【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ひ孫</a:t>
            </a:r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】【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甥、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姪</a:t>
            </a:r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】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等が相続財産を受け継ぐことをいいます。</a:t>
            </a: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本来、相続では</a:t>
            </a:r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【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配偶者</a:t>
            </a:r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】【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子</a:t>
            </a:r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】【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親</a:t>
            </a:r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】【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兄弟姉妹</a:t>
            </a:r>
            <a:r>
              <a:rPr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】</a:t>
            </a:r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と法律で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決められた法定相続人がいます。</a:t>
            </a: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ただし、この法定相続人が被相続人より先に亡くなっている場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合は、孫などが相続することになるのです。</a:t>
            </a:r>
            <a:endParaRPr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FA67163-5A8E-4E29-8D6D-2E3C19CD2AC1}"/>
              </a:ext>
            </a:extLst>
          </p:cNvPr>
          <p:cNvSpPr/>
          <p:nvPr/>
        </p:nvSpPr>
        <p:spPr>
          <a:xfrm>
            <a:off x="278978" y="6453325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7C57564D-D671-4EB3-A762-BA2E74015B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39660" y="1346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374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2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23D5D8-932B-448C-BC23-5B88055D6008}"/>
              </a:ext>
            </a:extLst>
          </p:cNvPr>
          <p:cNvSpPr txBox="1"/>
          <p:nvPr/>
        </p:nvSpPr>
        <p:spPr>
          <a:xfrm>
            <a:off x="150920" y="35507"/>
            <a:ext cx="96766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/>
              <a:t>１．</a:t>
            </a:r>
            <a:r>
              <a:rPr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被相続人の「孫」「ひ孫」などの直系卑属が代襲相続人</a:t>
            </a:r>
            <a:endParaRPr lang="en-US" altLang="ja-JP" sz="28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となる場合</a:t>
            </a:r>
            <a:endParaRPr kumimoji="1" lang="ja-JP" altLang="en-US" sz="2800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2265CCB-CE47-469F-8F26-135C1EB509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12" y="1685137"/>
            <a:ext cx="1073567" cy="107356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70F1C409-ACC4-4129-90E9-9D8C265E96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334" y="3083795"/>
            <a:ext cx="838611" cy="838611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F06A7958-6118-41C0-A5B1-FB4039EAD6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597" y="1839026"/>
            <a:ext cx="927831" cy="927831"/>
          </a:xfrm>
          <a:prstGeom prst="rect">
            <a:avLst/>
          </a:prstGeom>
        </p:spPr>
      </p:pic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C129168B-1F77-4CFC-92D9-2610D55380AC}"/>
              </a:ext>
            </a:extLst>
          </p:cNvPr>
          <p:cNvCxnSpPr>
            <a:cxnSpLocks/>
          </p:cNvCxnSpPr>
          <p:nvPr/>
        </p:nvCxnSpPr>
        <p:spPr>
          <a:xfrm flipV="1">
            <a:off x="1465238" y="2580063"/>
            <a:ext cx="1184903" cy="391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21AE9D68-3D57-4600-9B63-F274A0BCF5DC}"/>
              </a:ext>
            </a:extLst>
          </p:cNvPr>
          <p:cNvCxnSpPr>
            <a:cxnSpLocks/>
          </p:cNvCxnSpPr>
          <p:nvPr/>
        </p:nvCxnSpPr>
        <p:spPr>
          <a:xfrm flipV="1">
            <a:off x="1465238" y="2543156"/>
            <a:ext cx="1184903" cy="1034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図 7">
            <a:extLst>
              <a:ext uri="{FF2B5EF4-FFF2-40B4-BE49-F238E27FC236}">
                <a16:creationId xmlns:a16="http://schemas.microsoft.com/office/drawing/2014/main" id="{A182C020-5BF1-47D8-B4FE-04C8ABF935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220" y="4663448"/>
            <a:ext cx="980262" cy="980262"/>
          </a:xfrm>
          <a:prstGeom prst="rect">
            <a:avLst/>
          </a:prstGeom>
        </p:spPr>
      </p:pic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A69997BE-4565-4C3B-8627-EC35E28FBDF6}"/>
              </a:ext>
            </a:extLst>
          </p:cNvPr>
          <p:cNvCxnSpPr>
            <a:cxnSpLocks/>
          </p:cNvCxnSpPr>
          <p:nvPr/>
        </p:nvCxnSpPr>
        <p:spPr>
          <a:xfrm flipH="1">
            <a:off x="2041640" y="2580063"/>
            <a:ext cx="16049" cy="464472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EC5FC0A2-7F64-4FB2-85B7-49862C6A56C4}"/>
              </a:ext>
            </a:extLst>
          </p:cNvPr>
          <p:cNvCxnSpPr>
            <a:cxnSpLocks/>
          </p:cNvCxnSpPr>
          <p:nvPr/>
        </p:nvCxnSpPr>
        <p:spPr>
          <a:xfrm flipH="1">
            <a:off x="2711341" y="3503100"/>
            <a:ext cx="10361" cy="1192759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42552E2-C59A-42CC-8F31-3BC87E38F7C1}"/>
              </a:ext>
            </a:extLst>
          </p:cNvPr>
          <p:cNvSpPr txBox="1"/>
          <p:nvPr/>
        </p:nvSpPr>
        <p:spPr>
          <a:xfrm>
            <a:off x="295029" y="2829091"/>
            <a:ext cx="1427350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1500" b="1" dirty="0">
                <a:solidFill>
                  <a:srgbClr val="FF0000"/>
                </a:solidFill>
              </a:rPr>
              <a:t>父　被相続人Ａ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C1DD9F9-784E-433A-B461-5003506E7670}"/>
              </a:ext>
            </a:extLst>
          </p:cNvPr>
          <p:cNvSpPr txBox="1"/>
          <p:nvPr/>
        </p:nvSpPr>
        <p:spPr>
          <a:xfrm>
            <a:off x="2532039" y="2789021"/>
            <a:ext cx="965795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1500" b="1" dirty="0"/>
              <a:t>配偶者</a:t>
            </a:r>
            <a:endParaRPr kumimoji="1" lang="en-US" altLang="ja-JP" sz="1500" b="1" dirty="0"/>
          </a:p>
          <a:p>
            <a:r>
              <a:rPr kumimoji="1" lang="ja-JP" altLang="en-US" sz="1500" b="1" dirty="0"/>
              <a:t>相続人Ｂ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4BEC33C-3260-45F3-81F0-0E5E7A40CF39}"/>
              </a:ext>
            </a:extLst>
          </p:cNvPr>
          <p:cNvSpPr txBox="1"/>
          <p:nvPr/>
        </p:nvSpPr>
        <p:spPr>
          <a:xfrm>
            <a:off x="1289192" y="3950432"/>
            <a:ext cx="1349830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endParaRPr kumimoji="1" lang="ja-JP" altLang="en-US" sz="1400" b="1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9CFC5E8-8B6A-45D8-86C6-B9E2DF5E2FE8}"/>
              </a:ext>
            </a:extLst>
          </p:cNvPr>
          <p:cNvSpPr txBox="1"/>
          <p:nvPr/>
        </p:nvSpPr>
        <p:spPr>
          <a:xfrm>
            <a:off x="2096297" y="5728134"/>
            <a:ext cx="1540150" cy="44627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1400" b="1" dirty="0"/>
              <a:t>被</a:t>
            </a:r>
            <a:r>
              <a:rPr kumimoji="1" lang="ja-JP" altLang="en-US" sz="1500" b="1" dirty="0"/>
              <a:t>相続人</a:t>
            </a:r>
            <a:r>
              <a:rPr kumimoji="1" lang="ja-JP" altLang="en-US" sz="1400" b="1" dirty="0"/>
              <a:t>の孫</a:t>
            </a:r>
            <a:endParaRPr kumimoji="1" lang="en-US" altLang="ja-JP" sz="1400" b="1" dirty="0"/>
          </a:p>
          <a:p>
            <a:r>
              <a:rPr kumimoji="1" lang="ja-JP" altLang="en-US" sz="1400" b="1" dirty="0"/>
              <a:t>代襲相続人Ｄ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F599030-C903-4827-8407-18C5990FA91C}"/>
              </a:ext>
            </a:extLst>
          </p:cNvPr>
          <p:cNvSpPr txBox="1"/>
          <p:nvPr/>
        </p:nvSpPr>
        <p:spPr>
          <a:xfrm>
            <a:off x="499132" y="1496230"/>
            <a:ext cx="16568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u="sng" dirty="0">
                <a:solidFill>
                  <a:srgbClr val="FF0000"/>
                </a:solidFill>
              </a:rPr>
              <a:t>H20.12.15</a:t>
            </a:r>
            <a:r>
              <a:rPr kumimoji="1" lang="ja-JP" altLang="en-US" sz="1600" b="1" u="sng" dirty="0">
                <a:solidFill>
                  <a:srgbClr val="FF0000"/>
                </a:solidFill>
              </a:rPr>
              <a:t>死亡</a:t>
            </a:r>
          </a:p>
        </p:txBody>
      </p: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A5DEBA73-99D2-4D06-9C76-FAC8A928EC9D}"/>
              </a:ext>
            </a:extLst>
          </p:cNvPr>
          <p:cNvCxnSpPr>
            <a:cxnSpLocks/>
          </p:cNvCxnSpPr>
          <p:nvPr/>
        </p:nvCxnSpPr>
        <p:spPr>
          <a:xfrm flipH="1">
            <a:off x="791417" y="1970843"/>
            <a:ext cx="779930" cy="73472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0E971852-0AE2-4A14-A090-CF9BFF147A4C}"/>
              </a:ext>
            </a:extLst>
          </p:cNvPr>
          <p:cNvCxnSpPr>
            <a:cxnSpLocks/>
          </p:cNvCxnSpPr>
          <p:nvPr/>
        </p:nvCxnSpPr>
        <p:spPr>
          <a:xfrm flipH="1">
            <a:off x="1665807" y="3150953"/>
            <a:ext cx="774790" cy="71606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C401282A-7B9A-4F74-A230-528A69772403}"/>
              </a:ext>
            </a:extLst>
          </p:cNvPr>
          <p:cNvSpPr txBox="1"/>
          <p:nvPr/>
        </p:nvSpPr>
        <p:spPr>
          <a:xfrm>
            <a:off x="257312" y="3271946"/>
            <a:ext cx="19232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500" b="1" u="sng" dirty="0">
                <a:solidFill>
                  <a:srgbClr val="FF0000"/>
                </a:solidFill>
              </a:rPr>
              <a:t>長男　被代襲者Ｃ</a:t>
            </a:r>
            <a:endParaRPr kumimoji="1" lang="en-US" altLang="ja-JP" sz="1500" b="1" u="sng" dirty="0">
              <a:solidFill>
                <a:srgbClr val="FF0000"/>
              </a:solidFill>
            </a:endParaRPr>
          </a:p>
          <a:p>
            <a:r>
              <a:rPr kumimoji="1" lang="en-US" altLang="ja-JP" sz="1500" b="1" u="sng" dirty="0">
                <a:solidFill>
                  <a:srgbClr val="FF0000"/>
                </a:solidFill>
              </a:rPr>
              <a:t>H19.12.15</a:t>
            </a:r>
            <a:r>
              <a:rPr kumimoji="1" lang="ja-JP" altLang="en-US" sz="1500" b="1" u="sng" dirty="0">
                <a:solidFill>
                  <a:srgbClr val="FF0000"/>
                </a:solidFill>
              </a:rPr>
              <a:t>死亡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687775ED-378D-4693-A65B-FFEF0D05CA33}"/>
              </a:ext>
            </a:extLst>
          </p:cNvPr>
          <p:cNvSpPr txBox="1"/>
          <p:nvPr/>
        </p:nvSpPr>
        <p:spPr>
          <a:xfrm>
            <a:off x="149108" y="853629"/>
            <a:ext cx="495163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【</a:t>
            </a:r>
            <a:r>
              <a:rPr lang="ja-JP" altLang="en-US" sz="2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孫が代襲相続人になるケース</a:t>
            </a:r>
            <a:r>
              <a:rPr lang="en-US" altLang="ja-JP" sz="2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】</a:t>
            </a:r>
            <a:endParaRPr lang="ja-JP" altLang="en-US" sz="22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099DA2D2-D5FE-448A-9B1D-240B73C24F35}"/>
              </a:ext>
            </a:extLst>
          </p:cNvPr>
          <p:cNvSpPr txBox="1"/>
          <p:nvPr/>
        </p:nvSpPr>
        <p:spPr>
          <a:xfrm>
            <a:off x="3854686" y="1230256"/>
            <a:ext cx="5991549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このケースでは、被相続人の父（Ａ）より先に長男（Ｃ）が死亡していました。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その場合、被相続人の孫（Ｄ）が代襲相続します。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それぞれの法定相続相続分は、妻（Ｂ）が２分の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、孫（Ｄ）が２分の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の割合での相続となります。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＊被相続人の「孫」が亡くなっている場合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は「ひ孫」などどこまでも下の世代に続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いて相続することができます。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＊孫Ｄが未成年の場合、母親である相続人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の妻が代理人となることができます。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（利益相反行為でないため）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 </a:t>
            </a: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8F85F563-B41F-4B5B-8918-FCCF9A0792F3}"/>
              </a:ext>
            </a:extLst>
          </p:cNvPr>
          <p:cNvSpPr/>
          <p:nvPr/>
        </p:nvSpPr>
        <p:spPr>
          <a:xfrm>
            <a:off x="278978" y="6453325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36C1A1E3-1599-4B4C-87C1-2A04FBF6BAB2}"/>
              </a:ext>
            </a:extLst>
          </p:cNvPr>
          <p:cNvCxnSpPr>
            <a:cxnSpLocks/>
          </p:cNvCxnSpPr>
          <p:nvPr/>
        </p:nvCxnSpPr>
        <p:spPr>
          <a:xfrm flipV="1">
            <a:off x="2398797" y="3496463"/>
            <a:ext cx="625089" cy="66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5588703F-B2D5-460B-BD68-BA97D5FF44B8}"/>
              </a:ext>
            </a:extLst>
          </p:cNvPr>
          <p:cNvCxnSpPr/>
          <p:nvPr/>
        </p:nvCxnSpPr>
        <p:spPr>
          <a:xfrm flipV="1">
            <a:off x="2409158" y="3524576"/>
            <a:ext cx="625089" cy="66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D96C23F5-603B-4973-90C7-22F120A8789A}"/>
              </a:ext>
            </a:extLst>
          </p:cNvPr>
          <p:cNvSpPr txBox="1"/>
          <p:nvPr/>
        </p:nvSpPr>
        <p:spPr>
          <a:xfrm>
            <a:off x="2993417" y="3263037"/>
            <a:ext cx="1035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/>
              <a:t>相続人</a:t>
            </a:r>
            <a:endParaRPr kumimoji="1" lang="en-US" altLang="ja-JP" sz="1600" dirty="0"/>
          </a:p>
          <a:p>
            <a:r>
              <a:rPr kumimoji="1" lang="ja-JP" altLang="en-US" sz="1600" dirty="0"/>
              <a:t>の妻</a:t>
            </a:r>
          </a:p>
        </p:txBody>
      </p:sp>
      <p:pic>
        <p:nvPicPr>
          <p:cNvPr id="25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B772AC1E-0040-4BA8-9EDA-2B7DA793E5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71254" y="4310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323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10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617EBE7-003A-4484-BD5D-80D472F85F03}"/>
              </a:ext>
            </a:extLst>
          </p:cNvPr>
          <p:cNvSpPr txBox="1"/>
          <p:nvPr/>
        </p:nvSpPr>
        <p:spPr>
          <a:xfrm>
            <a:off x="213064" y="177553"/>
            <a:ext cx="9604704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6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）相続手続に必要な戸籍</a:t>
            </a:r>
            <a:endParaRPr kumimoji="1" lang="en-US" altLang="ja-JP" sz="26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①　被相続人父（</a:t>
            </a:r>
            <a:r>
              <a:rPr lang="en-US" altLang="ja-JP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A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）の死亡から出生まで遡った戸籍謄本</a:t>
            </a:r>
            <a:endParaRPr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②　相続人配偶者（</a:t>
            </a:r>
            <a:r>
              <a:rPr lang="en-US" altLang="ja-JP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B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）の現在の戸籍謄本</a:t>
            </a:r>
            <a:endParaRPr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③　被代襲者長男（</a:t>
            </a:r>
            <a:r>
              <a:rPr lang="en-US" altLang="ja-JP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C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）の死亡から出生まで遡った戸籍謄本</a:t>
            </a:r>
            <a:endParaRPr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④　代襲相続人孫（</a:t>
            </a:r>
            <a:r>
              <a:rPr lang="en-US" altLang="ja-JP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D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）の現在の戸籍謄本</a:t>
            </a:r>
            <a:endParaRPr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en-US" altLang="ja-JP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A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さんが亡くなる以前に長男である</a:t>
            </a:r>
            <a:r>
              <a:rPr lang="en-US" altLang="ja-JP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C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さんが亡くなっているの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で、</a:t>
            </a:r>
            <a:r>
              <a:rPr lang="en-US" altLang="ja-JP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C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さんの子</a:t>
            </a:r>
            <a:r>
              <a:rPr lang="en-US" altLang="ja-JP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D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さんが代襲相続人となります。</a:t>
            </a:r>
            <a:endParaRPr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通常の相続手続きであれば死亡から出生までの戸籍一式は</a:t>
            </a:r>
            <a:r>
              <a:rPr lang="en-US" altLang="ja-JP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A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さ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んのもののみで問題ないのですが、代襲相続の場合は代襲相続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人である孫がいるのかと、いる場合は何人いるのかを確認する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必要があります。</a:t>
            </a:r>
            <a:endParaRPr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そのため、</a:t>
            </a:r>
            <a:r>
              <a:rPr lang="en-US" altLang="ja-JP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C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さんについても死亡から出生までの戸籍一式を取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得します</a:t>
            </a:r>
            <a:r>
              <a:rPr lang="ja-JP" altLang="en-US" sz="28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。</a:t>
            </a:r>
            <a:endParaRPr lang="en-US" altLang="ja-JP" sz="28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lang="en-US" altLang="ja-JP" sz="28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2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2A402EC2-BD8F-495B-8395-5F3E44B7F2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50567" y="2942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76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6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030FF08-ED80-4D36-A9C6-22D8776D615D}"/>
              </a:ext>
            </a:extLst>
          </p:cNvPr>
          <p:cNvSpPr txBox="1"/>
          <p:nvPr/>
        </p:nvSpPr>
        <p:spPr>
          <a:xfrm>
            <a:off x="101353" y="105747"/>
            <a:ext cx="970329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２．被相続人の「甥・姪」が代襲相続人となる場合</a:t>
            </a:r>
            <a:endParaRPr kumimoji="1" lang="en-US" altLang="ja-JP" sz="28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en-US" altLang="ja-JP" sz="2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【</a:t>
            </a:r>
            <a:r>
              <a:rPr kumimoji="1" lang="ja-JP" altLang="en-US" sz="2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甥・姪が代襲相続人となるケース</a:t>
            </a:r>
            <a:r>
              <a:rPr kumimoji="1" lang="en-US" altLang="ja-JP" sz="22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】</a:t>
            </a:r>
            <a:endParaRPr kumimoji="1" lang="ja-JP" altLang="en-US" sz="22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AF63450-5F37-45AC-A9A8-AEB7312EAC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50" y="1477189"/>
            <a:ext cx="938320" cy="93832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12865817-4734-4C14-876D-CC252BDF86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211" y="3077784"/>
            <a:ext cx="865324" cy="865324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B9711F06-0D55-422C-B97A-287F16E0CA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009" y="1514527"/>
            <a:ext cx="938321" cy="938321"/>
          </a:xfrm>
          <a:prstGeom prst="rect">
            <a:avLst/>
          </a:prstGeom>
        </p:spPr>
      </p:pic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66FFBC45-B394-415A-9E1E-30FEEAC95DE9}"/>
              </a:ext>
            </a:extLst>
          </p:cNvPr>
          <p:cNvCxnSpPr>
            <a:cxnSpLocks/>
          </p:cNvCxnSpPr>
          <p:nvPr/>
        </p:nvCxnSpPr>
        <p:spPr>
          <a:xfrm>
            <a:off x="1140179" y="2229148"/>
            <a:ext cx="101890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EDEC5381-7577-44DD-A7D6-55A8721A9241}"/>
              </a:ext>
            </a:extLst>
          </p:cNvPr>
          <p:cNvCxnSpPr>
            <a:cxnSpLocks/>
          </p:cNvCxnSpPr>
          <p:nvPr/>
        </p:nvCxnSpPr>
        <p:spPr>
          <a:xfrm flipV="1">
            <a:off x="1140619" y="2193964"/>
            <a:ext cx="1011550" cy="4833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図 7">
            <a:extLst>
              <a:ext uri="{FF2B5EF4-FFF2-40B4-BE49-F238E27FC236}">
                <a16:creationId xmlns:a16="http://schemas.microsoft.com/office/drawing/2014/main" id="{B1F1A2F3-4F7C-46FB-97DF-7DCBEB46FF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696" y="4463209"/>
            <a:ext cx="1113327" cy="1113327"/>
          </a:xfrm>
          <a:prstGeom prst="rect">
            <a:avLst/>
          </a:prstGeom>
        </p:spPr>
      </p:pic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314C1B02-CA5D-4A7F-A18A-195C1C982DF9}"/>
              </a:ext>
            </a:extLst>
          </p:cNvPr>
          <p:cNvCxnSpPr>
            <a:cxnSpLocks/>
          </p:cNvCxnSpPr>
          <p:nvPr/>
        </p:nvCxnSpPr>
        <p:spPr>
          <a:xfrm>
            <a:off x="1599511" y="2244025"/>
            <a:ext cx="3841" cy="59564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D04B3E04-0B83-4CAD-9777-946D0BD8D0B4}"/>
              </a:ext>
            </a:extLst>
          </p:cNvPr>
          <p:cNvCxnSpPr>
            <a:cxnSpLocks/>
          </p:cNvCxnSpPr>
          <p:nvPr/>
        </p:nvCxnSpPr>
        <p:spPr>
          <a:xfrm>
            <a:off x="2535183" y="3795239"/>
            <a:ext cx="0" cy="529917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3FDEA9B-FB8A-4FA5-9238-F941D9FF68F6}"/>
              </a:ext>
            </a:extLst>
          </p:cNvPr>
          <p:cNvSpPr txBox="1"/>
          <p:nvPr/>
        </p:nvSpPr>
        <p:spPr>
          <a:xfrm>
            <a:off x="529713" y="2452848"/>
            <a:ext cx="60198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1400" b="1" dirty="0"/>
              <a:t>　　父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7AFA196-1F13-4F19-960E-45B810E08BD3}"/>
              </a:ext>
            </a:extLst>
          </p:cNvPr>
          <p:cNvSpPr txBox="1"/>
          <p:nvPr/>
        </p:nvSpPr>
        <p:spPr>
          <a:xfrm>
            <a:off x="2061093" y="2482892"/>
            <a:ext cx="60198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1400" b="1" dirty="0"/>
              <a:t>　　母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7575936D-B0DA-4B50-BAE3-FCFE6E8D08B5}"/>
              </a:ext>
            </a:extLst>
          </p:cNvPr>
          <p:cNvSpPr txBox="1"/>
          <p:nvPr/>
        </p:nvSpPr>
        <p:spPr>
          <a:xfrm>
            <a:off x="287283" y="1379192"/>
            <a:ext cx="1378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>
                <a:solidFill>
                  <a:srgbClr val="FF0000"/>
                </a:solidFill>
              </a:rPr>
              <a:t>既に死亡亡</a:t>
            </a:r>
          </a:p>
        </p:txBody>
      </p: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868C0420-26F1-4A3F-B341-5A2F6A074953}"/>
              </a:ext>
            </a:extLst>
          </p:cNvPr>
          <p:cNvCxnSpPr>
            <a:cxnSpLocks/>
          </p:cNvCxnSpPr>
          <p:nvPr/>
        </p:nvCxnSpPr>
        <p:spPr>
          <a:xfrm flipH="1">
            <a:off x="529713" y="1702783"/>
            <a:ext cx="664610" cy="65102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CA4A96DF-C1E8-41E9-AA0F-459084F225FE}"/>
              </a:ext>
            </a:extLst>
          </p:cNvPr>
          <p:cNvCxnSpPr>
            <a:cxnSpLocks/>
          </p:cNvCxnSpPr>
          <p:nvPr/>
        </p:nvCxnSpPr>
        <p:spPr>
          <a:xfrm flipH="1">
            <a:off x="1938138" y="3111822"/>
            <a:ext cx="744853" cy="77777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802D624-88E3-464C-A9DF-58D1E37C7D61}"/>
              </a:ext>
            </a:extLst>
          </p:cNvPr>
          <p:cNvSpPr txBox="1"/>
          <p:nvPr/>
        </p:nvSpPr>
        <p:spPr>
          <a:xfrm>
            <a:off x="1904354" y="1379192"/>
            <a:ext cx="12611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>
                <a:solidFill>
                  <a:srgbClr val="FF0000"/>
                </a:solidFill>
              </a:rPr>
              <a:t>既に死亡</a:t>
            </a:r>
          </a:p>
        </p:txBody>
      </p: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E35F665A-6EFC-47F3-8777-FE3AA24D3A21}"/>
              </a:ext>
            </a:extLst>
          </p:cNvPr>
          <p:cNvCxnSpPr>
            <a:cxnSpLocks/>
          </p:cNvCxnSpPr>
          <p:nvPr/>
        </p:nvCxnSpPr>
        <p:spPr>
          <a:xfrm flipH="1">
            <a:off x="2053211" y="1725648"/>
            <a:ext cx="732913" cy="6756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A2FBD835-D059-4B1B-94B7-40144834E795}"/>
              </a:ext>
            </a:extLst>
          </p:cNvPr>
          <p:cNvCxnSpPr>
            <a:cxnSpLocks/>
          </p:cNvCxnSpPr>
          <p:nvPr/>
        </p:nvCxnSpPr>
        <p:spPr>
          <a:xfrm flipV="1">
            <a:off x="899841" y="2818144"/>
            <a:ext cx="1487449" cy="395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AD703DC0-963D-4A7F-885B-C5AAED9F4D22}"/>
              </a:ext>
            </a:extLst>
          </p:cNvPr>
          <p:cNvCxnSpPr>
            <a:cxnSpLocks/>
          </p:cNvCxnSpPr>
          <p:nvPr/>
        </p:nvCxnSpPr>
        <p:spPr>
          <a:xfrm>
            <a:off x="2382099" y="2814308"/>
            <a:ext cx="7618" cy="18300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EBCB38E6-B892-4BE5-8192-A3F192070AB6}"/>
              </a:ext>
            </a:extLst>
          </p:cNvPr>
          <p:cNvCxnSpPr>
            <a:cxnSpLocks/>
          </p:cNvCxnSpPr>
          <p:nvPr/>
        </p:nvCxnSpPr>
        <p:spPr>
          <a:xfrm>
            <a:off x="2593007" y="3753657"/>
            <a:ext cx="9274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07686B4-4165-4196-B4C0-6868ADA7B54D}"/>
              </a:ext>
            </a:extLst>
          </p:cNvPr>
          <p:cNvSpPr txBox="1"/>
          <p:nvPr/>
        </p:nvSpPr>
        <p:spPr>
          <a:xfrm>
            <a:off x="1714395" y="3933367"/>
            <a:ext cx="1423785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1400" b="1" u="sng" dirty="0">
                <a:solidFill>
                  <a:srgbClr val="FF0000"/>
                </a:solidFill>
              </a:rPr>
              <a:t>被相続人Ａ（</a:t>
            </a:r>
            <a:r>
              <a:rPr kumimoji="1" lang="ja-JP" altLang="en-US" sz="1400" b="1" dirty="0">
                <a:solidFill>
                  <a:srgbClr val="FF0000"/>
                </a:solidFill>
              </a:rPr>
              <a:t>次男）</a:t>
            </a:r>
            <a:endParaRPr kumimoji="1" lang="en-US" altLang="ja-JP" sz="1400" b="1" dirty="0">
              <a:solidFill>
                <a:srgbClr val="FF0000"/>
              </a:solidFill>
            </a:endParaRPr>
          </a:p>
          <a:p>
            <a:r>
              <a:rPr kumimoji="1" lang="en-US" altLang="ja-JP" sz="1400" b="1" dirty="0">
                <a:solidFill>
                  <a:srgbClr val="FF0000"/>
                </a:solidFill>
              </a:rPr>
              <a:t>H25.12.15</a:t>
            </a:r>
            <a:r>
              <a:rPr kumimoji="1" lang="ja-JP" altLang="en-US" sz="1400" b="1" dirty="0">
                <a:solidFill>
                  <a:srgbClr val="FF0000"/>
                </a:solidFill>
              </a:rPr>
              <a:t>死亡</a:t>
            </a:r>
          </a:p>
        </p:txBody>
      </p: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70BA98B1-5DD9-470A-B281-43CB7401A147}"/>
              </a:ext>
            </a:extLst>
          </p:cNvPr>
          <p:cNvCxnSpPr>
            <a:cxnSpLocks/>
          </p:cNvCxnSpPr>
          <p:nvPr/>
        </p:nvCxnSpPr>
        <p:spPr>
          <a:xfrm>
            <a:off x="2593007" y="3784137"/>
            <a:ext cx="927463" cy="1110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DD70639E-389E-44D4-9367-1B675E5F84A5}"/>
              </a:ext>
            </a:extLst>
          </p:cNvPr>
          <p:cNvCxnSpPr>
            <a:cxnSpLocks/>
          </p:cNvCxnSpPr>
          <p:nvPr/>
        </p:nvCxnSpPr>
        <p:spPr>
          <a:xfrm flipH="1">
            <a:off x="2686667" y="4568504"/>
            <a:ext cx="790846" cy="93795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1D7C4995-E741-4EB8-8E6D-36BFE06D2011}"/>
              </a:ext>
            </a:extLst>
          </p:cNvPr>
          <p:cNvSpPr txBox="1"/>
          <p:nvPr/>
        </p:nvSpPr>
        <p:spPr>
          <a:xfrm>
            <a:off x="2364855" y="5629296"/>
            <a:ext cx="16116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>
                <a:solidFill>
                  <a:srgbClr val="FF0000"/>
                </a:solidFill>
              </a:rPr>
              <a:t>子既に死亡</a:t>
            </a: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1913BC24-355E-4419-87E6-9CAFD8174C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14" y="3022387"/>
            <a:ext cx="1113332" cy="943686"/>
          </a:xfrm>
          <a:prstGeom prst="rect">
            <a:avLst/>
          </a:prstGeom>
        </p:spPr>
      </p:pic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14D47307-808C-481A-9D22-9DC54F56602C}"/>
              </a:ext>
            </a:extLst>
          </p:cNvPr>
          <p:cNvCxnSpPr>
            <a:cxnSpLocks/>
          </p:cNvCxnSpPr>
          <p:nvPr/>
        </p:nvCxnSpPr>
        <p:spPr>
          <a:xfrm>
            <a:off x="903393" y="2815815"/>
            <a:ext cx="7618" cy="18300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図 26">
            <a:extLst>
              <a:ext uri="{FF2B5EF4-FFF2-40B4-BE49-F238E27FC236}">
                <a16:creationId xmlns:a16="http://schemas.microsoft.com/office/drawing/2014/main" id="{4AB057C9-8826-41FD-B1BE-1D158D97CE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9" y="4598551"/>
            <a:ext cx="1113332" cy="1113332"/>
          </a:xfrm>
          <a:prstGeom prst="rect">
            <a:avLst/>
          </a:prstGeom>
        </p:spPr>
      </p:pic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D38C542A-7124-47D0-B6FA-0D077AEA20F1}"/>
              </a:ext>
            </a:extLst>
          </p:cNvPr>
          <p:cNvCxnSpPr>
            <a:cxnSpLocks/>
          </p:cNvCxnSpPr>
          <p:nvPr/>
        </p:nvCxnSpPr>
        <p:spPr>
          <a:xfrm>
            <a:off x="910779" y="4313197"/>
            <a:ext cx="0" cy="30455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図 28">
            <a:extLst>
              <a:ext uri="{FF2B5EF4-FFF2-40B4-BE49-F238E27FC236}">
                <a16:creationId xmlns:a16="http://schemas.microsoft.com/office/drawing/2014/main" id="{139D506F-BE03-48A4-AD88-F79DC146836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242" y="3122974"/>
            <a:ext cx="959057" cy="959057"/>
          </a:xfrm>
          <a:prstGeom prst="rect">
            <a:avLst/>
          </a:prstGeom>
        </p:spPr>
      </p:pic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501C2E4C-9293-416A-B291-001387B3F459}"/>
              </a:ext>
            </a:extLst>
          </p:cNvPr>
          <p:cNvSpPr txBox="1"/>
          <p:nvPr/>
        </p:nvSpPr>
        <p:spPr>
          <a:xfrm>
            <a:off x="3489443" y="4062914"/>
            <a:ext cx="996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/>
              <a:t>妻</a:t>
            </a:r>
            <a:endParaRPr kumimoji="1" lang="en-US" altLang="ja-JP" sz="1400" b="1" dirty="0"/>
          </a:p>
          <a:p>
            <a:r>
              <a:rPr kumimoji="1" lang="ja-JP" altLang="en-US" sz="1400" b="1" dirty="0"/>
              <a:t>相続人Ｂ</a:t>
            </a:r>
          </a:p>
        </p:txBody>
      </p: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DA1C334C-D0CC-4600-AA15-3388D9034665}"/>
              </a:ext>
            </a:extLst>
          </p:cNvPr>
          <p:cNvCxnSpPr>
            <a:cxnSpLocks/>
          </p:cNvCxnSpPr>
          <p:nvPr/>
        </p:nvCxnSpPr>
        <p:spPr>
          <a:xfrm flipH="1">
            <a:off x="565417" y="3077783"/>
            <a:ext cx="728077" cy="82947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CA5DAEF0-9BF9-46A9-8700-3D9685B44DEF}"/>
              </a:ext>
            </a:extLst>
          </p:cNvPr>
          <p:cNvSpPr txBox="1"/>
          <p:nvPr/>
        </p:nvSpPr>
        <p:spPr>
          <a:xfrm>
            <a:off x="101353" y="3885101"/>
            <a:ext cx="16014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>
                <a:solidFill>
                  <a:srgbClr val="FF0000"/>
                </a:solidFill>
              </a:rPr>
              <a:t>被代襲者Ｃ（長男）</a:t>
            </a:r>
            <a:r>
              <a:rPr kumimoji="1" lang="en-US" altLang="ja-JP" sz="1400" b="1" dirty="0">
                <a:solidFill>
                  <a:srgbClr val="FF0000"/>
                </a:solidFill>
              </a:rPr>
              <a:t>H24.11.10</a:t>
            </a:r>
            <a:r>
              <a:rPr kumimoji="1" lang="ja-JP" altLang="en-US" sz="1400" b="1" dirty="0">
                <a:solidFill>
                  <a:srgbClr val="FF0000"/>
                </a:solidFill>
              </a:rPr>
              <a:t>死亡</a:t>
            </a:r>
            <a:endParaRPr kumimoji="1" lang="en-US" altLang="ja-JP" sz="1400" b="1" dirty="0">
              <a:solidFill>
                <a:srgbClr val="FF0000"/>
              </a:solidFill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CA40A614-140D-4F34-B464-7796411E8BA7}"/>
              </a:ext>
            </a:extLst>
          </p:cNvPr>
          <p:cNvSpPr txBox="1"/>
          <p:nvPr/>
        </p:nvSpPr>
        <p:spPr>
          <a:xfrm>
            <a:off x="720566" y="5663498"/>
            <a:ext cx="1216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/>
              <a:t>甥</a:t>
            </a:r>
            <a:endParaRPr kumimoji="1" lang="en-US" altLang="ja-JP" sz="1400" b="1" dirty="0"/>
          </a:p>
          <a:p>
            <a:r>
              <a:rPr kumimoji="1" lang="ja-JP" altLang="en-US" sz="1400" b="1" dirty="0"/>
              <a:t>代襲相続人Ｄ</a:t>
            </a: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9E1E6CA5-A20A-46C6-BA87-5AA1299FB18D}"/>
              </a:ext>
            </a:extLst>
          </p:cNvPr>
          <p:cNvSpPr txBox="1"/>
          <p:nvPr/>
        </p:nvSpPr>
        <p:spPr>
          <a:xfrm>
            <a:off x="4262820" y="1634584"/>
            <a:ext cx="555190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このケースでは、被相続人Ａよりも先に「父・母・兄・子」が亡くなっていました。その場合、被相続人のＤ甥が代襲相続します。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それぞれの法定相続相続分は、妻Ｂが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4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分の３、長男Ｃが４分の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となりますが既に死亡しているので、甥Ｄが引き継ぐこととなります。</a:t>
            </a:r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＊被相続人の「甥・姪」の子は代襲相続はできません（一代限りで再代襲はできません）</a:t>
            </a:r>
            <a:r>
              <a:rPr kumimoji="1" lang="en-US" altLang="ja-JP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 </a:t>
            </a:r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ので注意が必要です。</a:t>
            </a:r>
          </a:p>
        </p:txBody>
      </p:sp>
      <p:cxnSp>
        <p:nvCxnSpPr>
          <p:cNvPr id="53" name="直線コネクタ 52">
            <a:extLst>
              <a:ext uri="{FF2B5EF4-FFF2-40B4-BE49-F238E27FC236}">
                <a16:creationId xmlns:a16="http://schemas.microsoft.com/office/drawing/2014/main" id="{2B0B6F82-511A-49BB-A963-04504A910C08}"/>
              </a:ext>
            </a:extLst>
          </p:cNvPr>
          <p:cNvCxnSpPr/>
          <p:nvPr/>
        </p:nvCxnSpPr>
        <p:spPr>
          <a:xfrm>
            <a:off x="3138180" y="3797433"/>
            <a:ext cx="0" cy="64022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95811309-F89B-446D-BD06-DF1B2C2B3F3C}"/>
              </a:ext>
            </a:extLst>
          </p:cNvPr>
          <p:cNvSpPr/>
          <p:nvPr/>
        </p:nvSpPr>
        <p:spPr>
          <a:xfrm>
            <a:off x="278978" y="6453325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5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34C9B055-3653-4551-99D5-29260534AF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30109" y="19586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974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98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2070803-BA26-4506-ABCB-D3BB615FADC8}"/>
              </a:ext>
            </a:extLst>
          </p:cNvPr>
          <p:cNvSpPr txBox="1"/>
          <p:nvPr/>
        </p:nvSpPr>
        <p:spPr>
          <a:xfrm>
            <a:off x="168676" y="8874"/>
            <a:ext cx="9641149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6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6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6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）相続手続に必要な戸籍</a:t>
            </a:r>
            <a:endParaRPr kumimoji="1" lang="en-US" altLang="ja-JP" sz="26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en-US" altLang="ja-JP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【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必要な戸籍</a:t>
            </a:r>
            <a:r>
              <a:rPr lang="en-US" altLang="ja-JP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】</a:t>
            </a:r>
            <a:endParaRPr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①　被相続人次男（</a:t>
            </a:r>
            <a:r>
              <a:rPr lang="en-US" altLang="ja-JP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A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）の死亡から出生まで遡った戸籍謄本</a:t>
            </a:r>
            <a:endParaRPr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②　相続人妻（</a:t>
            </a:r>
            <a:r>
              <a:rPr lang="en-US" altLang="ja-JP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B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）の現在の戸籍謄本</a:t>
            </a:r>
            <a:endParaRPr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③　被代襲者長男（</a:t>
            </a:r>
            <a:r>
              <a:rPr lang="en-US" altLang="ja-JP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C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）の死亡から出生まで遡った戸籍謄本</a:t>
            </a:r>
            <a:endParaRPr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④　代襲相続人甥（</a:t>
            </a:r>
            <a:r>
              <a:rPr lang="en-US" altLang="ja-JP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D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）の戸籍謄本</a:t>
            </a:r>
            <a:endParaRPr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⑤　</a:t>
            </a:r>
            <a:r>
              <a:rPr lang="en-US" altLang="ja-JP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A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の父母の死亡から出生まで遡った戸籍謄本</a:t>
            </a:r>
            <a:endParaRPr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⑥　</a:t>
            </a:r>
            <a:r>
              <a:rPr lang="en-US" altLang="ja-JP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A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の祖父母の死亡の事実が分かる除籍謄本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被相続人と既に亡くなっている被代襲者の死亡から出生までの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戸籍を揃えるのは子の代襲相続のケースと変わりありませんが、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兄弟姉妹の場合は第１順位の相続人となる子と、第２順位の相続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人となる父母・祖父母が既にいないこと、それに加えて被相続人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に兄弟が何人いるかを確認する必要があります。</a:t>
            </a:r>
            <a:endParaRPr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そのために</a:t>
            </a:r>
            <a:r>
              <a:rPr lang="en-US" altLang="ja-JP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A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さんの父母について死亡から出生まで遡った戸籍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一式と、祖父母が既に亡くなっていることが分かる除籍を取得し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ます。</a:t>
            </a:r>
            <a:endParaRPr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</a:t>
            </a:r>
            <a:endParaRPr kumimoji="1"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78C141C6-1786-47CC-93D4-33099EBE88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09318" y="96898"/>
            <a:ext cx="487363" cy="487363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583629C7-3D5C-4F8E-A987-BBABEFA35C25}"/>
              </a:ext>
            </a:extLst>
          </p:cNvPr>
          <p:cNvSpPr/>
          <p:nvPr/>
        </p:nvSpPr>
        <p:spPr>
          <a:xfrm>
            <a:off x="278978" y="6453325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45325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1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E144274-38FF-4EF9-A5D2-693E683FF5CB}"/>
              </a:ext>
            </a:extLst>
          </p:cNvPr>
          <p:cNvSpPr txBox="1"/>
          <p:nvPr/>
        </p:nvSpPr>
        <p:spPr>
          <a:xfrm>
            <a:off x="301841" y="221942"/>
            <a:ext cx="949910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なお、集める戸籍については、通常結婚前は子供は親と同じ戸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籍に入っています。</a:t>
            </a:r>
            <a:endParaRPr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そのため親の戸籍を遡って取得していけば、結婚前の子供につ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いてもその戸籍に記載があるはずです。</a:t>
            </a:r>
            <a:endParaRPr lang="ja-JP" altLang="en-US" sz="2400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そのような場合は１通で親と子供の戸籍を兼ねることが出来る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ので、親の分と子の分と別々に同じ戸籍を重ねて取得する必要は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ありません。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ja-JP" altLang="en-US" sz="2400" dirty="0"/>
          </a:p>
        </p:txBody>
      </p:sp>
      <p:pic>
        <p:nvPicPr>
          <p:cNvPr id="3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31F1BB4F-0B1C-4862-B31E-B4EF2C2CE1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1841" y="148361"/>
            <a:ext cx="487363" cy="487363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6E96A5A-30C9-4CF2-A5BC-D96B0B6B5FEF}"/>
              </a:ext>
            </a:extLst>
          </p:cNvPr>
          <p:cNvSpPr/>
          <p:nvPr/>
        </p:nvSpPr>
        <p:spPr>
          <a:xfrm>
            <a:off x="278978" y="6453325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48700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5AEBE68-A703-43E0-9365-3726CB2D9192}"/>
              </a:ext>
            </a:extLst>
          </p:cNvPr>
          <p:cNvSpPr/>
          <p:nvPr/>
        </p:nvSpPr>
        <p:spPr>
          <a:xfrm>
            <a:off x="278978" y="6453325"/>
            <a:ext cx="9348045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セミナー資料　栂村行政書士事務所　　相談は無料ですのでお気軽に：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0898-35-1022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　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Mail: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：</a:t>
            </a:r>
            <a:r>
              <a:rPr lang="en-US" altLang="ja-JP" sz="1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m.tsugamura</a:t>
            </a:r>
            <a:r>
              <a:rPr lang="ja-JP" altLang="en-US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＠</a:t>
            </a:r>
            <a:r>
              <a:rPr lang="en-US" altLang="ja-JP" sz="1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tsugaoffice.jp</a:t>
            </a:r>
            <a:endParaRPr lang="ja-JP" altLang="en-US" sz="1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570E203-BCE2-4B33-A499-AB7667FA2EEA}"/>
              </a:ext>
            </a:extLst>
          </p:cNvPr>
          <p:cNvSpPr txBox="1"/>
          <p:nvPr/>
        </p:nvSpPr>
        <p:spPr>
          <a:xfrm>
            <a:off x="168678" y="79896"/>
            <a:ext cx="9650028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３．相続関係説明図と遺産分割協議書の作成</a:t>
            </a:r>
            <a:endParaRPr kumimoji="1" lang="en-US" altLang="ja-JP" sz="28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　不動産の相続登記申請や金融機関への相続届の手続きでは、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「相続関係説明図（法定相続情報）」や「遺産分割協議書」等が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必要となります。専門家などが作成する相続関係説明図と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平成</a:t>
            </a:r>
            <a:r>
              <a:rPr lang="en-US" altLang="ja-JP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29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年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en-US" altLang="ja-JP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5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月</a:t>
            </a:r>
            <a:r>
              <a:rPr lang="en-US" altLang="ja-JP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29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日から，全国の登記所（法務局）において，各種相続手続に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利用することができる「法定相続情報証明制度」について解説しま</a:t>
            </a:r>
            <a:endParaRPr lang="en-US" altLang="ja-JP" sz="2400" b="1" dirty="0"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sz="2400" b="1" dirty="0"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す。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kumimoji="1"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【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事例</a:t>
            </a:r>
            <a:r>
              <a:rPr kumimoji="1"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】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</a:t>
            </a:r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被相続人は法務太郎ですが、法務太郎が亡くなる前に、法務太郎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の相続人である次男の法務二郎が亡くなっていました。その他、法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務太郎の相続人には、妻の法務花子と長男の法務一郎がいます。</a:t>
            </a: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しかし、法務二郎には法務健太という子がいました。</a:t>
            </a: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法務健太は、法務二郎に代わって、法務太郎の相続人となります。</a:t>
            </a: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法務健太のことを代襲相続人と言います。</a:t>
            </a: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　上記の例では、法務健太は代襲相続人として遺産分割協議に参加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しています。</a:t>
            </a:r>
            <a:endParaRPr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pic>
        <p:nvPicPr>
          <p:cNvPr id="4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9F665C22-46BF-4DA1-8C09-24E665D70E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93768" y="1249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138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6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A48BFB6-EF5D-44AE-91F7-2D71090324A2}"/>
              </a:ext>
            </a:extLst>
          </p:cNvPr>
          <p:cNvSpPr txBox="1"/>
          <p:nvPr/>
        </p:nvSpPr>
        <p:spPr>
          <a:xfrm>
            <a:off x="88776" y="168676"/>
            <a:ext cx="9712171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</a:t>
            </a:r>
            <a:r>
              <a:rPr kumimoji="1" lang="en-US" altLang="ja-JP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</a:t>
            </a:r>
            <a:r>
              <a:rPr kumimoji="1" lang="ja-JP" altLang="en-US" sz="24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）相続関係説明図</a:t>
            </a:r>
            <a:endParaRPr kumimoji="1" lang="en-US" altLang="ja-JP" sz="24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pPr algn="ctr"/>
            <a:r>
              <a:rPr kumimoji="1" lang="ja-JP" altLang="en-US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lang="ja-JP" altLang="en-US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被相続人法務太郎の相続関係説明図</a:t>
            </a:r>
            <a:endParaRPr lang="en-US" altLang="ja-JP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endParaRPr kumimoji="1" lang="en-US" altLang="ja-JP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kumimoji="1" lang="ja-JP" altLang="en-US" sz="17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最後の本籍　</a:t>
            </a:r>
            <a:r>
              <a:rPr lang="ja-JP" altLang="en-US" sz="1700" b="1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今治市市南宝来町３丁目１５番地</a:t>
            </a:r>
            <a:endParaRPr lang="en-US" altLang="ja-JP" sz="1700" b="1" dirty="0">
              <a:solidFill>
                <a:srgbClr val="333333"/>
              </a:solidFill>
              <a:effectLst/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700" b="1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最後の住所　</a:t>
            </a:r>
            <a:r>
              <a:rPr lang="ja-JP" altLang="en-US" sz="1700" b="1" dirty="0">
                <a:solidFill>
                  <a:srgbClr val="333333"/>
                </a:solidFill>
                <a:effectLst/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今治市市南宝来町３丁目１５番地</a:t>
            </a:r>
            <a:endParaRPr kumimoji="1" lang="en-US" altLang="ja-JP" sz="1700" b="1" dirty="0">
              <a:solidFill>
                <a:srgbClr val="333333"/>
              </a:solidFill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</a:t>
            </a:r>
            <a:r>
              <a:rPr kumimoji="1" lang="ja-JP" altLang="en-US" sz="17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出　生　　昭和</a:t>
            </a:r>
            <a:r>
              <a:rPr kumimoji="1" lang="en-US" altLang="ja-JP" sz="17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</a:t>
            </a:r>
            <a:r>
              <a:rPr kumimoji="1" lang="ja-JP" altLang="en-US" sz="17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年</a:t>
            </a:r>
            <a:r>
              <a:rPr kumimoji="1" lang="en-US" altLang="ja-JP" sz="17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8</a:t>
            </a:r>
            <a:r>
              <a:rPr kumimoji="1" lang="ja-JP" altLang="en-US" sz="17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月</a:t>
            </a:r>
            <a:r>
              <a:rPr kumimoji="1" lang="en-US" altLang="ja-JP" sz="17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15</a:t>
            </a:r>
            <a:r>
              <a:rPr kumimoji="1" lang="ja-JP" altLang="en-US" sz="17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日</a:t>
            </a:r>
            <a:endParaRPr kumimoji="1" lang="en-US" altLang="ja-JP" sz="17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7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死　亡　　令和</a:t>
            </a:r>
            <a:r>
              <a:rPr kumimoji="1" lang="en-US" altLang="ja-JP" sz="17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kumimoji="1" lang="ja-JP" altLang="en-US" sz="17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年</a:t>
            </a:r>
            <a:r>
              <a:rPr kumimoji="1" lang="en-US" altLang="ja-JP" sz="17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</a:t>
            </a:r>
            <a:r>
              <a:rPr kumimoji="1" lang="ja-JP" altLang="en-US" sz="17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月</a:t>
            </a:r>
            <a:r>
              <a:rPr kumimoji="1" lang="en-US" altLang="ja-JP" sz="17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20</a:t>
            </a:r>
            <a:r>
              <a:rPr kumimoji="1" lang="ja-JP" altLang="en-US" sz="17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日</a:t>
            </a:r>
            <a:endParaRPr kumimoji="1" lang="en-US" altLang="ja-JP" sz="17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700" b="1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　被相続人　　法務　太郎</a:t>
            </a:r>
            <a:endParaRPr kumimoji="1" lang="ja-JP" altLang="en-US" sz="17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95564118-0022-40BA-BFE7-0B7F7025ECE0}"/>
              </a:ext>
            </a:extLst>
          </p:cNvPr>
          <p:cNvCxnSpPr>
            <a:cxnSpLocks/>
          </p:cNvCxnSpPr>
          <p:nvPr/>
        </p:nvCxnSpPr>
        <p:spPr>
          <a:xfrm>
            <a:off x="2018709" y="2459115"/>
            <a:ext cx="0" cy="13721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E68669B-7DBF-4C6E-A2DA-B1A868DEE4B6}"/>
              </a:ext>
            </a:extLst>
          </p:cNvPr>
          <p:cNvSpPr txBox="1"/>
          <p:nvPr/>
        </p:nvSpPr>
        <p:spPr>
          <a:xfrm>
            <a:off x="356297" y="3919752"/>
            <a:ext cx="357754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7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出　生　　昭和</a:t>
            </a:r>
            <a:r>
              <a:rPr kumimoji="1" lang="en-US" altLang="ja-JP" sz="17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5</a:t>
            </a:r>
            <a:r>
              <a:rPr kumimoji="1" lang="ja-JP" altLang="en-US" sz="17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年</a:t>
            </a:r>
            <a:r>
              <a:rPr kumimoji="1" lang="en-US" altLang="ja-JP" sz="17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3</a:t>
            </a:r>
            <a:r>
              <a:rPr kumimoji="1" lang="ja-JP" altLang="en-US" sz="17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月</a:t>
            </a:r>
            <a:r>
              <a:rPr kumimoji="1" lang="en-US" altLang="ja-JP" sz="17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15</a:t>
            </a:r>
            <a:r>
              <a:rPr kumimoji="1" lang="ja-JP" altLang="en-US" sz="17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日</a:t>
            </a:r>
            <a:endParaRPr kumimoji="1" lang="en-US" altLang="ja-JP" sz="17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700" b="1" dirty="0">
                <a:solidFill>
                  <a:srgbClr val="333333"/>
                </a:solidFill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（妻）　　法務　花子</a:t>
            </a:r>
            <a:endParaRPr kumimoji="1" lang="ja-JP" altLang="en-US" sz="1700" b="1" dirty="0"/>
          </a:p>
        </p:txBody>
      </p: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445F519F-ACAB-4963-944F-15A5167ACFFD}"/>
              </a:ext>
            </a:extLst>
          </p:cNvPr>
          <p:cNvCxnSpPr>
            <a:cxnSpLocks/>
          </p:cNvCxnSpPr>
          <p:nvPr/>
        </p:nvCxnSpPr>
        <p:spPr>
          <a:xfrm>
            <a:off x="2018709" y="3278079"/>
            <a:ext cx="123939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4A7F5A4-0CF0-4A22-B5F6-02725CD42606}"/>
              </a:ext>
            </a:extLst>
          </p:cNvPr>
          <p:cNvSpPr txBox="1"/>
          <p:nvPr/>
        </p:nvSpPr>
        <p:spPr>
          <a:xfrm>
            <a:off x="3656560" y="2041093"/>
            <a:ext cx="3751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出　生　昭和</a:t>
            </a:r>
            <a:r>
              <a:rPr kumimoji="1" lang="en-US" altLang="ja-JP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25</a:t>
            </a:r>
            <a:r>
              <a:rPr kumimoji="1" lang="ja-JP" altLang="en-US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年</a:t>
            </a:r>
            <a:r>
              <a:rPr kumimoji="1" lang="en-US" altLang="ja-JP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11</a:t>
            </a:r>
            <a:r>
              <a:rPr kumimoji="1" lang="ja-JP" altLang="en-US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月</a:t>
            </a:r>
            <a:r>
              <a:rPr kumimoji="1" lang="en-US" altLang="ja-JP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15</a:t>
            </a:r>
            <a:r>
              <a:rPr kumimoji="1" lang="ja-JP" altLang="en-US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日</a:t>
            </a:r>
            <a:endParaRPr kumimoji="1" lang="en-US" altLang="ja-JP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（長男）　法務一郎　（申出人）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71C9876-04D4-4993-A4A5-6953D91215D8}"/>
              </a:ext>
            </a:extLst>
          </p:cNvPr>
          <p:cNvSpPr txBox="1"/>
          <p:nvPr/>
        </p:nvSpPr>
        <p:spPr>
          <a:xfrm>
            <a:off x="3602785" y="3653569"/>
            <a:ext cx="428450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7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出　生　　昭和</a:t>
            </a:r>
            <a:r>
              <a:rPr kumimoji="1" lang="en-US" altLang="ja-JP" sz="17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25</a:t>
            </a:r>
            <a:r>
              <a:rPr kumimoji="1" lang="ja-JP" altLang="en-US" sz="17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年</a:t>
            </a:r>
            <a:r>
              <a:rPr kumimoji="1" lang="en-US" altLang="ja-JP" sz="17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11</a:t>
            </a:r>
            <a:r>
              <a:rPr kumimoji="1" lang="ja-JP" altLang="en-US" sz="17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月</a:t>
            </a:r>
            <a:r>
              <a:rPr kumimoji="1" lang="en-US" altLang="ja-JP" sz="17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15</a:t>
            </a:r>
            <a:r>
              <a:rPr kumimoji="1" lang="ja-JP" altLang="en-US" sz="17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日</a:t>
            </a:r>
            <a:endParaRPr kumimoji="1" lang="en-US" altLang="ja-JP" sz="17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7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死　亡　　令和元年</a:t>
            </a:r>
            <a:r>
              <a:rPr kumimoji="1" lang="en-US" altLang="ja-JP" sz="17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10</a:t>
            </a:r>
            <a:r>
              <a:rPr kumimoji="1" lang="ja-JP" altLang="en-US" sz="17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月</a:t>
            </a:r>
            <a:r>
              <a:rPr kumimoji="1" lang="en-US" altLang="ja-JP" sz="17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10</a:t>
            </a:r>
            <a:r>
              <a:rPr kumimoji="1" lang="ja-JP" altLang="en-US" sz="17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日</a:t>
            </a:r>
            <a:endParaRPr kumimoji="1" lang="en-US" altLang="ja-JP" sz="17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7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被代襲者（次男）　法務二郎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9DA222C-ECCD-4194-AD30-D84858CC9B99}"/>
              </a:ext>
            </a:extLst>
          </p:cNvPr>
          <p:cNvSpPr txBox="1"/>
          <p:nvPr/>
        </p:nvSpPr>
        <p:spPr>
          <a:xfrm>
            <a:off x="3796392" y="5403322"/>
            <a:ext cx="329139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7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（妻）法務　洋子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09747D9-190C-4522-A63A-D0DD6A313BB3}"/>
              </a:ext>
            </a:extLst>
          </p:cNvPr>
          <p:cNvSpPr txBox="1"/>
          <p:nvPr/>
        </p:nvSpPr>
        <p:spPr>
          <a:xfrm>
            <a:off x="6519618" y="4559841"/>
            <a:ext cx="329139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7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生年月日　　昭和</a:t>
            </a:r>
            <a:r>
              <a:rPr kumimoji="1" lang="en-US" altLang="ja-JP" sz="17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25</a:t>
            </a:r>
            <a:r>
              <a:rPr kumimoji="1" lang="ja-JP" altLang="en-US" sz="17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年</a:t>
            </a:r>
            <a:r>
              <a:rPr kumimoji="1" lang="en-US" altLang="ja-JP" sz="17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11</a:t>
            </a:r>
            <a:r>
              <a:rPr kumimoji="1" lang="ja-JP" altLang="en-US" sz="17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月</a:t>
            </a:r>
            <a:r>
              <a:rPr kumimoji="1" lang="en-US" altLang="ja-JP" sz="17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15</a:t>
            </a:r>
            <a:r>
              <a:rPr kumimoji="1" lang="ja-JP" altLang="en-US" sz="17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日</a:t>
            </a:r>
            <a:endParaRPr kumimoji="1" lang="en-US" altLang="ja-JP" sz="1700" b="1" dirty="0">
              <a:latin typeface="UD デジタル 教科書体 N-R" panose="02020400000000000000" pitchFamily="17" charset="-128"/>
              <a:ea typeface="UD デジタル 教科書体 N-R" panose="02020400000000000000" pitchFamily="17" charset="-128"/>
            </a:endParaRPr>
          </a:p>
          <a:p>
            <a:r>
              <a:rPr kumimoji="1" lang="ja-JP" altLang="en-US" sz="1700" b="1" dirty="0">
                <a:latin typeface="UD デジタル 教科書体 N-R" panose="02020400000000000000" pitchFamily="17" charset="-128"/>
                <a:ea typeface="UD デジタル 教科書体 N-R" panose="02020400000000000000" pitchFamily="17" charset="-128"/>
              </a:rPr>
              <a:t>代襲人（孫）　法務　健太</a:t>
            </a:r>
          </a:p>
        </p:txBody>
      </p: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4498E656-2413-420C-A709-9AE3A6E1BA34}"/>
              </a:ext>
            </a:extLst>
          </p:cNvPr>
          <p:cNvCxnSpPr>
            <a:cxnSpLocks/>
          </p:cNvCxnSpPr>
          <p:nvPr/>
        </p:nvCxnSpPr>
        <p:spPr>
          <a:xfrm>
            <a:off x="1966923" y="2459115"/>
            <a:ext cx="0" cy="138105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A1CF90C3-B842-4FB4-8567-27F8B124162F}"/>
              </a:ext>
            </a:extLst>
          </p:cNvPr>
          <p:cNvCxnSpPr>
            <a:cxnSpLocks/>
          </p:cNvCxnSpPr>
          <p:nvPr/>
        </p:nvCxnSpPr>
        <p:spPr>
          <a:xfrm>
            <a:off x="3258105" y="2383653"/>
            <a:ext cx="0" cy="17311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A166517F-05CA-49B3-8449-57CA88F90FB3}"/>
              </a:ext>
            </a:extLst>
          </p:cNvPr>
          <p:cNvCxnSpPr/>
          <p:nvPr/>
        </p:nvCxnSpPr>
        <p:spPr>
          <a:xfrm>
            <a:off x="3261222" y="2383653"/>
            <a:ext cx="39845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110634D3-F644-4A94-94F1-E0A2E5E8B7DB}"/>
              </a:ext>
            </a:extLst>
          </p:cNvPr>
          <p:cNvCxnSpPr/>
          <p:nvPr/>
        </p:nvCxnSpPr>
        <p:spPr>
          <a:xfrm>
            <a:off x="3258105" y="4114798"/>
            <a:ext cx="39845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コネクタ 36">
            <a:extLst>
              <a:ext uri="{FF2B5EF4-FFF2-40B4-BE49-F238E27FC236}">
                <a16:creationId xmlns:a16="http://schemas.microsoft.com/office/drawing/2014/main" id="{F0721452-FE0A-4DD8-8C6C-657458D7717C}"/>
              </a:ext>
            </a:extLst>
          </p:cNvPr>
          <p:cNvCxnSpPr/>
          <p:nvPr/>
        </p:nvCxnSpPr>
        <p:spPr>
          <a:xfrm>
            <a:off x="4651899" y="4530732"/>
            <a:ext cx="0" cy="87259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>
            <a:extLst>
              <a:ext uri="{FF2B5EF4-FFF2-40B4-BE49-F238E27FC236}">
                <a16:creationId xmlns:a16="http://schemas.microsoft.com/office/drawing/2014/main" id="{DEF4E07F-5BB4-4CB2-B695-30557019270A}"/>
              </a:ext>
            </a:extLst>
          </p:cNvPr>
          <p:cNvCxnSpPr/>
          <p:nvPr/>
        </p:nvCxnSpPr>
        <p:spPr>
          <a:xfrm>
            <a:off x="4688887" y="4523332"/>
            <a:ext cx="0" cy="87259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497FE31A-E413-4087-848F-3946A82A9745}"/>
              </a:ext>
            </a:extLst>
          </p:cNvPr>
          <p:cNvCxnSpPr/>
          <p:nvPr/>
        </p:nvCxnSpPr>
        <p:spPr>
          <a:xfrm>
            <a:off x="4688887" y="4967027"/>
            <a:ext cx="183073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28F55269-D864-4278-BFD2-EFC4C1ADD0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48779" y="1032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512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1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レトロスペクト">
  <a:themeElements>
    <a:clrScheme name="レトロスペクト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レトロスペク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レトロスペクト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レトロスペクト</Template>
  <TotalTime>833</TotalTime>
  <Words>2013</Words>
  <Application>Microsoft Office PowerPoint</Application>
  <PresentationFormat>A4 210 x 297 mm</PresentationFormat>
  <Paragraphs>181</Paragraphs>
  <Slides>11</Slides>
  <Notes>0</Notes>
  <HiddenSlides>0</HiddenSlides>
  <MMClips>11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11</vt:i4>
      </vt:variant>
    </vt:vector>
  </HeadingPairs>
  <TitlesOfParts>
    <vt:vector size="15" baseType="lpstr">
      <vt:lpstr>UD デジタル 教科書体 N-R</vt:lpstr>
      <vt:lpstr>Calibri</vt:lpstr>
      <vt:lpstr>Calibri Light</vt:lpstr>
      <vt:lpstr>レトロスペクト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tsugamura-m@outlook.jp</dc:creator>
  <cp:lastModifiedBy>tsugamura-m@outlook.jp</cp:lastModifiedBy>
  <cp:revision>93</cp:revision>
  <dcterms:created xsi:type="dcterms:W3CDTF">2020-12-16T06:25:24Z</dcterms:created>
  <dcterms:modified xsi:type="dcterms:W3CDTF">2021-01-25T01:48:35Z</dcterms:modified>
</cp:coreProperties>
</file>