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"/>
  </p:notesMasterIdLst>
  <p:sldIdLst>
    <p:sldId id="269" r:id="rId2"/>
    <p:sldId id="270" r:id="rId3"/>
    <p:sldId id="271" r:id="rId4"/>
    <p:sldId id="272" r:id="rId5"/>
    <p:sldId id="273" r:id="rId6"/>
    <p:sldId id="274" r:id="rId7"/>
    <p:sldId id="277" r:id="rId8"/>
    <p:sldId id="275" r:id="rId9"/>
    <p:sldId id="276" r:id="rId1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80" autoAdjust="0"/>
    <p:restoredTop sz="94618" autoAdjust="0"/>
  </p:normalViewPr>
  <p:slideViewPr>
    <p:cSldViewPr snapToGrid="0">
      <p:cViewPr varScale="1">
        <p:scale>
          <a:sx n="81" d="100"/>
          <a:sy n="81" d="100"/>
        </p:scale>
        <p:origin x="16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5AA78-FBE0-4E45-92F8-5CE54F450B03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1B5C2-6CB2-4648-A421-C7DADFCF60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182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053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2105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268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8946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08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830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071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1987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127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769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91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03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4827661-96E9-4140-87FD-336D00047651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2BE915F-F0D8-4DA0-A7A7-E1BBEB0B59DB}"/>
              </a:ext>
            </a:extLst>
          </p:cNvPr>
          <p:cNvSpPr txBox="1"/>
          <p:nvPr/>
        </p:nvSpPr>
        <p:spPr>
          <a:xfrm>
            <a:off x="278978" y="188536"/>
            <a:ext cx="942120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◆　生命保険契約形態によって異なる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「相続税」「贈与税」「所得税」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１．「生命保険」契約当事者の特徴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）被保険者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これは保険の対象となる人のことです。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被保険者の最大の特徴は、途中で変更することができない点</a:t>
            </a:r>
            <a:endParaRPr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です。生命保険は、新しく加入するときに、被保険者の健康状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態などをチェックしたうえで、保険料を決めたり、万が一の際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の保険金を決めたりします。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そのため、一人一人の条件が異なるので、一度契約してから、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被保険者を変更するということはできないのです。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他の人に生命保険を変更したい場合には、新たに加入しなお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すしかないのです。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688060A-796D-410A-AE3A-5E87CC9B1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7836" y="2810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5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C60A1D5-8E61-4CBA-A505-06A28D5F7CB0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46BC2B-4E6F-43F2-B3CE-01123E2803C6}"/>
              </a:ext>
            </a:extLst>
          </p:cNvPr>
          <p:cNvSpPr txBox="1"/>
          <p:nvPr/>
        </p:nvSpPr>
        <p:spPr>
          <a:xfrm>
            <a:off x="278978" y="160256"/>
            <a:ext cx="953432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）契約者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これは保険の契約をし、保険料を負担する人のことです。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生命保険にかかる税金を理解する上で最も大切なポイントにな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るのは、保険料を誰が負担したか、ということです。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契約者という表現だと、契約書にサインした人が重要かと思わ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れますが、実は違います。契約書にサインしたかどうかではなく、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実際に保険料を誰が負担していたのかが重要になります。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ちなみに、先ほどの被保険者と異なり、契約者は途中で変更す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ることが可能です。</a:t>
            </a: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）受取人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これはその名前の通り、保険金を受け取る人のことです。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被保険者と異なり、受取人は簡単に変更することができます。</a:t>
            </a:r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347B671-72B0-447F-A6F3-34614BE3E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6982" y="702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1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D312AFD-EF36-4DFF-B643-D66B6BBD7D36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77B9AA9-AB86-4643-8703-D8EA32E48F32}"/>
              </a:ext>
            </a:extLst>
          </p:cNvPr>
          <p:cNvSpPr txBox="1"/>
          <p:nvPr/>
        </p:nvSpPr>
        <p:spPr>
          <a:xfrm>
            <a:off x="278978" y="197963"/>
            <a:ext cx="953432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２．契約形態によって異なる税金とは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契約形態の当事者</a:t>
            </a:r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の組み合わせ方によって、相続税が</a:t>
            </a:r>
            <a:endParaRPr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かかる場合、贈与税がかかる場合、所得税がかかる場合</a:t>
            </a:r>
            <a:endParaRPr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</a:t>
            </a:r>
            <a:r>
              <a:rPr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パターンが存在します。</a:t>
            </a:r>
            <a:endParaRPr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一見複雑そうに見えるのですが、ポイントは「誰が保</a:t>
            </a:r>
            <a:endParaRPr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険料を負担して、誰が保険金を受け取ったか」によって</a:t>
            </a:r>
            <a:endParaRPr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判断します。</a:t>
            </a:r>
            <a:endParaRPr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BC2464E-3A68-44F9-B792-6FBD9731D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09044" y="1979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6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ADD0D91A-A1B0-43A9-BA6F-398ADE704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749" y="2794051"/>
            <a:ext cx="831772" cy="83177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7492F2C-6C84-43B4-BF76-C58EEA7995CD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97212C-D74F-4A8E-B8FF-C7D2E9621912}"/>
              </a:ext>
            </a:extLst>
          </p:cNvPr>
          <p:cNvSpPr txBox="1"/>
          <p:nvPr/>
        </p:nvSpPr>
        <p:spPr>
          <a:xfrm>
            <a:off x="188536" y="207390"/>
            <a:ext cx="56654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相続税が課税される場合</a:t>
            </a:r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/>
              <a:t>　　　</a:t>
            </a:r>
            <a:r>
              <a:rPr kumimoji="1" lang="en-US" altLang="ja-JP" sz="2400" b="1" dirty="0"/>
              <a:t>【</a:t>
            </a:r>
            <a:r>
              <a:rPr kumimoji="1" lang="ja-JP" altLang="en-US" sz="2400" b="1" dirty="0"/>
              <a:t>契約形態</a:t>
            </a:r>
            <a:r>
              <a:rPr kumimoji="1" lang="en-US" altLang="ja-JP" sz="2400" b="1" dirty="0"/>
              <a:t>】</a:t>
            </a:r>
            <a:r>
              <a:rPr kumimoji="1" lang="ja-JP" altLang="en-US" sz="900" b="1" dirty="0"/>
              <a:t>　</a:t>
            </a:r>
            <a:r>
              <a:rPr kumimoji="1" lang="ja-JP" altLang="en-US" sz="2400" b="1" dirty="0"/>
              <a:t>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</a:t>
            </a:r>
            <a:r>
              <a:rPr lang="zh-TW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被保険者：夫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・</a:t>
            </a:r>
            <a:r>
              <a:rPr lang="zh-TW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契約者：夫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・</a:t>
            </a:r>
            <a:r>
              <a:rPr lang="zh-TW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受取人：妻</a:t>
            </a:r>
          </a:p>
          <a:p>
            <a:endParaRPr kumimoji="1" lang="en-US" altLang="ja-JP" sz="2400" b="1" dirty="0"/>
          </a:p>
          <a:p>
            <a:r>
              <a:rPr kumimoji="1" lang="ja-JP" altLang="en-US" sz="2400" b="1" dirty="0"/>
              <a:t>　　　</a:t>
            </a:r>
            <a:r>
              <a:rPr kumimoji="1" lang="en-US" altLang="ja-JP" sz="2400" b="1" dirty="0"/>
              <a:t>【</a:t>
            </a:r>
            <a:r>
              <a:rPr kumimoji="1" lang="ja-JP" altLang="en-US" sz="2400" b="1" dirty="0"/>
              <a:t>契約形態イメージ</a:t>
            </a:r>
            <a:r>
              <a:rPr kumimoji="1" lang="en-US" altLang="ja-JP" sz="2400" b="1" dirty="0"/>
              <a:t>】</a:t>
            </a:r>
            <a:endParaRPr kumimoji="1" lang="ja-JP" altLang="en-US" sz="24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FAD0633-5C1B-4ECA-B7FB-956FC81ED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51" y="3283892"/>
            <a:ext cx="1297703" cy="129770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CB52EFD-646E-46BF-862D-C1641679C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75" y="3635567"/>
            <a:ext cx="1044999" cy="104499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9257EB7-F369-411D-AB82-F4B99029E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64" y="3932744"/>
            <a:ext cx="537791" cy="53779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D72BB92-945D-4719-A4ED-0D111C95C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03" y="4056859"/>
            <a:ext cx="441960" cy="4419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3871B98-0AFB-4F2B-AB45-64DE48F89E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54" y="3482319"/>
            <a:ext cx="1133515" cy="1119081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72F4F23-6D9D-4656-8EA0-8142137DA389}"/>
              </a:ext>
            </a:extLst>
          </p:cNvPr>
          <p:cNvSpPr/>
          <p:nvPr/>
        </p:nvSpPr>
        <p:spPr>
          <a:xfrm>
            <a:off x="2595518" y="2807536"/>
            <a:ext cx="884671" cy="8629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709314F-8F29-4917-92BE-A4B2E71549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23" y="3915938"/>
            <a:ext cx="537791" cy="537791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6C9DF19A-D183-4C50-B110-37C868BBD0E4}"/>
              </a:ext>
            </a:extLst>
          </p:cNvPr>
          <p:cNvCxnSpPr>
            <a:cxnSpLocks/>
          </p:cNvCxnSpPr>
          <p:nvPr/>
        </p:nvCxnSpPr>
        <p:spPr>
          <a:xfrm flipH="1">
            <a:off x="2595518" y="2807536"/>
            <a:ext cx="884672" cy="8629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矢印: 右 12">
            <a:extLst>
              <a:ext uri="{FF2B5EF4-FFF2-40B4-BE49-F238E27FC236}">
                <a16:creationId xmlns:a16="http://schemas.microsoft.com/office/drawing/2014/main" id="{DC9C47A4-15C1-49CC-BC27-B04EDF06BEE3}"/>
              </a:ext>
            </a:extLst>
          </p:cNvPr>
          <p:cNvSpPr/>
          <p:nvPr/>
        </p:nvSpPr>
        <p:spPr>
          <a:xfrm>
            <a:off x="1719073" y="4066037"/>
            <a:ext cx="781643" cy="22235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266D8201-E72B-43A5-8F21-C2FB4D2626F4}"/>
              </a:ext>
            </a:extLst>
          </p:cNvPr>
          <p:cNvSpPr/>
          <p:nvPr/>
        </p:nvSpPr>
        <p:spPr>
          <a:xfrm>
            <a:off x="3456433" y="4073657"/>
            <a:ext cx="781643" cy="22235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BD14ADF-E9B3-432B-9C39-4EA7DFD8B473}"/>
              </a:ext>
            </a:extLst>
          </p:cNvPr>
          <p:cNvSpPr txBox="1"/>
          <p:nvPr/>
        </p:nvSpPr>
        <p:spPr>
          <a:xfrm>
            <a:off x="2438265" y="2476554"/>
            <a:ext cx="1504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被保険者：夫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91C6215-5FC5-4B3D-B772-E6462791C0B1}"/>
              </a:ext>
            </a:extLst>
          </p:cNvPr>
          <p:cNvSpPr txBox="1"/>
          <p:nvPr/>
        </p:nvSpPr>
        <p:spPr>
          <a:xfrm>
            <a:off x="465134" y="4542993"/>
            <a:ext cx="1426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契約者：夫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保険料負担者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65A8781-541D-4CED-BFA2-5BECDA774589}"/>
              </a:ext>
            </a:extLst>
          </p:cNvPr>
          <p:cNvSpPr txBox="1"/>
          <p:nvPr/>
        </p:nvSpPr>
        <p:spPr>
          <a:xfrm>
            <a:off x="2541800" y="4644273"/>
            <a:ext cx="1297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保険会社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7E5BCFE-BAF9-4D8F-A164-7D14921DB11C}"/>
              </a:ext>
            </a:extLst>
          </p:cNvPr>
          <p:cNvSpPr txBox="1"/>
          <p:nvPr/>
        </p:nvSpPr>
        <p:spPr>
          <a:xfrm>
            <a:off x="5168249" y="4210537"/>
            <a:ext cx="61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税金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7AD2940-A4A3-4424-BB40-E79194156FCF}"/>
              </a:ext>
            </a:extLst>
          </p:cNvPr>
          <p:cNvSpPr txBox="1"/>
          <p:nvPr/>
        </p:nvSpPr>
        <p:spPr>
          <a:xfrm>
            <a:off x="4589513" y="4591047"/>
            <a:ext cx="1155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受取人：妻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84ECB86-2AF6-45A3-8F22-009B0CFD2116}"/>
              </a:ext>
            </a:extLst>
          </p:cNvPr>
          <p:cNvSpPr txBox="1"/>
          <p:nvPr/>
        </p:nvSpPr>
        <p:spPr>
          <a:xfrm>
            <a:off x="1642366" y="4264732"/>
            <a:ext cx="933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保険料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ED3C628-9A38-456E-9A27-4FBEE219BEE9}"/>
              </a:ext>
            </a:extLst>
          </p:cNvPr>
          <p:cNvSpPr txBox="1"/>
          <p:nvPr/>
        </p:nvSpPr>
        <p:spPr>
          <a:xfrm>
            <a:off x="3312998" y="4233297"/>
            <a:ext cx="1239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死亡保険金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08B89A7-C2C9-4038-A802-D29501F6FCFA}"/>
              </a:ext>
            </a:extLst>
          </p:cNvPr>
          <p:cNvSpPr txBox="1"/>
          <p:nvPr/>
        </p:nvSpPr>
        <p:spPr>
          <a:xfrm>
            <a:off x="3656851" y="2842003"/>
            <a:ext cx="218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＊相続税が課税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但し一定額まで非課税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4A2001C-FD5F-4E23-80D7-6C6DE621E6EA}"/>
              </a:ext>
            </a:extLst>
          </p:cNvPr>
          <p:cNvSpPr txBox="1"/>
          <p:nvPr/>
        </p:nvSpPr>
        <p:spPr>
          <a:xfrm>
            <a:off x="5967177" y="854069"/>
            <a:ext cx="3860519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この形は、生前中にご主人が自身に生命保険を掛け</a:t>
            </a:r>
            <a:endParaRPr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て保険料を負担し、亡くなった時に、保険金が妻に支給される形です。</a:t>
            </a:r>
            <a:endParaRPr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つまり、自分のお金が、　</a:t>
            </a:r>
            <a:endParaRPr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自分が死んでしまったことによって、妻に渡るのと同じなのです。</a:t>
            </a:r>
          </a:p>
          <a:p>
            <a:endParaRPr kumimoji="1" lang="ja-JP" altLang="en-US" sz="2300" b="1" dirty="0"/>
          </a:p>
        </p:txBody>
      </p:sp>
      <p:sp>
        <p:nvSpPr>
          <p:cNvPr id="24" name="四角形: メモ 23">
            <a:extLst>
              <a:ext uri="{FF2B5EF4-FFF2-40B4-BE49-F238E27FC236}">
                <a16:creationId xmlns:a16="http://schemas.microsoft.com/office/drawing/2014/main" id="{2AA388D6-3038-443B-8FD7-D68444E07F55}"/>
              </a:ext>
            </a:extLst>
          </p:cNvPr>
          <p:cNvSpPr/>
          <p:nvPr/>
        </p:nvSpPr>
        <p:spPr>
          <a:xfrm>
            <a:off x="5845990" y="699156"/>
            <a:ext cx="3987462" cy="3910439"/>
          </a:xfrm>
          <a:prstGeom prst="foldedCorne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2F344DC-4A90-4028-A690-20E47A8EE577}"/>
              </a:ext>
            </a:extLst>
          </p:cNvPr>
          <p:cNvSpPr txBox="1"/>
          <p:nvPr/>
        </p:nvSpPr>
        <p:spPr>
          <a:xfrm>
            <a:off x="327265" y="5289159"/>
            <a:ext cx="9552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★故人が保険料を負担して、相続人が保険金を受け取る形、これ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は相続税の対象になります。</a:t>
            </a:r>
            <a:endParaRPr kumimoji="1" lang="ja-JP" altLang="en-US" sz="2400" b="1" dirty="0"/>
          </a:p>
        </p:txBody>
      </p:sp>
      <p:pic>
        <p:nvPicPr>
          <p:cNvPr id="2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D72B76F-7C5B-4DDF-A59E-392D12D19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09318" y="1581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1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6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4409F31-CE9E-4A73-9E7F-8CC8B39412B4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28B6F56-3056-432D-819E-FFE668A1FE59}"/>
              </a:ext>
            </a:extLst>
          </p:cNvPr>
          <p:cNvSpPr txBox="1"/>
          <p:nvPr/>
        </p:nvSpPr>
        <p:spPr>
          <a:xfrm>
            <a:off x="278978" y="282804"/>
            <a:ext cx="95248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この契約の場合、生命保険は一定額まで非課税とされています。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その金額は、「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500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法定相続人の数」という算式で計算し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たとえば、父、母、子供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人という家族であれば、父が亡くなっ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た時の相続人は、母と子供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人の合計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人です。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500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×3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人なの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で、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1500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万円までは生命保険に相続税はかからないことになりま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＊相続全体についての相続税は複雑ですので、詳しくは専門の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税理士の先生に相談してください。</a:t>
            </a:r>
          </a:p>
          <a:p>
            <a:endParaRPr kumimoji="1" lang="ja-JP" altLang="en-US" sz="2400" b="1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55D34E1-DBD2-4D21-B6B6-C9076E7A9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902" y="2828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6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F275A47D-26C3-493D-966D-F81084D6A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59" y="2673184"/>
            <a:ext cx="890801" cy="89080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C4A3D45-9AAB-4883-9BCD-7422E682EA35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C5720D5-1B7C-40FD-9DEE-E651B5002A3E}"/>
              </a:ext>
            </a:extLst>
          </p:cNvPr>
          <p:cNvSpPr txBox="1"/>
          <p:nvPr/>
        </p:nvSpPr>
        <p:spPr>
          <a:xfrm>
            <a:off x="203562" y="150826"/>
            <a:ext cx="9534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（２）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贈与税が課せられる場合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契約形態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・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被保険者：夫　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・契約者：妻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・受取人：子</a:t>
            </a:r>
          </a:p>
          <a:p>
            <a:endParaRPr kumimoji="1" lang="en-US" altLang="ja-JP" sz="2400" b="1" dirty="0"/>
          </a:p>
          <a:p>
            <a:r>
              <a:rPr kumimoji="1" lang="ja-JP" altLang="en-US" sz="2400" b="1" dirty="0"/>
              <a:t>　　</a:t>
            </a:r>
            <a:r>
              <a:rPr kumimoji="1" lang="en-US" altLang="ja-JP" sz="2400" b="1" dirty="0"/>
              <a:t>【</a:t>
            </a:r>
            <a:r>
              <a:rPr kumimoji="1" lang="ja-JP" altLang="en-US" sz="2400" b="1" dirty="0"/>
              <a:t>契約形態のイメージ</a:t>
            </a:r>
            <a:r>
              <a:rPr kumimoji="1" lang="en-US" altLang="ja-JP" sz="2400" b="1" dirty="0"/>
              <a:t>】</a:t>
            </a:r>
            <a:endParaRPr kumimoji="1" lang="ja-JP" altLang="en-US" sz="24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F1B5D76-BD34-4D6B-A42A-E70E6E14C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52" y="3446978"/>
            <a:ext cx="1075000" cy="1075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C0C9731-8A26-4284-AC04-91DD379CFE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704" y="3522699"/>
            <a:ext cx="1044999" cy="104499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C76F0CC-9847-4532-97FE-3C481A402F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93" y="3819876"/>
            <a:ext cx="537791" cy="53779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BEB735F-79AA-4A77-918F-C1C8B7956AA6}"/>
              </a:ext>
            </a:extLst>
          </p:cNvPr>
          <p:cNvSpPr/>
          <p:nvPr/>
        </p:nvSpPr>
        <p:spPr>
          <a:xfrm>
            <a:off x="2653647" y="2694668"/>
            <a:ext cx="884671" cy="8629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70ECAFA-7F3E-4214-85EB-6A46BD83E9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52" y="3803070"/>
            <a:ext cx="537791" cy="537791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3AEEC49-8641-4641-ADA4-90B88579D563}"/>
              </a:ext>
            </a:extLst>
          </p:cNvPr>
          <p:cNvCxnSpPr>
            <a:cxnSpLocks/>
          </p:cNvCxnSpPr>
          <p:nvPr/>
        </p:nvCxnSpPr>
        <p:spPr>
          <a:xfrm flipH="1">
            <a:off x="2653647" y="2694668"/>
            <a:ext cx="884672" cy="8629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矢印: 右 10">
            <a:extLst>
              <a:ext uri="{FF2B5EF4-FFF2-40B4-BE49-F238E27FC236}">
                <a16:creationId xmlns:a16="http://schemas.microsoft.com/office/drawing/2014/main" id="{68AAD90C-CD8F-402C-9945-CD426249CD06}"/>
              </a:ext>
            </a:extLst>
          </p:cNvPr>
          <p:cNvSpPr/>
          <p:nvPr/>
        </p:nvSpPr>
        <p:spPr>
          <a:xfrm>
            <a:off x="1777202" y="3953169"/>
            <a:ext cx="781643" cy="22235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56E46D5B-FB1A-4BE3-8194-4E84A5AF6C9B}"/>
              </a:ext>
            </a:extLst>
          </p:cNvPr>
          <p:cNvSpPr/>
          <p:nvPr/>
        </p:nvSpPr>
        <p:spPr>
          <a:xfrm>
            <a:off x="3514562" y="3960789"/>
            <a:ext cx="781643" cy="22235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D6068E4-C83B-4D0C-9131-81E75CE01136}"/>
              </a:ext>
            </a:extLst>
          </p:cNvPr>
          <p:cNvSpPr txBox="1"/>
          <p:nvPr/>
        </p:nvSpPr>
        <p:spPr>
          <a:xfrm>
            <a:off x="2493621" y="2368955"/>
            <a:ext cx="1456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被保険者：夫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8A472BF-5D64-4706-8E97-7B5EE85276EB}"/>
              </a:ext>
            </a:extLst>
          </p:cNvPr>
          <p:cNvSpPr txBox="1"/>
          <p:nvPr/>
        </p:nvSpPr>
        <p:spPr>
          <a:xfrm>
            <a:off x="523263" y="4499118"/>
            <a:ext cx="150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契約者：妻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保険料負担者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8436BF2-6CC3-4503-9DA3-59327448549E}"/>
              </a:ext>
            </a:extLst>
          </p:cNvPr>
          <p:cNvSpPr txBox="1"/>
          <p:nvPr/>
        </p:nvSpPr>
        <p:spPr>
          <a:xfrm>
            <a:off x="2543258" y="4523936"/>
            <a:ext cx="122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保険会社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A205EE9-6838-405B-902D-F9BF10CD09CD}"/>
              </a:ext>
            </a:extLst>
          </p:cNvPr>
          <p:cNvSpPr txBox="1"/>
          <p:nvPr/>
        </p:nvSpPr>
        <p:spPr>
          <a:xfrm>
            <a:off x="4559562" y="4487144"/>
            <a:ext cx="122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受取人：子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5D300FC-59CB-41B6-A4E0-FA6655047D1C}"/>
              </a:ext>
            </a:extLst>
          </p:cNvPr>
          <p:cNvSpPr txBox="1"/>
          <p:nvPr/>
        </p:nvSpPr>
        <p:spPr>
          <a:xfrm>
            <a:off x="1843930" y="4151864"/>
            <a:ext cx="933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保険料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3CADC9F-7358-49A5-9EA0-38E3E768B1B8}"/>
              </a:ext>
            </a:extLst>
          </p:cNvPr>
          <p:cNvSpPr txBox="1"/>
          <p:nvPr/>
        </p:nvSpPr>
        <p:spPr>
          <a:xfrm>
            <a:off x="3476854" y="4180408"/>
            <a:ext cx="1397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死亡保険金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6E8C358B-A0BB-4211-B436-11DED0E25F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09" y="3501295"/>
            <a:ext cx="831983" cy="83198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9708D3F-AC57-437A-B36C-AD30F2C0C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55" y="3907933"/>
            <a:ext cx="441960" cy="44196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E58E652-95CB-4BB7-B1C1-1F63028CFE9E}"/>
              </a:ext>
            </a:extLst>
          </p:cNvPr>
          <p:cNvSpPr txBox="1"/>
          <p:nvPr/>
        </p:nvSpPr>
        <p:spPr>
          <a:xfrm>
            <a:off x="5165567" y="4260368"/>
            <a:ext cx="617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/>
              <a:t>税金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26CA084-542A-43A1-828C-7B633FD00B16}"/>
              </a:ext>
            </a:extLst>
          </p:cNvPr>
          <p:cNvSpPr txBox="1"/>
          <p:nvPr/>
        </p:nvSpPr>
        <p:spPr>
          <a:xfrm>
            <a:off x="4025245" y="3207035"/>
            <a:ext cx="1796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＊贈与税が課税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4" name="四角形: メモ 23">
            <a:extLst>
              <a:ext uri="{FF2B5EF4-FFF2-40B4-BE49-F238E27FC236}">
                <a16:creationId xmlns:a16="http://schemas.microsoft.com/office/drawing/2014/main" id="{533832CF-BBF9-4445-A376-D5B57DEDF9E9}"/>
              </a:ext>
            </a:extLst>
          </p:cNvPr>
          <p:cNvSpPr/>
          <p:nvPr/>
        </p:nvSpPr>
        <p:spPr>
          <a:xfrm>
            <a:off x="5845990" y="699156"/>
            <a:ext cx="3987462" cy="3483987"/>
          </a:xfrm>
          <a:prstGeom prst="foldedCorne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6CF3762-250C-45D6-BA54-13A1CA855D20}"/>
              </a:ext>
            </a:extLst>
          </p:cNvPr>
          <p:cNvSpPr txBox="1"/>
          <p:nvPr/>
        </p:nvSpPr>
        <p:spPr>
          <a:xfrm>
            <a:off x="6042581" y="904973"/>
            <a:ext cx="3584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この形は、保険の対象となるのは夫ですが、保険料を負担するのは妻です。</a:t>
            </a:r>
            <a:endParaRPr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そして、夫に万が一のことがあった場合には、保険金は子供に支給されます。</a:t>
            </a:r>
          </a:p>
          <a:p>
            <a:endParaRPr kumimoji="1" lang="ja-JP" altLang="en-US" sz="2200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8A9E588-854D-48E4-810B-DD8B410948D2}"/>
              </a:ext>
            </a:extLst>
          </p:cNvPr>
          <p:cNvSpPr txBox="1"/>
          <p:nvPr/>
        </p:nvSpPr>
        <p:spPr>
          <a:xfrm>
            <a:off x="278978" y="5083893"/>
            <a:ext cx="9554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★保険料を負担しているのは妻。保険金を受け取ったのは子供で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す。先ほどのケースと大きく異なるポイントは、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保険金が支給</a:t>
            </a:r>
            <a:endParaRPr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される時に、妻は亡くなっていない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点です。</a:t>
            </a:r>
            <a:endParaRPr kumimoji="1" lang="ja-JP" altLang="en-US" sz="2400" b="1" dirty="0"/>
          </a:p>
        </p:txBody>
      </p:sp>
      <p:pic>
        <p:nvPicPr>
          <p:cNvPr id="2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D2B9AA2-777B-4163-A2F9-B1EC6ADA4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30566" y="1789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7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9AAD679-56DA-44B8-A78C-A82E7E912B89}"/>
              </a:ext>
            </a:extLst>
          </p:cNvPr>
          <p:cNvSpPr txBox="1"/>
          <p:nvPr/>
        </p:nvSpPr>
        <p:spPr>
          <a:xfrm>
            <a:off x="235670" y="47132"/>
            <a:ext cx="953049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亡くなったのはあくまで夫であり、妻はまだ元気です。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生きている妻のお金が子供に渡るので、これは生前贈与と考え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ます。従ってこの形の場合には、贈与税が課税されることになる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贈与税は、生きている個人から財産をもらったときにかかる税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金です。亡くなった方以外かつ自分以外が保険料を負担している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場合は保険金も贈与財産とされ、贈与税の対象となります。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贈与税の課税対象金額は、次のように計算します。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・課税対象金額＝受け取った保険金－基礎控除額</a:t>
            </a:r>
            <a:r>
              <a:rPr lang="en-US" altLang="ja-JP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110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当然のことですが、贈与のケースでは保険金の受取人は保険料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を負担していないため、所得税のように支払い保険料のマイナス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はありません。しかし、贈与税にも基礎控除額があるので、同じ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年に他に贈与を受けていない場合は、保険金が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万円以内であれ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ば非課税となります。</a:t>
            </a: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＊詳しくは専門の税理士の先生に相談してください。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E6AA65B-7106-45EC-9132-FBE58EDB50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7362" y="1148336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1FB0BAA-A87D-4231-84C2-F0A995A6296E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63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4BA782AD-6122-474D-A345-D85C78799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792" y="2391930"/>
            <a:ext cx="786502" cy="78650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CA2066B-9889-49B8-A030-056E84114BDE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E9FD02-62D5-4145-91C8-8CF08B389B13}"/>
              </a:ext>
            </a:extLst>
          </p:cNvPr>
          <p:cNvSpPr txBox="1"/>
          <p:nvPr/>
        </p:nvSpPr>
        <p:spPr>
          <a:xfrm>
            <a:off x="169682" y="103694"/>
            <a:ext cx="517531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（</a:t>
            </a:r>
            <a:r>
              <a:rPr kumimoji="1" lang="en-US" altLang="ja-JP" sz="2400" b="1" dirty="0"/>
              <a:t>3</a:t>
            </a:r>
            <a:r>
              <a:rPr kumimoji="1" lang="ja-JP" altLang="en-US" sz="2400" b="1" dirty="0"/>
              <a:t>）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所得税がかかる場合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契約形態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・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被保険者：夫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・契約者：妻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・受取人：妻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契約形態のイメージ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endParaRPr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832AFE2-EC6B-49E6-AA66-DC50FF465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84" y="3134712"/>
            <a:ext cx="1075000" cy="1075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8A24163-D7DA-45DE-9F83-E0C8625D1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36" y="3210433"/>
            <a:ext cx="1044999" cy="104499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AC6EEB6-5954-4B5D-B1C6-D0BEDA7E70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25" y="3507610"/>
            <a:ext cx="537791" cy="53779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6783258-7EA8-4BFB-8086-CF705E4E696B}"/>
              </a:ext>
            </a:extLst>
          </p:cNvPr>
          <p:cNvSpPr/>
          <p:nvPr/>
        </p:nvSpPr>
        <p:spPr>
          <a:xfrm>
            <a:off x="2559379" y="2382402"/>
            <a:ext cx="884671" cy="8629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34F89A9-A824-4B5B-B6F7-3736FBB8FB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084" y="3490804"/>
            <a:ext cx="537791" cy="537791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DDF3B11-1A0B-4DA6-8914-6A8F47181ACF}"/>
              </a:ext>
            </a:extLst>
          </p:cNvPr>
          <p:cNvCxnSpPr>
            <a:cxnSpLocks/>
          </p:cNvCxnSpPr>
          <p:nvPr/>
        </p:nvCxnSpPr>
        <p:spPr>
          <a:xfrm flipH="1">
            <a:off x="2559379" y="2382402"/>
            <a:ext cx="884672" cy="8629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矢印: 右 10">
            <a:extLst>
              <a:ext uri="{FF2B5EF4-FFF2-40B4-BE49-F238E27FC236}">
                <a16:creationId xmlns:a16="http://schemas.microsoft.com/office/drawing/2014/main" id="{5D462C86-0D79-4556-B97B-F9783C1C7C91}"/>
              </a:ext>
            </a:extLst>
          </p:cNvPr>
          <p:cNvSpPr/>
          <p:nvPr/>
        </p:nvSpPr>
        <p:spPr>
          <a:xfrm>
            <a:off x="1682934" y="3640903"/>
            <a:ext cx="781643" cy="22235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8BBF2B79-2D5C-4532-AEF4-3D2FA66CA2B5}"/>
              </a:ext>
            </a:extLst>
          </p:cNvPr>
          <p:cNvSpPr/>
          <p:nvPr/>
        </p:nvSpPr>
        <p:spPr>
          <a:xfrm>
            <a:off x="3420294" y="3648523"/>
            <a:ext cx="781643" cy="22235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B097D26-2337-4A96-B09D-E3F7251604FF}"/>
              </a:ext>
            </a:extLst>
          </p:cNvPr>
          <p:cNvSpPr txBox="1"/>
          <p:nvPr/>
        </p:nvSpPr>
        <p:spPr>
          <a:xfrm>
            <a:off x="2380499" y="2084970"/>
            <a:ext cx="1399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被保険者：夫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214D4A7-4764-45F9-8F49-3EA13DF85E91}"/>
              </a:ext>
            </a:extLst>
          </p:cNvPr>
          <p:cNvSpPr txBox="1"/>
          <p:nvPr/>
        </p:nvSpPr>
        <p:spPr>
          <a:xfrm>
            <a:off x="428996" y="4186852"/>
            <a:ext cx="1635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契約者：妻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保険料負担者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2812B88-26FB-41F9-A3B2-5D945B0DE5AF}"/>
              </a:ext>
            </a:extLst>
          </p:cNvPr>
          <p:cNvSpPr txBox="1"/>
          <p:nvPr/>
        </p:nvSpPr>
        <p:spPr>
          <a:xfrm>
            <a:off x="2496233" y="4209712"/>
            <a:ext cx="1170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保険会社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399DDC0-97F5-4F38-BB78-B132C3020E4C}"/>
              </a:ext>
            </a:extLst>
          </p:cNvPr>
          <p:cNvSpPr txBox="1"/>
          <p:nvPr/>
        </p:nvSpPr>
        <p:spPr>
          <a:xfrm>
            <a:off x="4553191" y="4197346"/>
            <a:ext cx="1197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受取人：妻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47E606C-0E93-4CA9-804A-7BC1295827C1}"/>
              </a:ext>
            </a:extLst>
          </p:cNvPr>
          <p:cNvSpPr txBox="1"/>
          <p:nvPr/>
        </p:nvSpPr>
        <p:spPr>
          <a:xfrm>
            <a:off x="1627113" y="3820744"/>
            <a:ext cx="933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保険料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4293A42-7144-4992-BFE4-6F72C406233B}"/>
              </a:ext>
            </a:extLst>
          </p:cNvPr>
          <p:cNvSpPr txBox="1"/>
          <p:nvPr/>
        </p:nvSpPr>
        <p:spPr>
          <a:xfrm>
            <a:off x="3363732" y="3821010"/>
            <a:ext cx="1321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死亡保険金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EF7DFCD6-A9DD-4EA2-8C57-3FBC7823DB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087" y="3595667"/>
            <a:ext cx="441960" cy="44196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A7D4287-82FF-4945-9D30-D9DDF06BFA45}"/>
              </a:ext>
            </a:extLst>
          </p:cNvPr>
          <p:cNvSpPr txBox="1"/>
          <p:nvPr/>
        </p:nvSpPr>
        <p:spPr>
          <a:xfrm>
            <a:off x="5071299" y="3948102"/>
            <a:ext cx="61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税金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90E9225-21F6-42D3-B738-65A083539B0F}"/>
              </a:ext>
            </a:extLst>
          </p:cNvPr>
          <p:cNvSpPr txBox="1"/>
          <p:nvPr/>
        </p:nvSpPr>
        <p:spPr>
          <a:xfrm>
            <a:off x="3780145" y="2866488"/>
            <a:ext cx="1871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＊所得税が課税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E1FFAF7D-DF1B-4124-83AB-6C2D94AA5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124" y="3111852"/>
            <a:ext cx="1075000" cy="1075000"/>
          </a:xfrm>
          <a:prstGeom prst="rect">
            <a:avLst/>
          </a:prstGeom>
        </p:spPr>
      </p:pic>
      <p:sp>
        <p:nvSpPr>
          <p:cNvPr id="24" name="四角形: メモ 23">
            <a:extLst>
              <a:ext uri="{FF2B5EF4-FFF2-40B4-BE49-F238E27FC236}">
                <a16:creationId xmlns:a16="http://schemas.microsoft.com/office/drawing/2014/main" id="{F32BED42-FFFF-4E9F-835A-BA067F1C0CEE}"/>
              </a:ext>
            </a:extLst>
          </p:cNvPr>
          <p:cNvSpPr/>
          <p:nvPr/>
        </p:nvSpPr>
        <p:spPr>
          <a:xfrm>
            <a:off x="5845990" y="699156"/>
            <a:ext cx="3987462" cy="3223449"/>
          </a:xfrm>
          <a:prstGeom prst="foldedCorne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8522EB3-DC1E-4503-BDF6-A65F559E4BCB}"/>
              </a:ext>
            </a:extLst>
          </p:cNvPr>
          <p:cNvSpPr txBox="1"/>
          <p:nvPr/>
        </p:nvSpPr>
        <p:spPr>
          <a:xfrm>
            <a:off x="6033154" y="1046379"/>
            <a:ext cx="36598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この形は、保険の対象はご夫で、保険料を負担するのは妻。そして夫に万が一のことがあった場合に、保険金を受け取るのは妻です。</a:t>
            </a:r>
            <a:endParaRPr kumimoji="1" lang="ja-JP" altLang="en-US" sz="2400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BA5001C-7C0E-4E1D-B5C7-7E3FAA76CF2A}"/>
              </a:ext>
            </a:extLst>
          </p:cNvPr>
          <p:cNvSpPr txBox="1"/>
          <p:nvPr/>
        </p:nvSpPr>
        <p:spPr>
          <a:xfrm>
            <a:off x="443060" y="4788814"/>
            <a:ext cx="93480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★今回のケースでは、妻が保険料を負担して、妻が保険金を受け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取っています。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つまり、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自分でお金を出して、自分で受け取っている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このような場合には、かかる税金は所得税がかかります。</a:t>
            </a:r>
          </a:p>
          <a:p>
            <a:endParaRPr kumimoji="1" lang="ja-JP" altLang="en-US" sz="2400" b="1" dirty="0"/>
          </a:p>
        </p:txBody>
      </p:sp>
      <p:pic>
        <p:nvPicPr>
          <p:cNvPr id="2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0D9FED1-D598-4860-B4E3-1C0F269F9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73040" y="702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5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D7FC79A-2A43-4986-9651-B11D1E3B5A4A}"/>
              </a:ext>
            </a:extLst>
          </p:cNvPr>
          <p:cNvSpPr txBox="1"/>
          <p:nvPr/>
        </p:nvSpPr>
        <p:spPr>
          <a:xfrm>
            <a:off x="207390" y="37705"/>
            <a:ext cx="9596486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ポイントは、「所得税がかかるのは、儲けがでた時だけの話」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です。「所得」というのは、言い換えると「儲け」です。所得税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というのは儲けにかかる税なのです。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所得税がかかるのは、たとえば、保険料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1000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万円を出していて、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保険金が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1500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万円支給されたような場合です。この場合には、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1500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万円から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1000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万円を引いた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500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万円に対して所得税が課税さ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れます。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ちなみに、保険での儲け部分については、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万円を控除してい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いこととなっています。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確定申告時期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確定申告は、保険事故が発生した年で、保険金を実際に受け取った年　</a:t>
            </a:r>
            <a:endParaRPr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ではありません。</a:t>
            </a:r>
          </a:p>
          <a:p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たとえば、平成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29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12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月に夫が死亡し、妻へ生命保険が平成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30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月に</a:t>
            </a:r>
            <a:endParaRPr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支給されたとします。この場合、確定申告はあくまで夫が亡くなった平</a:t>
            </a:r>
            <a:endParaRPr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成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29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年の所得として申告しなければいけないので、確定申告の期限は平</a:t>
            </a:r>
            <a:endParaRPr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成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30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日となります。実際に支給を受けた日は関係ないので要注意</a:t>
            </a:r>
            <a:endParaRPr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です。</a:t>
            </a:r>
            <a:endParaRPr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＊詳しくは税務所または専門の税理士に相談してください。</a:t>
            </a:r>
          </a:p>
          <a:p>
            <a:endParaRPr lang="ja-JP" altLang="en-US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F7FD95D-8BBE-4817-AD13-789422A3E1C9}"/>
              </a:ext>
            </a:extLst>
          </p:cNvPr>
          <p:cNvSpPr/>
          <p:nvPr/>
        </p:nvSpPr>
        <p:spPr>
          <a:xfrm>
            <a:off x="278978" y="646110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7EF06FC-3FF2-42B0-8641-94CE44B76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8340" y="7335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5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430</TotalTime>
  <Words>1815</Words>
  <Application>Microsoft Office PowerPoint</Application>
  <PresentationFormat>A4 210 x 297 mm</PresentationFormat>
  <Paragraphs>154</Paragraphs>
  <Slides>9</Slides>
  <Notes>0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4" baseType="lpstr">
      <vt:lpstr>UD デジタル 教科書体 N-R</vt:lpstr>
      <vt:lpstr>游ゴシック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51</cp:revision>
  <dcterms:created xsi:type="dcterms:W3CDTF">2020-11-17T01:45:13Z</dcterms:created>
  <dcterms:modified xsi:type="dcterms:W3CDTF">2020-12-25T03:06:56Z</dcterms:modified>
</cp:coreProperties>
</file>