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2" r:id="rId2"/>
    <p:sldId id="274" r:id="rId3"/>
    <p:sldId id="293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gamura-m@outlook.jp" initials="t" lastIdx="1" clrIdx="0">
    <p:extLst>
      <p:ext uri="{19B8F6BF-5375-455C-9EA6-DF929625EA0E}">
        <p15:presenceInfo xmlns:p15="http://schemas.microsoft.com/office/powerpoint/2012/main" userId="cbf932051ab9e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5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0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07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55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17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68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87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8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BF06C02-62A3-414D-905C-A582A7B6EBC6}"/>
              </a:ext>
            </a:extLst>
          </p:cNvPr>
          <p:cNvSpPr/>
          <p:nvPr/>
        </p:nvSpPr>
        <p:spPr>
          <a:xfrm>
            <a:off x="16144" y="1795483"/>
            <a:ext cx="980268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２．預貯金の払い戻し制度の創設</a:t>
            </a:r>
            <a:endParaRPr kumimoji="1" lang="en-US" altLang="ja-JP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kumimoji="1" lang="ja-JP" alt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（民</a:t>
            </a:r>
            <a:r>
              <a:rPr kumimoji="1" lang="en-US" altLang="ja-JP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909</a:t>
            </a:r>
            <a:r>
              <a:rPr kumimoji="1" lang="ja-JP" alt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条の</a:t>
            </a:r>
            <a:r>
              <a:rPr kumimoji="1" lang="en-US" altLang="ja-JP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kumimoji="1" lang="en-US" altLang="ja-JP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2019.7.1</a:t>
            </a:r>
            <a:r>
              <a:rPr kumimoji="1" lang="ja-JP" alt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lang="ja-JP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67089" y="6479956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7552EFC-5F5D-4EC5-8C06-4AF24254F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05317" y="26962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506837-A988-4570-B677-B43BD7632BED}"/>
              </a:ext>
            </a:extLst>
          </p:cNvPr>
          <p:cNvSpPr txBox="1"/>
          <p:nvPr/>
        </p:nvSpPr>
        <p:spPr>
          <a:xfrm>
            <a:off x="38100" y="99060"/>
            <a:ext cx="9829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１．預貯金の払い戻し制度の創設（民</a:t>
            </a:r>
            <a:r>
              <a:rPr kumimoji="1" lang="en-US" altLang="ja-JP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909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条の</a:t>
            </a:r>
            <a:r>
              <a:rPr kumimoji="1" lang="en-US" altLang="ja-JP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kumimoji="1" lang="en-US" altLang="ja-JP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2019.7.1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預貯金が遺産分割の対象となる場合、各相続人は、遺産分割が終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わる前でも、一定の範囲で預貯金の払い戻しを受けることができる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ようになりました。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）改正前（旧規定）</a:t>
            </a:r>
            <a:endParaRPr kumimoji="1" lang="en-US" altLang="ja-JP" sz="26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遺産分割が終了するまでの間は、相続人単独では預貯金債権の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払い戻しができませんでした。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そのため、葬儀費用や病院、施設等の支払は、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遺産分割が終了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するまでは、被相続人の預金払い戻しができませんでした。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）改正後（新規定）</a:t>
            </a:r>
            <a:endParaRPr kumimoji="1" lang="en-US" altLang="ja-JP" sz="26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遺産分割における公平性を図りつつ、遺産分割前でも相続人の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資金需要に対応できるよう、預貯金の払い戻し制度を設けた。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67089" y="6479956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7368D5C-9EA4-4CDB-92B4-A8EC03227A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87562" y="5469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A874FFA-8DF8-4E37-B959-0EE84BA4C0D2}"/>
              </a:ext>
            </a:extLst>
          </p:cNvPr>
          <p:cNvSpPr/>
          <p:nvPr/>
        </p:nvSpPr>
        <p:spPr>
          <a:xfrm>
            <a:off x="267089" y="6479956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62A63C-15B1-4EBF-9747-ACAAA4C6A64A}"/>
              </a:ext>
            </a:extLst>
          </p:cNvPr>
          <p:cNvSpPr txBox="1"/>
          <p:nvPr/>
        </p:nvSpPr>
        <p:spPr>
          <a:xfrm>
            <a:off x="124287" y="150921"/>
            <a:ext cx="967666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２．遺産分割前における預貯金の払い戻し制度（民９０９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条の２）の内容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）民法９０９条の２の内容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預貯金債権の３分の１に法定相続分を乗じた額（但し、同一の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金融機関に対しては、法務省令で定める額（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150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万円を限度とす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る）については、相続人単独で払い戻しができると定めています。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）９０９条の２により払戻しがなされた場合の取扱い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９０９条の２の後段では、遺産の一部分割によりこれを取得し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たものとみなす旨定められています。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E72B4E9-F7DB-4E90-A104-FF08B4536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9" y="3011749"/>
            <a:ext cx="1009418" cy="1009418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3656572-6355-436D-A03D-416D830D7A51}"/>
              </a:ext>
            </a:extLst>
          </p:cNvPr>
          <p:cNvCxnSpPr/>
          <p:nvPr/>
        </p:nvCxnSpPr>
        <p:spPr>
          <a:xfrm>
            <a:off x="1846555" y="3534213"/>
            <a:ext cx="3817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F9426D-C0E5-4A98-91F1-9A7E72DCAE9D}"/>
              </a:ext>
            </a:extLst>
          </p:cNvPr>
          <p:cNvSpPr/>
          <p:nvPr/>
        </p:nvSpPr>
        <p:spPr>
          <a:xfrm>
            <a:off x="2228295" y="3133814"/>
            <a:ext cx="852256" cy="780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預貯金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600</a:t>
            </a:r>
            <a:r>
              <a:rPr kumimoji="1" lang="ja-JP" altLang="en-US" sz="1100" dirty="0">
                <a:solidFill>
                  <a:schemeClr val="tx1"/>
                </a:solidFill>
              </a:rPr>
              <a:t>万円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6E79F94-869E-42FE-857E-D051A5565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20" y="3357976"/>
            <a:ext cx="714491" cy="714491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EB82BC8-CEB0-424B-A48D-365E23F6CDF6}"/>
              </a:ext>
            </a:extLst>
          </p:cNvPr>
          <p:cNvCxnSpPr/>
          <p:nvPr/>
        </p:nvCxnSpPr>
        <p:spPr>
          <a:xfrm>
            <a:off x="3082029" y="3278240"/>
            <a:ext cx="3817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C5EC694-0F2F-4528-A862-75A4BF247A61}"/>
              </a:ext>
            </a:extLst>
          </p:cNvPr>
          <p:cNvSpPr/>
          <p:nvPr/>
        </p:nvSpPr>
        <p:spPr>
          <a:xfrm>
            <a:off x="3452676" y="3104970"/>
            <a:ext cx="737586" cy="268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988BDD6-2555-44A4-89A6-CD55F9902A53}"/>
              </a:ext>
            </a:extLst>
          </p:cNvPr>
          <p:cNvSpPr txBox="1"/>
          <p:nvPr/>
        </p:nvSpPr>
        <p:spPr>
          <a:xfrm>
            <a:off x="3506678" y="3136037"/>
            <a:ext cx="665826" cy="2616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kumimoji="1" lang="ja-JP" altLang="en-US" sz="1100" b="1" dirty="0"/>
              <a:t>被相続人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72FF6CB-454D-43EB-9BB4-EFA0160147AC}"/>
              </a:ext>
            </a:extLst>
          </p:cNvPr>
          <p:cNvSpPr txBox="1"/>
          <p:nvPr/>
        </p:nvSpPr>
        <p:spPr>
          <a:xfrm>
            <a:off x="4383720" y="2982133"/>
            <a:ext cx="3664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①　相続人の相続分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　　・長男：</a:t>
            </a:r>
            <a:r>
              <a:rPr kumimoji="1" lang="en-US" altLang="ja-JP" sz="1600" b="1" dirty="0"/>
              <a:t>1/2</a:t>
            </a:r>
          </a:p>
          <a:p>
            <a:r>
              <a:rPr kumimoji="1" lang="ja-JP" altLang="en-US" sz="1600" b="1" dirty="0"/>
              <a:t>　　　・次男：</a:t>
            </a:r>
            <a:r>
              <a:rPr kumimoji="1" lang="en-US" altLang="ja-JP" sz="1600" b="1" dirty="0"/>
              <a:t>1/2</a:t>
            </a:r>
          </a:p>
          <a:p>
            <a:r>
              <a:rPr kumimoji="1" lang="ja-JP" altLang="en-US" sz="1600" b="1" dirty="0"/>
              <a:t>②　長男の単独払戻し分は</a:t>
            </a:r>
            <a:r>
              <a:rPr kumimoji="1" lang="en-US" altLang="ja-JP" sz="1600" b="1" dirty="0"/>
              <a:t>100</a:t>
            </a:r>
            <a:r>
              <a:rPr kumimoji="1" lang="ja-JP" altLang="en-US" sz="1600" b="1" dirty="0"/>
              <a:t>万円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　・</a:t>
            </a:r>
            <a:r>
              <a:rPr kumimoji="1" lang="en-US" altLang="ja-JP" sz="1600" b="1" dirty="0"/>
              <a:t>600</a:t>
            </a:r>
            <a:r>
              <a:rPr kumimoji="1" lang="ja-JP" altLang="en-US" sz="1600" b="1" dirty="0"/>
              <a:t>万円</a:t>
            </a:r>
            <a:r>
              <a:rPr kumimoji="1" lang="en-US" altLang="ja-JP" sz="1600" b="1" dirty="0"/>
              <a:t>×1/3×1/2</a:t>
            </a:r>
            <a:r>
              <a:rPr kumimoji="1" lang="ja-JP" altLang="en-US" sz="1600" b="1" dirty="0"/>
              <a:t>＝</a:t>
            </a:r>
            <a:r>
              <a:rPr kumimoji="1" lang="en-US" altLang="ja-JP" sz="1600" b="1" dirty="0"/>
              <a:t>100</a:t>
            </a:r>
            <a:r>
              <a:rPr kumimoji="1" lang="ja-JP" altLang="en-US" sz="1600" b="1" dirty="0"/>
              <a:t>万円</a:t>
            </a:r>
            <a:endParaRPr kumimoji="1" lang="en-US" altLang="ja-JP" sz="1600" b="1" dirty="0"/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B6E6B935-6827-481F-8A30-EC33560B10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39591" y="5721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1107</TotalTime>
  <Words>446</Words>
  <Application>Microsoft Office PowerPoint</Application>
  <PresentationFormat>A4 210 x 297 mm</PresentationFormat>
  <Paragraphs>43</Paragraphs>
  <Slides>3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123</cp:revision>
  <dcterms:created xsi:type="dcterms:W3CDTF">2020-03-09T01:01:48Z</dcterms:created>
  <dcterms:modified xsi:type="dcterms:W3CDTF">2020-08-25T01:27:02Z</dcterms:modified>
</cp:coreProperties>
</file>